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8" r:id="rId1"/>
  </p:sldMasterIdLst>
  <p:notesMasterIdLst>
    <p:notesMasterId r:id="rId13"/>
  </p:notesMasterIdLst>
  <p:handoutMasterIdLst>
    <p:handoutMasterId r:id="rId14"/>
  </p:handoutMasterIdLst>
  <p:sldIdLst>
    <p:sldId id="1244" r:id="rId2"/>
    <p:sldId id="1253" r:id="rId3"/>
    <p:sldId id="1260" r:id="rId4"/>
    <p:sldId id="1245" r:id="rId5"/>
    <p:sldId id="1254" r:id="rId6"/>
    <p:sldId id="1249" r:id="rId7"/>
    <p:sldId id="1255" r:id="rId8"/>
    <p:sldId id="1256" r:id="rId9"/>
    <p:sldId id="1257" r:id="rId10"/>
    <p:sldId id="1259" r:id="rId11"/>
    <p:sldId id="1252" r:id="rId12"/>
  </p:sldIdLst>
  <p:sldSz cx="12801600" cy="9601200" type="A3"/>
  <p:notesSz cx="6858000" cy="9774238"/>
  <p:defaultTextStyle>
    <a:defPPr>
      <a:defRPr lang="pl-PL"/>
    </a:defPPr>
    <a:lvl1pPr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39079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78158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17238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56322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195409" algn="l" defTabSz="1278158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834492" algn="l" defTabSz="1278158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4473575" algn="l" defTabSz="1278158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5112659" algn="l" defTabSz="1278158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FF"/>
    <a:srgbClr val="CCFFCC"/>
    <a:srgbClr val="FF3300"/>
    <a:srgbClr val="008000"/>
    <a:srgbClr val="0033CC"/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21" autoAdjust="0"/>
    <p:restoredTop sz="94737" autoAdjust="0"/>
  </p:normalViewPr>
  <p:slideViewPr>
    <p:cSldViewPr>
      <p:cViewPr varScale="1">
        <p:scale>
          <a:sx n="50" d="100"/>
          <a:sy n="50" d="100"/>
        </p:scale>
        <p:origin x="336" y="42"/>
      </p:cViewPr>
      <p:guideLst>
        <p:guide orient="horz" pos="2160"/>
        <p:guide pos="2880"/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60" y="-90"/>
      </p:cViewPr>
      <p:guideLst>
        <p:guide orient="horz" pos="307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fld id="{28EF9031-2071-4582-86F5-D87342B4F08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43659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98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5838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3438"/>
            <a:ext cx="5029200" cy="4397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85288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fld id="{7E92DBD5-5720-4925-A179-D3DF8BE78F1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1690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39079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7815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1723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56322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195409" algn="l" defTabSz="127815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4492" algn="l" defTabSz="127815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3575" algn="l" defTabSz="127815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2659" algn="l" defTabSz="127815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2DBD5-5720-4925-A179-D3DF8BE78F18}" type="slidenum">
              <a:rPr lang="pl-PL" altLang="pl-PL" smtClean="0"/>
              <a:pPr>
                <a:defRPr/>
              </a:pPr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42900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60120" y="2982613"/>
            <a:ext cx="10881360" cy="205803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39233" indent="0" algn="ctr">
              <a:buNone/>
              <a:defRPr/>
            </a:lvl2pPr>
            <a:lvl3pPr marL="1278466" indent="0" algn="ctr">
              <a:buNone/>
              <a:defRPr/>
            </a:lvl3pPr>
            <a:lvl4pPr marL="1917700" indent="0" algn="ctr">
              <a:buNone/>
              <a:defRPr/>
            </a:lvl4pPr>
            <a:lvl5pPr marL="2556935" indent="0" algn="ctr">
              <a:buNone/>
              <a:defRPr/>
            </a:lvl5pPr>
            <a:lvl6pPr marL="3196176" indent="0" algn="ctr">
              <a:buNone/>
              <a:defRPr/>
            </a:lvl6pPr>
            <a:lvl7pPr marL="3835413" indent="0" algn="ctr">
              <a:buNone/>
              <a:defRPr/>
            </a:lvl7pPr>
            <a:lvl8pPr marL="4474648" indent="0" algn="ctr">
              <a:buNone/>
              <a:defRPr/>
            </a:lvl8pPr>
            <a:lvl9pPr marL="5113886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421C7-D7BC-4817-A136-7C575DC428C1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58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01083-EEAD-4BA7-952F-45324D918BC3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22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21140" y="853440"/>
            <a:ext cx="2720340" cy="768096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60120" y="853440"/>
            <a:ext cx="7947660" cy="768096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F81F3-F478-495E-8977-8A7E98912C62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98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730EF-9EDF-4551-AEB4-96F7DAB34D60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90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1238" y="6169678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39233" indent="0">
              <a:buNone/>
              <a:defRPr sz="2500"/>
            </a:lvl2pPr>
            <a:lvl3pPr marL="1278466" indent="0">
              <a:buNone/>
              <a:defRPr sz="2200"/>
            </a:lvl3pPr>
            <a:lvl4pPr marL="1917700" indent="0">
              <a:buNone/>
              <a:defRPr sz="2000"/>
            </a:lvl4pPr>
            <a:lvl5pPr marL="2556935" indent="0">
              <a:buNone/>
              <a:defRPr sz="2000"/>
            </a:lvl5pPr>
            <a:lvl6pPr marL="3196176" indent="0">
              <a:buNone/>
              <a:defRPr sz="2000"/>
            </a:lvl6pPr>
            <a:lvl7pPr marL="3835413" indent="0">
              <a:buNone/>
              <a:defRPr sz="2000"/>
            </a:lvl7pPr>
            <a:lvl8pPr marL="4474648" indent="0">
              <a:buNone/>
              <a:defRPr sz="2000"/>
            </a:lvl8pPr>
            <a:lvl9pPr marL="5113886" indent="0">
              <a:buNone/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C451E-4A28-45E0-A36F-68B3540BC2EE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29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6012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50748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2A5EA-5224-4158-9527-BC179697150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5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384492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40080" y="2149160"/>
            <a:ext cx="5656263" cy="89566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233" indent="0">
              <a:buNone/>
              <a:defRPr sz="2800" b="1"/>
            </a:lvl2pPr>
            <a:lvl3pPr marL="1278466" indent="0">
              <a:buNone/>
              <a:defRPr sz="2500" b="1"/>
            </a:lvl3pPr>
            <a:lvl4pPr marL="1917700" indent="0">
              <a:buNone/>
              <a:defRPr sz="2200" b="1"/>
            </a:lvl4pPr>
            <a:lvl5pPr marL="2556935" indent="0">
              <a:buNone/>
              <a:defRPr sz="2200" b="1"/>
            </a:lvl5pPr>
            <a:lvl6pPr marL="3196176" indent="0">
              <a:buNone/>
              <a:defRPr sz="2200" b="1"/>
            </a:lvl6pPr>
            <a:lvl7pPr marL="3835413" indent="0">
              <a:buNone/>
              <a:defRPr sz="2200" b="1"/>
            </a:lvl7pPr>
            <a:lvl8pPr marL="4474648" indent="0">
              <a:buNone/>
              <a:defRPr sz="2200" b="1"/>
            </a:lvl8pPr>
            <a:lvl9pPr marL="5113886" indent="0">
              <a:buNone/>
              <a:defRPr sz="2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503054" y="2149160"/>
            <a:ext cx="5658485" cy="89566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233" indent="0">
              <a:buNone/>
              <a:defRPr sz="2800" b="1"/>
            </a:lvl2pPr>
            <a:lvl3pPr marL="1278466" indent="0">
              <a:buNone/>
              <a:defRPr sz="2500" b="1"/>
            </a:lvl3pPr>
            <a:lvl4pPr marL="1917700" indent="0">
              <a:buNone/>
              <a:defRPr sz="2200" b="1"/>
            </a:lvl4pPr>
            <a:lvl5pPr marL="2556935" indent="0">
              <a:buNone/>
              <a:defRPr sz="2200" b="1"/>
            </a:lvl5pPr>
            <a:lvl6pPr marL="3196176" indent="0">
              <a:buNone/>
              <a:defRPr sz="2200" b="1"/>
            </a:lvl6pPr>
            <a:lvl7pPr marL="3835413" indent="0">
              <a:buNone/>
              <a:defRPr sz="2200" b="1"/>
            </a:lvl7pPr>
            <a:lvl8pPr marL="4474648" indent="0">
              <a:buNone/>
              <a:defRPr sz="2200" b="1"/>
            </a:lvl8pPr>
            <a:lvl9pPr marL="5113886" indent="0">
              <a:buNone/>
              <a:defRPr sz="2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503054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A525-D529-43BF-B1D6-0290DFC360F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24E37-A393-4B9D-8D09-7D267AF27C18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61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8CBBF-4E43-41D1-A4CD-B3D5807BB149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8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6" y="382285"/>
            <a:ext cx="4211638" cy="162687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5070" y="382276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40086" y="2009145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233" indent="0">
              <a:buNone/>
              <a:defRPr sz="1700"/>
            </a:lvl2pPr>
            <a:lvl3pPr marL="1278466" indent="0">
              <a:buNone/>
              <a:defRPr sz="1400"/>
            </a:lvl3pPr>
            <a:lvl4pPr marL="1917700" indent="0">
              <a:buNone/>
              <a:defRPr sz="1300"/>
            </a:lvl4pPr>
            <a:lvl5pPr marL="2556935" indent="0">
              <a:buNone/>
              <a:defRPr sz="1300"/>
            </a:lvl5pPr>
            <a:lvl6pPr marL="3196176" indent="0">
              <a:buNone/>
              <a:defRPr sz="1300"/>
            </a:lvl6pPr>
            <a:lvl7pPr marL="3835413" indent="0">
              <a:buNone/>
              <a:defRPr sz="1300"/>
            </a:lvl7pPr>
            <a:lvl8pPr marL="4474648" indent="0">
              <a:buNone/>
              <a:defRPr sz="1300"/>
            </a:lvl8pPr>
            <a:lvl9pPr marL="5113886" indent="0">
              <a:buNone/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E969-DBB6-4B10-A623-0CDB800F9447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24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9203" y="6720856"/>
            <a:ext cx="7680960" cy="793435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233" indent="0">
              <a:buNone/>
              <a:defRPr sz="3900"/>
            </a:lvl2pPr>
            <a:lvl3pPr marL="1278466" indent="0">
              <a:buNone/>
              <a:defRPr sz="3400"/>
            </a:lvl3pPr>
            <a:lvl4pPr marL="1917700" indent="0">
              <a:buNone/>
              <a:defRPr sz="2800"/>
            </a:lvl4pPr>
            <a:lvl5pPr marL="2556935" indent="0">
              <a:buNone/>
              <a:defRPr sz="2800"/>
            </a:lvl5pPr>
            <a:lvl6pPr marL="3196176" indent="0">
              <a:buNone/>
              <a:defRPr sz="2800"/>
            </a:lvl6pPr>
            <a:lvl7pPr marL="3835413" indent="0">
              <a:buNone/>
              <a:defRPr sz="2800"/>
            </a:lvl7pPr>
            <a:lvl8pPr marL="4474648" indent="0">
              <a:buNone/>
              <a:defRPr sz="2800"/>
            </a:lvl8pPr>
            <a:lvl9pPr marL="5113886" indent="0">
              <a:buNone/>
              <a:defRPr sz="28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8"/>
          </a:xfrm>
        </p:spPr>
        <p:txBody>
          <a:bodyPr/>
          <a:lstStyle>
            <a:lvl1pPr marL="0" indent="0">
              <a:buNone/>
              <a:defRPr sz="2000"/>
            </a:lvl1pPr>
            <a:lvl2pPr marL="639233" indent="0">
              <a:buNone/>
              <a:defRPr sz="1700"/>
            </a:lvl2pPr>
            <a:lvl3pPr marL="1278466" indent="0">
              <a:buNone/>
              <a:defRPr sz="1400"/>
            </a:lvl3pPr>
            <a:lvl4pPr marL="1917700" indent="0">
              <a:buNone/>
              <a:defRPr sz="1300"/>
            </a:lvl4pPr>
            <a:lvl5pPr marL="2556935" indent="0">
              <a:buNone/>
              <a:defRPr sz="1300"/>
            </a:lvl5pPr>
            <a:lvl6pPr marL="3196176" indent="0">
              <a:buNone/>
              <a:defRPr sz="1300"/>
            </a:lvl6pPr>
            <a:lvl7pPr marL="3835413" indent="0">
              <a:buNone/>
              <a:defRPr sz="1300"/>
            </a:lvl7pPr>
            <a:lvl8pPr marL="4474648" indent="0">
              <a:buNone/>
              <a:defRPr sz="1300"/>
            </a:lvl8pPr>
            <a:lvl9pPr marL="5113886" indent="0">
              <a:buNone/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8F0DD-F40C-440E-A920-01C359CC8F2A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1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120" y="853440"/>
            <a:ext cx="1088136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7847" tIns="63931" rIns="127847" bIns="639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120" y="2773680"/>
            <a:ext cx="10881360" cy="576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7847" tIns="63931" rIns="127847" bIns="639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120" y="8747760"/>
            <a:ext cx="266700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7847" tIns="63931" rIns="127847" bIns="6393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8747760"/>
            <a:ext cx="405384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7847" tIns="63931" rIns="127847" bIns="63931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8747760"/>
            <a:ext cx="266700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7847" tIns="63931" rIns="127847" bIns="6393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fld id="{BB6AA81F-84E9-4CFA-AD60-A7C3FEA3F5A2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34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5pPr>
      <a:lvl6pPr marL="639233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6pPr>
      <a:lvl7pPr marL="1278466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7pPr>
      <a:lvl8pPr marL="191770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8pPr>
      <a:lvl9pPr marL="2556935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9pPr>
    </p:titleStyle>
    <p:bodyStyle>
      <a:lvl1pPr marL="479429" indent="-479429" algn="l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8759" indent="-399512" algn="l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598090" indent="-319617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37323" indent="-319617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76558" indent="-319617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515793" indent="-319617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155029" indent="-319617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794268" indent="-319617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433504" indent="-319617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233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466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7700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6935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6176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5413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4648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3886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106680"/>
            <a:ext cx="12801600" cy="89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585" tIns="63812" rIns="127585" bIns="63812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5000" b="1" dirty="0" smtClean="0">
                <a:solidFill>
                  <a:srgbClr val="000099"/>
                </a:solidFill>
              </a:rPr>
              <a:t>Small business as a </a:t>
            </a:r>
            <a:r>
              <a:rPr lang="pl-PL" altLang="pl-PL" sz="5000" b="1" dirty="0" err="1" smtClean="0">
                <a:solidFill>
                  <a:srgbClr val="000099"/>
                </a:solidFill>
              </a:rPr>
              <a:t>spirit</a:t>
            </a:r>
            <a:r>
              <a:rPr lang="pl-PL" altLang="pl-PL" sz="5000" b="1" dirty="0" smtClean="0">
                <a:solidFill>
                  <a:srgbClr val="000099"/>
                </a:solidFill>
              </a:rPr>
              <a:t> of </a:t>
            </a:r>
            <a:r>
              <a:rPr lang="pl-PL" altLang="pl-PL" sz="5000" b="1" dirty="0" err="1" smtClean="0">
                <a:solidFill>
                  <a:srgbClr val="000099"/>
                </a:solidFill>
              </a:rPr>
              <a:t>entrepreneurship</a:t>
            </a:r>
            <a:endParaRPr lang="pl-PL" altLang="pl-PL" sz="5000" b="1" dirty="0">
              <a:solidFill>
                <a:srgbClr val="000099"/>
              </a:solidFill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373380" y="984176"/>
            <a:ext cx="1205484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585" tIns="63812" rIns="127585" bIns="63812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300"/>
              </a:spcBef>
              <a:buNone/>
            </a:pPr>
            <a:r>
              <a:rPr lang="pl-PL" altLang="pl-PL" sz="2500" dirty="0" smtClean="0">
                <a:solidFill>
                  <a:srgbClr val="000000"/>
                </a:solidFill>
              </a:rPr>
              <a:t>Small business (</a:t>
            </a:r>
            <a:r>
              <a:rPr lang="en-US" altLang="pl-PL" sz="2500" dirty="0" smtClean="0">
                <a:solidFill>
                  <a:srgbClr val="000000"/>
                </a:solidFill>
              </a:rPr>
              <a:t>SMEs</a:t>
            </a:r>
            <a:r>
              <a:rPr lang="pl-PL" altLang="pl-PL" sz="2500" dirty="0" smtClean="0">
                <a:solidFill>
                  <a:srgbClr val="000000"/>
                </a:solidFill>
              </a:rPr>
              <a:t>)</a:t>
            </a:r>
            <a:r>
              <a:rPr lang="en-US" altLang="pl-PL" sz="2500" dirty="0" smtClean="0">
                <a:solidFill>
                  <a:srgbClr val="000000"/>
                </a:solidFill>
              </a:rPr>
              <a:t> </a:t>
            </a:r>
            <a:r>
              <a:rPr lang="pl-PL" altLang="pl-PL" sz="2500" dirty="0" err="1" smtClean="0">
                <a:solidFill>
                  <a:srgbClr val="000000"/>
                </a:solidFill>
              </a:rPr>
              <a:t>is</a:t>
            </a:r>
            <a:r>
              <a:rPr lang="en-US" altLang="pl-PL" sz="2500" dirty="0" smtClean="0">
                <a:solidFill>
                  <a:srgbClr val="000000"/>
                </a:solidFill>
              </a:rPr>
              <a:t> </a:t>
            </a:r>
            <a:r>
              <a:rPr lang="en-US" altLang="pl-PL" sz="2500" dirty="0">
                <a:solidFill>
                  <a:srgbClr val="000000"/>
                </a:solidFill>
              </a:rPr>
              <a:t>defined on the basis of quantitative and/or qualitative </a:t>
            </a:r>
            <a:r>
              <a:rPr lang="en-US" altLang="pl-PL" sz="2500" dirty="0" smtClean="0">
                <a:solidFill>
                  <a:srgbClr val="000000"/>
                </a:solidFill>
              </a:rPr>
              <a:t>criteria</a:t>
            </a:r>
            <a:r>
              <a:rPr lang="pl-PL" altLang="pl-PL" sz="2500" dirty="0" smtClean="0">
                <a:solidFill>
                  <a:srgbClr val="000000"/>
                </a:solidFill>
              </a:rPr>
              <a:t> in </a:t>
            </a:r>
            <a:r>
              <a:rPr lang="pl-PL" altLang="pl-PL" sz="2500" dirty="0" err="1" smtClean="0">
                <a:solidFill>
                  <a:srgbClr val="000000"/>
                </a:solidFill>
              </a:rPr>
              <a:t>many</a:t>
            </a:r>
            <a:r>
              <a:rPr lang="pl-PL" altLang="pl-PL" sz="2500" dirty="0" smtClean="0">
                <a:solidFill>
                  <a:srgbClr val="000000"/>
                </a:solidFill>
              </a:rPr>
              <a:t> </a:t>
            </a:r>
            <a:r>
              <a:rPr lang="pl-PL" altLang="pl-PL" sz="2500" dirty="0" err="1" smtClean="0">
                <a:solidFill>
                  <a:srgbClr val="000000"/>
                </a:solidFill>
              </a:rPr>
              <a:t>countries</a:t>
            </a:r>
            <a:r>
              <a:rPr lang="pl-PL" altLang="pl-PL" sz="2500" dirty="0" smtClean="0">
                <a:solidFill>
                  <a:srgbClr val="000000"/>
                </a:solidFill>
              </a:rPr>
              <a:t>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" y="1992288"/>
            <a:ext cx="3369568" cy="7141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413" y="1692793"/>
            <a:ext cx="2244340" cy="7740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864" y="1920280"/>
            <a:ext cx="3914775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6505735" y="7544896"/>
            <a:ext cx="6264696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585" tIns="63812" rIns="127585" bIns="63812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300"/>
              </a:spcBef>
              <a:buNone/>
            </a:pPr>
            <a:r>
              <a:rPr lang="pl-PL" altLang="pl-PL" sz="2500" dirty="0" smtClean="0">
                <a:solidFill>
                  <a:srgbClr val="000000"/>
                </a:solidFill>
              </a:rPr>
              <a:t>Source: </a:t>
            </a:r>
            <a:r>
              <a:rPr lang="en-US" altLang="pl-PL" sz="2500" dirty="0" err="1">
                <a:solidFill>
                  <a:srgbClr val="000000"/>
                </a:solidFill>
              </a:rPr>
              <a:t>Ayyagari</a:t>
            </a:r>
            <a:r>
              <a:rPr lang="en-US" altLang="pl-PL" sz="2500" dirty="0">
                <a:solidFill>
                  <a:srgbClr val="000000"/>
                </a:solidFill>
              </a:rPr>
              <a:t>, M., Beck, T., </a:t>
            </a:r>
            <a:r>
              <a:rPr lang="en-US" altLang="pl-PL" sz="2500" dirty="0" err="1">
                <a:solidFill>
                  <a:srgbClr val="000000"/>
                </a:solidFill>
              </a:rPr>
              <a:t>Demirgüç-Kunt</a:t>
            </a:r>
            <a:r>
              <a:rPr lang="en-US" altLang="pl-PL" sz="2500" dirty="0">
                <a:solidFill>
                  <a:srgbClr val="000000"/>
                </a:solidFill>
              </a:rPr>
              <a:t>, A. (2007). Small and medium enterprises across the globe. Small Business Economics, 29(4), 415-434</a:t>
            </a:r>
            <a:endParaRPr lang="pl-PL" altLang="pl-PL" sz="25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52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096" y="120080"/>
            <a:ext cx="12737504" cy="909002"/>
          </a:xfrm>
        </p:spPr>
        <p:txBody>
          <a:bodyPr/>
          <a:lstStyle/>
          <a:p>
            <a:r>
              <a:rPr lang="en-US" sz="4000" b="1" dirty="0">
                <a:solidFill>
                  <a:srgbClr val="000099"/>
                </a:solidFill>
              </a:rPr>
              <a:t>Capital/ownership independence from other </a:t>
            </a:r>
            <a:r>
              <a:rPr lang="pl-PL" sz="4000" b="1" dirty="0" err="1" smtClean="0">
                <a:solidFill>
                  <a:srgbClr val="000099"/>
                </a:solidFill>
              </a:rPr>
              <a:t>companies</a:t>
            </a:r>
            <a:endParaRPr lang="pl-PL" altLang="en-US" sz="4000" b="1" dirty="0">
              <a:solidFill>
                <a:srgbClr val="000099"/>
              </a:solidFill>
            </a:endParaRPr>
          </a:p>
        </p:txBody>
      </p:sp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251144" y="1171259"/>
            <a:ext cx="12299315" cy="816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016" tIns="64008" rIns="128016" bIns="6400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en-US" sz="3100" b="1" dirty="0" smtClean="0">
                <a:solidFill>
                  <a:srgbClr val="000000"/>
                </a:solidFill>
              </a:rPr>
              <a:t>The problem:</a:t>
            </a:r>
          </a:p>
          <a:p>
            <a:r>
              <a:rPr lang="en-US" altLang="en-US" sz="3100" dirty="0">
                <a:solidFill>
                  <a:srgbClr val="000000"/>
                </a:solidFill>
              </a:rPr>
              <a:t>A very attractive non-repayable grant for micro-enterprises is available: €5 million of funding for innovation </a:t>
            </a:r>
            <a:r>
              <a:rPr lang="en-US" altLang="en-US" sz="3100" dirty="0" smtClean="0">
                <a:solidFill>
                  <a:srgbClr val="000000"/>
                </a:solidFill>
              </a:rPr>
              <a:t>activities</a:t>
            </a:r>
            <a:endParaRPr lang="pl-PL" altLang="en-US" sz="3100" dirty="0" smtClean="0">
              <a:solidFill>
                <a:srgbClr val="000000"/>
              </a:solidFill>
            </a:endParaRPr>
          </a:p>
          <a:p>
            <a:r>
              <a:rPr lang="pl-PL" altLang="en-US" sz="3100" dirty="0" smtClean="0">
                <a:solidFill>
                  <a:srgbClr val="000000"/>
                </a:solidFill>
              </a:rPr>
              <a:t>BIG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3100" dirty="0" smtClean="0">
                <a:solidFill>
                  <a:srgbClr val="000000"/>
                </a:solidFill>
              </a:rPr>
              <a:t> (1000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employees</a:t>
            </a:r>
            <a:r>
              <a:rPr lang="pl-PL" altLang="en-US" sz="3100" dirty="0" smtClean="0">
                <a:solidFill>
                  <a:srgbClr val="000000"/>
                </a:solidFill>
              </a:rPr>
              <a:t>)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wants</a:t>
            </a:r>
            <a:r>
              <a:rPr lang="pl-PL" altLang="en-US" sz="3100" dirty="0" smtClean="0">
                <a:solidFill>
                  <a:srgbClr val="000000"/>
                </a:solidFill>
              </a:rPr>
              <a:t> to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get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this</a:t>
            </a:r>
            <a:r>
              <a:rPr lang="pl-PL" altLang="en-US" sz="3100" dirty="0" smtClean="0">
                <a:solidFill>
                  <a:srgbClr val="000000"/>
                </a:solidFill>
              </a:rPr>
              <a:t> grant but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is</a:t>
            </a:r>
            <a:r>
              <a:rPr lang="pl-PL" altLang="en-US" sz="3100" dirty="0" smtClean="0">
                <a:solidFill>
                  <a:srgbClr val="000000"/>
                </a:solidFill>
              </a:rPr>
              <a:t> not a micro-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enterprise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</a:t>
            </a:r>
          </a:p>
          <a:p>
            <a:r>
              <a:rPr lang="pl-PL" altLang="en-US" sz="31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What</a:t>
            </a:r>
            <a:r>
              <a:rPr lang="pl-PL" altLang="en-US" sz="31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to do?</a:t>
            </a:r>
          </a:p>
          <a:p>
            <a:r>
              <a:rPr lang="pl-PL" altLang="en-US" sz="3100" dirty="0" smtClean="0">
                <a:solidFill>
                  <a:srgbClr val="000000"/>
                </a:solidFill>
              </a:rPr>
              <a:t>BIG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creates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fully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controlled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subsidiary</a:t>
            </a:r>
            <a:r>
              <a:rPr lang="pl-PL" altLang="en-US" sz="3100" dirty="0">
                <a:solidFill>
                  <a:srgbClr val="000000"/>
                </a:solidFill>
              </a:rPr>
              <a:t> (</a:t>
            </a:r>
            <a:r>
              <a:rPr lang="pl-PL" altLang="en-US" sz="3100" dirty="0" err="1">
                <a:solidFill>
                  <a:srgbClr val="000000"/>
                </a:solidFill>
              </a:rPr>
              <a:t>daughter</a:t>
            </a:r>
            <a:r>
              <a:rPr lang="pl-PL" altLang="en-US" sz="3100" dirty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3100" dirty="0" smtClean="0">
                <a:solidFill>
                  <a:srgbClr val="000000"/>
                </a:solidFill>
              </a:rPr>
              <a:t>)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which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employs</a:t>
            </a:r>
            <a:r>
              <a:rPr lang="pl-PL" altLang="en-US" sz="3100" dirty="0" smtClean="0">
                <a:solidFill>
                  <a:srgbClr val="000000"/>
                </a:solidFill>
              </a:rPr>
              <a:t> 5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persons</a:t>
            </a:r>
            <a:r>
              <a:rPr lang="pl-PL" altLang="en-US" sz="3100" dirty="0" smtClean="0">
                <a:solidFill>
                  <a:srgbClr val="000000"/>
                </a:solidFill>
              </a:rPr>
              <a:t> –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this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>
                <a:solidFill>
                  <a:srgbClr val="000000"/>
                </a:solidFill>
              </a:rPr>
              <a:t>subsidiary</a:t>
            </a:r>
            <a:r>
              <a:rPr lang="pl-PL" altLang="en-US" sz="3100" dirty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is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en-US" altLang="en-US" sz="3100" dirty="0">
                <a:solidFill>
                  <a:srgbClr val="000000"/>
                </a:solidFill>
              </a:rPr>
              <a:t>fully </a:t>
            </a:r>
            <a:r>
              <a:rPr lang="pl-PL" altLang="en-US" sz="3100" dirty="0" smtClean="0">
                <a:solidFill>
                  <a:srgbClr val="000000"/>
                </a:solidFill>
              </a:rPr>
              <a:t>(100%) </a:t>
            </a:r>
            <a:r>
              <a:rPr lang="en-US" altLang="en-US" sz="3100" dirty="0" smtClean="0">
                <a:solidFill>
                  <a:srgbClr val="000000"/>
                </a:solidFill>
              </a:rPr>
              <a:t>owned </a:t>
            </a:r>
            <a:r>
              <a:rPr lang="en-US" altLang="en-US" sz="3100" dirty="0">
                <a:solidFill>
                  <a:srgbClr val="000000"/>
                </a:solidFill>
              </a:rPr>
              <a:t>by a large </a:t>
            </a:r>
            <a:r>
              <a:rPr lang="en-US" altLang="en-US" sz="3100" dirty="0" smtClean="0">
                <a:solidFill>
                  <a:srgbClr val="000000"/>
                </a:solidFill>
              </a:rPr>
              <a:t>company</a:t>
            </a:r>
            <a:r>
              <a:rPr lang="pl-PL" altLang="en-US" sz="3100" dirty="0" smtClean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" name="Elipsa 1"/>
          <p:cNvSpPr/>
          <p:nvPr/>
        </p:nvSpPr>
        <p:spPr bwMode="auto">
          <a:xfrm>
            <a:off x="-6920680" y="6223892"/>
            <a:ext cx="16226615" cy="127149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200" smtClean="0">
              <a:solidFill>
                <a:srgbClr val="000000"/>
              </a:solidFill>
            </a:endParaRPr>
          </a:p>
        </p:txBody>
      </p:sp>
      <p:sp>
        <p:nvSpPr>
          <p:cNvPr id="5" name="Elipsa 4"/>
          <p:cNvSpPr/>
          <p:nvPr/>
        </p:nvSpPr>
        <p:spPr bwMode="auto">
          <a:xfrm>
            <a:off x="8921080" y="5610083"/>
            <a:ext cx="1224642" cy="115212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200" smtClean="0">
              <a:solidFill>
                <a:srgbClr val="000000"/>
              </a:solidFill>
            </a:endParaRPr>
          </a:p>
        </p:txBody>
      </p:sp>
      <p:cxnSp>
        <p:nvCxnSpPr>
          <p:cNvPr id="4" name="Łącznik prosty ze strzałką 3"/>
          <p:cNvCxnSpPr>
            <a:stCxn id="2" idx="7"/>
            <a:endCxn id="5" idx="2"/>
          </p:cNvCxnSpPr>
          <p:nvPr/>
        </p:nvCxnSpPr>
        <p:spPr bwMode="auto">
          <a:xfrm flipV="1">
            <a:off x="6929602" y="6186147"/>
            <a:ext cx="1991478" cy="1899808"/>
          </a:xfrm>
          <a:prstGeom prst="straightConnector1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pole tekstowe 9"/>
          <p:cNvSpPr txBox="1"/>
          <p:nvPr/>
        </p:nvSpPr>
        <p:spPr>
          <a:xfrm>
            <a:off x="424136" y="6672808"/>
            <a:ext cx="46085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l-PL" sz="8000" b="1" dirty="0" smtClean="0">
                <a:solidFill>
                  <a:srgbClr val="FFFFFF"/>
                </a:solidFill>
              </a:rPr>
              <a:t>BIG </a:t>
            </a:r>
            <a:r>
              <a:rPr lang="pl-PL" sz="8000" b="1" dirty="0" err="1" smtClean="0">
                <a:solidFill>
                  <a:srgbClr val="FFFFFF"/>
                </a:solidFill>
              </a:rPr>
              <a:t>company</a:t>
            </a:r>
            <a:endParaRPr lang="en-US" sz="8000" b="1" dirty="0">
              <a:solidFill>
                <a:srgbClr val="FFFFFF"/>
              </a:solidFill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0289232" y="5664696"/>
            <a:ext cx="27652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pl-PL" sz="2500" dirty="0" err="1" smtClean="0">
                <a:solidFill>
                  <a:srgbClr val="000000"/>
                </a:solidFill>
              </a:rPr>
              <a:t>Fully</a:t>
            </a:r>
            <a:r>
              <a:rPr lang="pl-PL" sz="2500" dirty="0" smtClean="0">
                <a:solidFill>
                  <a:srgbClr val="000000"/>
                </a:solidFill>
              </a:rPr>
              <a:t> </a:t>
            </a:r>
            <a:r>
              <a:rPr lang="pl-PL" sz="2500" dirty="0" err="1" smtClean="0">
                <a:solidFill>
                  <a:srgbClr val="000000"/>
                </a:solidFill>
              </a:rPr>
              <a:t>owned</a:t>
            </a:r>
            <a:r>
              <a:rPr lang="pl-PL" sz="2500" dirty="0" smtClean="0">
                <a:solidFill>
                  <a:srgbClr val="000000"/>
                </a:solidFill>
              </a:rPr>
              <a:t> </a:t>
            </a:r>
            <a:br>
              <a:rPr lang="pl-PL" sz="2500" dirty="0" smtClean="0">
                <a:solidFill>
                  <a:srgbClr val="000000"/>
                </a:solidFill>
              </a:rPr>
            </a:br>
            <a:r>
              <a:rPr lang="pl-PL" sz="2500" dirty="0" smtClean="0">
                <a:solidFill>
                  <a:srgbClr val="000000"/>
                </a:solidFill>
              </a:rPr>
              <a:t>micro-</a:t>
            </a:r>
            <a:r>
              <a:rPr lang="pl-PL" sz="2500" dirty="0" err="1" smtClean="0">
                <a:solidFill>
                  <a:srgbClr val="000000"/>
                </a:solidFill>
              </a:rPr>
              <a:t>subsidiary</a:t>
            </a:r>
            <a:endParaRPr lang="en-US" sz="2500" dirty="0">
              <a:solidFill>
                <a:srgbClr val="000000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8921080" y="7209670"/>
            <a:ext cx="400401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pl-PL" sz="2500" dirty="0" err="1" smtClean="0">
                <a:solidFill>
                  <a:srgbClr val="000000"/>
                </a:solidFill>
              </a:rPr>
              <a:t>Size</a:t>
            </a:r>
            <a:r>
              <a:rPr lang="pl-PL" sz="2500" dirty="0" smtClean="0">
                <a:solidFill>
                  <a:srgbClr val="000000"/>
                </a:solidFill>
              </a:rPr>
              <a:t> of </a:t>
            </a:r>
            <a:r>
              <a:rPr lang="pl-PL" sz="2500" dirty="0" err="1" smtClean="0">
                <a:solidFill>
                  <a:srgbClr val="000000"/>
                </a:solidFill>
              </a:rPr>
              <a:t>fully</a:t>
            </a:r>
            <a:r>
              <a:rPr lang="pl-PL" sz="2500" dirty="0" smtClean="0">
                <a:solidFill>
                  <a:srgbClr val="000000"/>
                </a:solidFill>
              </a:rPr>
              <a:t> </a:t>
            </a:r>
            <a:r>
              <a:rPr lang="pl-PL" sz="2500" dirty="0" err="1" smtClean="0">
                <a:solidFill>
                  <a:srgbClr val="000000"/>
                </a:solidFill>
              </a:rPr>
              <a:t>owned</a:t>
            </a:r>
            <a:r>
              <a:rPr lang="pl-PL" sz="2500" dirty="0" smtClean="0">
                <a:solidFill>
                  <a:srgbClr val="000000"/>
                </a:solidFill>
              </a:rPr>
              <a:t> </a:t>
            </a:r>
            <a:br>
              <a:rPr lang="pl-PL" sz="2500" dirty="0" smtClean="0">
                <a:solidFill>
                  <a:srgbClr val="000000"/>
                </a:solidFill>
              </a:rPr>
            </a:br>
            <a:r>
              <a:rPr lang="pl-PL" sz="2500" dirty="0" smtClean="0">
                <a:solidFill>
                  <a:srgbClr val="000000"/>
                </a:solidFill>
              </a:rPr>
              <a:t>micro-</a:t>
            </a:r>
            <a:r>
              <a:rPr lang="pl-PL" sz="2500" dirty="0" err="1" smtClean="0">
                <a:solidFill>
                  <a:srgbClr val="000000"/>
                </a:solidFill>
              </a:rPr>
              <a:t>subsidiary</a:t>
            </a:r>
            <a:r>
              <a:rPr lang="pl-PL" sz="2500" dirty="0" smtClean="0">
                <a:solidFill>
                  <a:srgbClr val="000000"/>
                </a:solidFill>
              </a:rPr>
              <a:t>:</a:t>
            </a:r>
          </a:p>
          <a:p>
            <a:pPr>
              <a:buFontTx/>
              <a:buNone/>
            </a:pPr>
            <a:r>
              <a:rPr lang="pl-PL" sz="2500" dirty="0" smtClean="0">
                <a:solidFill>
                  <a:srgbClr val="000000"/>
                </a:solidFill>
              </a:rPr>
              <a:t>5 + 100%*1000 = 1005</a:t>
            </a:r>
          </a:p>
          <a:p>
            <a:pPr>
              <a:buFontTx/>
              <a:buNone/>
            </a:pPr>
            <a:r>
              <a:rPr lang="pl-PL" sz="2500" b="1" dirty="0" smtClean="0">
                <a:solidFill>
                  <a:srgbClr val="FF0000"/>
                </a:solidFill>
              </a:rPr>
              <a:t>IT IS NOT A MICRO ENTEPRISE!!</a:t>
            </a:r>
          </a:p>
          <a:p>
            <a:pPr>
              <a:buFontTx/>
              <a:buNone/>
            </a:pPr>
            <a:endParaRPr lang="en-US" sz="2500" dirty="0">
              <a:solidFill>
                <a:srgbClr val="000000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960640" y="8116886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pl-PL" sz="8000" b="1" dirty="0" smtClean="0">
                <a:solidFill>
                  <a:srgbClr val="FFFFFF"/>
                </a:solidFill>
              </a:rPr>
              <a:t>1000</a:t>
            </a:r>
            <a:endParaRPr lang="en-US" sz="8000" b="1" dirty="0">
              <a:solidFill>
                <a:srgbClr val="FFFFFF"/>
              </a:solidFill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9353128" y="5902786"/>
            <a:ext cx="2304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pl-PL" sz="3000" b="1" dirty="0" smtClean="0">
                <a:solidFill>
                  <a:srgbClr val="FFFFFF"/>
                </a:solidFill>
              </a:rPr>
              <a:t>5</a:t>
            </a:r>
            <a:endParaRPr lang="en-US" sz="3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56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60120" y="162245"/>
            <a:ext cx="10881360" cy="909002"/>
          </a:xfrm>
        </p:spPr>
        <p:txBody>
          <a:bodyPr/>
          <a:lstStyle/>
          <a:p>
            <a:r>
              <a:rPr lang="pl-PL" altLang="en-US" sz="4900" b="1" dirty="0" err="1" smtClean="0">
                <a:solidFill>
                  <a:srgbClr val="000099"/>
                </a:solidFill>
              </a:rPr>
              <a:t>Managerial</a:t>
            </a:r>
            <a:r>
              <a:rPr lang="pl-PL" altLang="en-US" sz="4900" b="1" dirty="0" smtClean="0">
                <a:solidFill>
                  <a:srgbClr val="000099"/>
                </a:solidFill>
              </a:rPr>
              <a:t> </a:t>
            </a:r>
            <a:r>
              <a:rPr lang="pl-PL" altLang="en-US" sz="4900" b="1" dirty="0" err="1" smtClean="0">
                <a:solidFill>
                  <a:srgbClr val="000099"/>
                </a:solidFill>
              </a:rPr>
              <a:t>training</a:t>
            </a:r>
            <a:r>
              <a:rPr lang="pl-PL" altLang="en-US" sz="4900" b="1" dirty="0" smtClean="0">
                <a:solidFill>
                  <a:srgbClr val="000099"/>
                </a:solidFill>
              </a:rPr>
              <a:t>:</a:t>
            </a:r>
            <a:endParaRPr lang="pl-PL" altLang="en-US" sz="3500" b="1" dirty="0">
              <a:solidFill>
                <a:srgbClr val="000099"/>
              </a:solidFill>
            </a:endParaRPr>
          </a:p>
        </p:txBody>
      </p:sp>
      <p:sp>
        <p:nvSpPr>
          <p:cNvPr id="313347" name="Rectangle 3"/>
          <p:cNvSpPr>
            <a:spLocks noChangeArrowheads="1"/>
          </p:cNvSpPr>
          <p:nvPr/>
        </p:nvSpPr>
        <p:spPr bwMode="auto">
          <a:xfrm>
            <a:off x="251145" y="1243647"/>
            <a:ext cx="12299315" cy="816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001" tIns="64001" rIns="128001" bIns="64001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pl-PL" sz="3500" dirty="0"/>
              <a:t>REFINA </a:t>
            </a:r>
            <a:r>
              <a:rPr lang="pl-PL" altLang="pl-PL" sz="3500" dirty="0" err="1" smtClean="0"/>
              <a:t>company</a:t>
            </a:r>
            <a:r>
              <a:rPr lang="pl-PL" altLang="pl-PL" sz="3500" dirty="0" smtClean="0"/>
              <a:t> </a:t>
            </a:r>
            <a:r>
              <a:rPr lang="pl-PL" altLang="pl-PL" sz="3500" dirty="0" err="1" smtClean="0"/>
              <a:t>case</a:t>
            </a:r>
            <a:r>
              <a:rPr lang="pl-PL" altLang="pl-PL" sz="3500" dirty="0" smtClean="0"/>
              <a:t> </a:t>
            </a:r>
            <a:r>
              <a:rPr lang="pl-PL" altLang="pl-PL" sz="3500" dirty="0" err="1" smtClean="0"/>
              <a:t>study</a:t>
            </a:r>
            <a:endParaRPr lang="pl-PL" altLang="pl-PL" sz="3500" dirty="0" smtClean="0"/>
          </a:p>
          <a:p>
            <a:r>
              <a:rPr lang="en-US" altLang="en-US" sz="3500" dirty="0">
                <a:solidFill>
                  <a:srgbClr val="000000"/>
                </a:solidFill>
              </a:rPr>
              <a:t>Question</a:t>
            </a:r>
            <a:r>
              <a:rPr lang="en-US" altLang="en-US" sz="3500" dirty="0" smtClean="0">
                <a:solidFill>
                  <a:srgbClr val="000000"/>
                </a:solidFill>
              </a:rPr>
              <a:t>:</a:t>
            </a:r>
            <a:r>
              <a:rPr lang="pl-PL" altLang="en-US" sz="3500" dirty="0" smtClean="0">
                <a:solidFill>
                  <a:srgbClr val="000000"/>
                </a:solidFill>
              </a:rPr>
              <a:t> </a:t>
            </a:r>
            <a:r>
              <a:rPr lang="en-US" altLang="en-US" sz="3500" dirty="0" smtClean="0">
                <a:solidFill>
                  <a:srgbClr val="000000"/>
                </a:solidFill>
              </a:rPr>
              <a:t>What </a:t>
            </a:r>
            <a:r>
              <a:rPr lang="en-US" altLang="en-US" sz="3500" dirty="0">
                <a:solidFill>
                  <a:srgbClr val="000000"/>
                </a:solidFill>
              </a:rPr>
              <a:t>is a size of REFINA company according to EU definition of SMEs? Please provide detailed calculations for all criteria included in this definition</a:t>
            </a:r>
            <a:r>
              <a:rPr lang="pl-PL" altLang="en-US" sz="35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635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106680"/>
            <a:ext cx="12801600" cy="89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585" tIns="63812" rIns="127585" bIns="63812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5000" b="1" dirty="0" smtClean="0">
                <a:solidFill>
                  <a:srgbClr val="000099"/>
                </a:solidFill>
              </a:rPr>
              <a:t>Small business in the EU</a:t>
            </a:r>
            <a:endParaRPr lang="pl-PL" altLang="pl-PL" sz="5000" b="1" dirty="0">
              <a:solidFill>
                <a:srgbClr val="000099"/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394" y="5736704"/>
            <a:ext cx="1070903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17" y="984176"/>
            <a:ext cx="948549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98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106680"/>
            <a:ext cx="12801600" cy="89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585" tIns="63812" rIns="127585" bIns="63812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5000" b="1" dirty="0" smtClean="0">
                <a:solidFill>
                  <a:srgbClr val="000099"/>
                </a:solidFill>
              </a:rPr>
              <a:t>Definition of small business</a:t>
            </a:r>
            <a:endParaRPr lang="pl-PL" altLang="pl-PL" sz="5000" b="1" dirty="0">
              <a:solidFill>
                <a:srgbClr val="000099"/>
              </a:solidFill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373380" y="1064176"/>
            <a:ext cx="1205484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585" tIns="63812" rIns="127585" bIns="63812"/>
          <a:lstStyle>
            <a:lvl1pPr marL="342900" indent="-34290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15000"/>
              </a:lnSpc>
              <a:spcBef>
                <a:spcPts val="300"/>
              </a:spcBef>
            </a:pPr>
            <a:r>
              <a:rPr lang="pl-PL" altLang="pl-PL" sz="2500" b="1" dirty="0" smtClean="0">
                <a:solidFill>
                  <a:srgbClr val="000000"/>
                </a:solidFill>
              </a:rPr>
              <a:t>In the </a:t>
            </a:r>
            <a:r>
              <a:rPr lang="pl-PL" altLang="pl-PL" sz="2500" b="1" dirty="0" err="1" smtClean="0">
                <a:solidFill>
                  <a:srgbClr val="000000"/>
                </a:solidFill>
              </a:rPr>
              <a:t>European</a:t>
            </a:r>
            <a:r>
              <a:rPr lang="pl-PL" altLang="pl-PL" sz="2500" b="1" dirty="0" smtClean="0">
                <a:solidFill>
                  <a:srgbClr val="000000"/>
                </a:solidFill>
              </a:rPr>
              <a:t> Union: </a:t>
            </a:r>
            <a:r>
              <a:rPr lang="en-US" altLang="pl-PL" sz="2500" dirty="0">
                <a:solidFill>
                  <a:srgbClr val="000000"/>
                </a:solidFill>
              </a:rPr>
              <a:t>Uniform, formal definition of micro, small and medium-sized </a:t>
            </a:r>
            <a:r>
              <a:rPr lang="en-US" altLang="pl-PL" sz="2500" dirty="0" smtClean="0">
                <a:solidFill>
                  <a:srgbClr val="000000"/>
                </a:solidFill>
              </a:rPr>
              <a:t>enterprises</a:t>
            </a:r>
            <a:r>
              <a:rPr lang="pl-PL" altLang="pl-PL" sz="2500" dirty="0" smtClean="0">
                <a:solidFill>
                  <a:srgbClr val="000000"/>
                </a:solidFill>
              </a:rPr>
              <a:t> (</a:t>
            </a:r>
            <a:r>
              <a:rPr lang="pl-PL" altLang="pl-PL" sz="2500" dirty="0" err="1" smtClean="0">
                <a:solidFill>
                  <a:srgbClr val="000000"/>
                </a:solidFill>
              </a:rPr>
              <a:t>SMEs</a:t>
            </a:r>
            <a:r>
              <a:rPr lang="pl-PL" altLang="pl-PL" sz="2500" dirty="0" smtClean="0">
                <a:solidFill>
                  <a:srgbClr val="000000"/>
                </a:solidFill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60" y="2280320"/>
            <a:ext cx="7626201" cy="519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424136" y="7536904"/>
            <a:ext cx="1224136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500" b="1" dirty="0"/>
              <a:t>Additional </a:t>
            </a:r>
            <a:r>
              <a:rPr lang="pl-PL" sz="2500" b="1" dirty="0" smtClean="0"/>
              <a:t>c</a:t>
            </a:r>
            <a:r>
              <a:rPr lang="en-US" sz="2500" b="1" dirty="0" err="1" smtClean="0"/>
              <a:t>riterion</a:t>
            </a:r>
            <a:r>
              <a:rPr lang="en-US" sz="2500" b="1" dirty="0"/>
              <a:t>: </a:t>
            </a:r>
            <a:r>
              <a:rPr lang="en-US" sz="2500" dirty="0"/>
              <a:t>Capital/ownership independence from other entities</a:t>
            </a:r>
          </a:p>
          <a:p>
            <a:pPr lvl="1">
              <a:buNone/>
            </a:pPr>
            <a:r>
              <a:rPr lang="en-US" sz="2500" b="1" dirty="0" smtClean="0"/>
              <a:t>Defines</a:t>
            </a:r>
            <a:r>
              <a:rPr lang="pl-PL" sz="2500" b="1" dirty="0"/>
              <a:t> </a:t>
            </a:r>
            <a:r>
              <a:rPr lang="pl-PL" sz="2500" b="1" dirty="0" err="1"/>
              <a:t>an</a:t>
            </a:r>
            <a:r>
              <a:rPr lang="pl-PL" sz="2500" b="1" dirty="0"/>
              <a:t> </a:t>
            </a:r>
            <a:r>
              <a:rPr lang="pl-PL" sz="2500" b="1" dirty="0" err="1"/>
              <a:t>autonomous</a:t>
            </a:r>
            <a:r>
              <a:rPr lang="pl-PL" sz="2500" b="1" dirty="0"/>
              <a:t> </a:t>
            </a:r>
            <a:r>
              <a:rPr lang="pl-PL" sz="2500" b="1" dirty="0" err="1" smtClean="0"/>
              <a:t>enterprise</a:t>
            </a:r>
            <a:r>
              <a:rPr lang="pl-PL" sz="2500" b="1" dirty="0" smtClean="0"/>
              <a:t>, </a:t>
            </a:r>
            <a:r>
              <a:rPr lang="pl-PL" sz="2500" b="1" dirty="0"/>
              <a:t>a partner </a:t>
            </a:r>
            <a:r>
              <a:rPr lang="pl-PL" sz="2500" b="1" dirty="0" err="1" smtClean="0"/>
              <a:t>enterprise</a:t>
            </a:r>
            <a:r>
              <a:rPr lang="pl-PL" sz="2500" b="1" dirty="0" smtClean="0"/>
              <a:t> </a:t>
            </a:r>
            <a:r>
              <a:rPr lang="pl-PL" sz="2500" b="1" dirty="0" err="1" smtClean="0"/>
              <a:t>or</a:t>
            </a:r>
            <a:r>
              <a:rPr lang="pl-PL" sz="2500" b="1" dirty="0" smtClean="0"/>
              <a:t> </a:t>
            </a:r>
            <a:r>
              <a:rPr lang="pl-PL" sz="2500" b="1" dirty="0"/>
              <a:t>a </a:t>
            </a:r>
            <a:r>
              <a:rPr lang="pl-PL" sz="2500" b="1" dirty="0" err="1"/>
              <a:t>linked</a:t>
            </a:r>
            <a:r>
              <a:rPr lang="pl-PL" sz="2500" b="1" dirty="0"/>
              <a:t> </a:t>
            </a:r>
            <a:r>
              <a:rPr lang="pl-PL" sz="2500" b="1" dirty="0" err="1" smtClean="0"/>
              <a:t>enterprise</a:t>
            </a:r>
            <a:r>
              <a:rPr lang="en-US" sz="2500" dirty="0" smtClean="0"/>
              <a:t>. </a:t>
            </a:r>
            <a:r>
              <a:rPr lang="en-US" sz="2500" dirty="0"/>
              <a:t>Where there are excessive equity/ownership relationships, these should be taken into account when determining overall staffing levels and financial values.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901243" y="3432448"/>
            <a:ext cx="1045479" cy="569387"/>
          </a:xfrm>
          <a:prstGeom prst="rect">
            <a:avLst/>
          </a:prstGeom>
          <a:solidFill>
            <a:schemeClr val="bg1"/>
          </a:solidFill>
          <a:ln w="25400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pl-PL" b="1" dirty="0" smtClean="0"/>
              <a:t>AND</a:t>
            </a:r>
            <a:endParaRPr lang="en-US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8489032" y="2949292"/>
            <a:ext cx="403244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0"/>
              </a:spcBef>
            </a:pPr>
            <a:r>
              <a:rPr lang="pl-PL" sz="2500" b="1" dirty="0"/>
              <a:t>Staff </a:t>
            </a:r>
            <a:r>
              <a:rPr lang="pl-PL" sz="2500" b="1" dirty="0" err="1" smtClean="0"/>
              <a:t>headcount</a:t>
            </a:r>
            <a:r>
              <a:rPr lang="pl-PL" sz="2500" b="1" dirty="0" smtClean="0"/>
              <a:t>: </a:t>
            </a:r>
            <a:r>
              <a:rPr lang="pl-PL" sz="2500" dirty="0" err="1" smtClean="0"/>
              <a:t>number</a:t>
            </a:r>
            <a:r>
              <a:rPr lang="pl-PL" sz="2500" dirty="0" smtClean="0"/>
              <a:t> of </a:t>
            </a:r>
            <a:r>
              <a:rPr lang="pl-PL" sz="2500" dirty="0" err="1" smtClean="0"/>
              <a:t>employed</a:t>
            </a:r>
            <a:r>
              <a:rPr lang="pl-PL" sz="2500" dirty="0" smtClean="0"/>
              <a:t> </a:t>
            </a:r>
            <a:r>
              <a:rPr lang="pl-PL" sz="2500" dirty="0" err="1" smtClean="0"/>
              <a:t>persons</a:t>
            </a:r>
            <a:endParaRPr lang="pl-PL" sz="2500" dirty="0" smtClean="0"/>
          </a:p>
          <a:p>
            <a:pPr marL="457200" indent="-457200">
              <a:spcBef>
                <a:spcPts val="3000"/>
              </a:spcBef>
            </a:pPr>
            <a:r>
              <a:rPr lang="en-US" sz="2500" b="1" dirty="0"/>
              <a:t>Annual turnover: </a:t>
            </a:r>
            <a:r>
              <a:rPr lang="en-US" sz="2500" dirty="0"/>
              <a:t>income that an enterprise received during the </a:t>
            </a:r>
            <a:r>
              <a:rPr lang="en-US" sz="2500" dirty="0" smtClean="0"/>
              <a:t>year</a:t>
            </a:r>
            <a:endParaRPr lang="pl-PL" sz="2500" dirty="0" smtClean="0"/>
          </a:p>
          <a:p>
            <a:pPr marL="457200" indent="-457200">
              <a:spcBef>
                <a:spcPts val="3000"/>
              </a:spcBef>
            </a:pPr>
            <a:r>
              <a:rPr lang="en-US" sz="2500" b="1" dirty="0"/>
              <a:t>Annual balance sheet total: </a:t>
            </a:r>
            <a:r>
              <a:rPr lang="en-US" sz="2500" dirty="0"/>
              <a:t>value of a company’s main assets</a:t>
            </a:r>
          </a:p>
        </p:txBody>
      </p:sp>
    </p:spTree>
    <p:extLst>
      <p:ext uri="{BB962C8B-B14F-4D97-AF65-F5344CB8AC3E}">
        <p14:creationId xmlns:p14="http://schemas.microsoft.com/office/powerpoint/2010/main" val="38440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8112" y="1056184"/>
            <a:ext cx="12385376" cy="8208912"/>
          </a:xfrm>
        </p:spPr>
        <p:txBody>
          <a:bodyPr>
            <a:noAutofit/>
          </a:bodyPr>
          <a:lstStyle/>
          <a:p>
            <a:pPr marL="610819" indent="-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The staff headcount </a:t>
            </a:r>
            <a:r>
              <a:rPr lang="en-US" sz="2400" b="1" dirty="0"/>
              <a:t>is the main criterion</a:t>
            </a:r>
            <a:r>
              <a:rPr lang="en-US" sz="2400" dirty="0"/>
              <a:t> </a:t>
            </a:r>
            <a:r>
              <a:rPr lang="en-US" sz="2400" dirty="0" smtClean="0"/>
              <a:t>for</a:t>
            </a:r>
            <a:r>
              <a:rPr lang="pl-PL" sz="2400" dirty="0" smtClean="0"/>
              <a:t> </a:t>
            </a:r>
            <a:r>
              <a:rPr lang="en-US" sz="2400" dirty="0" smtClean="0"/>
              <a:t>determining </a:t>
            </a:r>
            <a:r>
              <a:rPr lang="en-US" sz="2400" dirty="0"/>
              <a:t>whether an enterprise can be considered an SME and, if so, in which category the SME falls. If an enterprise does not meet it, </a:t>
            </a:r>
            <a:r>
              <a:rPr lang="en-US" sz="2400" dirty="0" smtClean="0"/>
              <a:t>it</a:t>
            </a:r>
            <a:r>
              <a:rPr lang="pl-PL" sz="2400" dirty="0" smtClean="0"/>
              <a:t> </a:t>
            </a:r>
            <a:r>
              <a:rPr lang="en-US" sz="2400" dirty="0" smtClean="0"/>
              <a:t>cannot </a:t>
            </a:r>
            <a:r>
              <a:rPr lang="en-US" sz="2400" dirty="0"/>
              <a:t>be considered an SME</a:t>
            </a:r>
            <a:r>
              <a:rPr lang="en-US" sz="2400" dirty="0" smtClean="0"/>
              <a:t>.</a:t>
            </a:r>
            <a:endParaRPr lang="pl-PL" sz="2400" dirty="0" smtClean="0"/>
          </a:p>
          <a:p>
            <a:pPr marL="610819" indent="-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The staff headcount criterion covers </a:t>
            </a:r>
            <a:r>
              <a:rPr lang="en-US" sz="2400" dirty="0" smtClean="0"/>
              <a:t>full-time,</a:t>
            </a:r>
            <a:r>
              <a:rPr lang="pl-PL" sz="2400" dirty="0" smtClean="0"/>
              <a:t> </a:t>
            </a:r>
            <a:r>
              <a:rPr lang="en-US" sz="2400" dirty="0" smtClean="0"/>
              <a:t>part-time</a:t>
            </a:r>
            <a:r>
              <a:rPr lang="en-US" sz="2400" dirty="0"/>
              <a:t>, temporary and seasonal staff and </a:t>
            </a:r>
            <a:r>
              <a:rPr lang="en-US" sz="2400" b="1" dirty="0" smtClean="0"/>
              <a:t>includes</a:t>
            </a:r>
            <a:r>
              <a:rPr lang="pl-PL" sz="2400" b="1" dirty="0" smtClean="0"/>
              <a:t> </a:t>
            </a:r>
            <a:r>
              <a:rPr lang="en-US" sz="2400" b="1" dirty="0" smtClean="0"/>
              <a:t>the following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groups</a:t>
            </a:r>
            <a:r>
              <a:rPr lang="pl-PL" sz="2400" b="1" dirty="0" smtClean="0"/>
              <a:t>:</a:t>
            </a:r>
            <a:endParaRPr lang="en-US" sz="2400" b="1" dirty="0"/>
          </a:p>
          <a:p>
            <a:pPr marL="1170149" lvl="1" indent="-45720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employees</a:t>
            </a:r>
            <a:r>
              <a:rPr lang="en-US" sz="2400" dirty="0"/>
              <a:t>;</a:t>
            </a:r>
          </a:p>
          <a:p>
            <a:pPr marL="1170149" lvl="1" indent="-45720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persons </a:t>
            </a:r>
            <a:r>
              <a:rPr lang="en-US" sz="2400" dirty="0"/>
              <a:t>working for the enterprise who </a:t>
            </a:r>
            <a:r>
              <a:rPr lang="en-US" sz="2400" dirty="0" smtClean="0"/>
              <a:t>have</a:t>
            </a:r>
            <a:r>
              <a:rPr lang="pl-PL" sz="2400" dirty="0" smtClean="0"/>
              <a:t> </a:t>
            </a:r>
            <a:r>
              <a:rPr lang="en-US" sz="2400" dirty="0" smtClean="0"/>
              <a:t>been </a:t>
            </a:r>
            <a:r>
              <a:rPr lang="en-US" sz="2400" dirty="0"/>
              <a:t>seconded to it and are considered to </a:t>
            </a:r>
            <a:r>
              <a:rPr lang="en-US" sz="2400" dirty="0" smtClean="0"/>
              <a:t>be</a:t>
            </a:r>
            <a:r>
              <a:rPr lang="pl-PL" sz="2400" dirty="0" smtClean="0"/>
              <a:t> </a:t>
            </a:r>
            <a:r>
              <a:rPr lang="en-US" sz="2400" dirty="0" smtClean="0"/>
              <a:t>employees </a:t>
            </a:r>
            <a:r>
              <a:rPr lang="en-US" sz="2400" dirty="0"/>
              <a:t>under national law (this can </a:t>
            </a:r>
            <a:r>
              <a:rPr lang="en-US" sz="2400" dirty="0" smtClean="0"/>
              <a:t>also</a:t>
            </a:r>
            <a:r>
              <a:rPr lang="pl-PL" sz="2400" dirty="0" smtClean="0"/>
              <a:t> </a:t>
            </a:r>
            <a:r>
              <a:rPr lang="en-US" sz="2400" dirty="0" smtClean="0"/>
              <a:t>include </a:t>
            </a:r>
            <a:r>
              <a:rPr lang="en-US" sz="2400" dirty="0"/>
              <a:t>temporary or so-called interim employees);</a:t>
            </a:r>
          </a:p>
          <a:p>
            <a:pPr marL="1170149" lvl="1" indent="-45720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owner-managers</a:t>
            </a:r>
            <a:r>
              <a:rPr lang="en-US" sz="2400" dirty="0"/>
              <a:t>;</a:t>
            </a:r>
          </a:p>
          <a:p>
            <a:pPr marL="1170149" lvl="1" indent="-45720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partners </a:t>
            </a:r>
            <a:r>
              <a:rPr lang="en-US" sz="2400" dirty="0"/>
              <a:t>engaged in a regular activity in </a:t>
            </a:r>
            <a:r>
              <a:rPr lang="en-US" sz="2400" dirty="0" smtClean="0"/>
              <a:t>the</a:t>
            </a:r>
            <a:r>
              <a:rPr lang="pl-PL" sz="2400" dirty="0" smtClean="0"/>
              <a:t> </a:t>
            </a:r>
            <a:r>
              <a:rPr lang="en-US" sz="2400" dirty="0" smtClean="0"/>
              <a:t>enterprise </a:t>
            </a:r>
            <a:r>
              <a:rPr lang="en-US" sz="2400" dirty="0"/>
              <a:t>and </a:t>
            </a:r>
            <a:r>
              <a:rPr lang="pl-PL" sz="2400" dirty="0" err="1" smtClean="0"/>
              <a:t>gaining</a:t>
            </a:r>
            <a:r>
              <a:rPr lang="en-US" sz="2400" dirty="0" smtClean="0"/>
              <a:t> </a:t>
            </a:r>
            <a:r>
              <a:rPr lang="en-US" sz="2400" dirty="0"/>
              <a:t>financial </a:t>
            </a:r>
            <a:r>
              <a:rPr lang="en-US" sz="2400" dirty="0" smtClean="0"/>
              <a:t>advantages</a:t>
            </a:r>
            <a:r>
              <a:rPr lang="pl-PL" sz="2400" dirty="0" smtClean="0"/>
              <a:t> </a:t>
            </a:r>
            <a:r>
              <a:rPr lang="en-US" sz="2400" dirty="0" smtClean="0"/>
              <a:t>from </a:t>
            </a:r>
            <a:r>
              <a:rPr lang="en-US" sz="2400" dirty="0"/>
              <a:t>the enterprise.</a:t>
            </a:r>
          </a:p>
          <a:p>
            <a:r>
              <a:rPr lang="en-US" sz="2400" b="1" dirty="0" smtClean="0"/>
              <a:t>Not </a:t>
            </a:r>
            <a:r>
              <a:rPr lang="en-US" sz="2400" b="1" dirty="0"/>
              <a:t>included in staff </a:t>
            </a:r>
            <a:r>
              <a:rPr lang="en-US" sz="2400" b="1" dirty="0" smtClean="0"/>
              <a:t>headcount</a:t>
            </a:r>
            <a:r>
              <a:rPr lang="pl-PL" sz="2400" b="1" dirty="0" smtClean="0"/>
              <a:t>:</a:t>
            </a:r>
            <a:endParaRPr lang="en-US" sz="2400" b="1" dirty="0"/>
          </a:p>
          <a:p>
            <a:pPr lvl="1"/>
            <a:r>
              <a:rPr lang="en-US" sz="2400" dirty="0" smtClean="0"/>
              <a:t>apprentices </a:t>
            </a:r>
            <a:r>
              <a:rPr lang="en-US" sz="2400" dirty="0"/>
              <a:t>or students who are engaged in vocational training and have apprenticeship or vocational training contracts; </a:t>
            </a:r>
          </a:p>
          <a:p>
            <a:pPr lvl="1"/>
            <a:r>
              <a:rPr lang="en-US" sz="2400" dirty="0" smtClean="0"/>
              <a:t>employees </a:t>
            </a:r>
            <a:r>
              <a:rPr lang="en-US" sz="2400" dirty="0"/>
              <a:t>on maternity or parental leave. </a:t>
            </a:r>
            <a:endParaRPr lang="pl-PL" sz="2400" dirty="0" smtClean="0"/>
          </a:p>
          <a:p>
            <a:r>
              <a:rPr lang="en-US" sz="2400" b="1" dirty="0"/>
              <a:t>Measuring staff </a:t>
            </a:r>
            <a:r>
              <a:rPr lang="en-US" sz="2400" b="1" dirty="0" smtClean="0"/>
              <a:t>headcount</a:t>
            </a:r>
            <a:r>
              <a:rPr lang="pl-PL" sz="2400" b="1" dirty="0" smtClean="0"/>
              <a:t>:</a:t>
            </a:r>
            <a:endParaRPr lang="en-US" sz="2400" b="1" dirty="0"/>
          </a:p>
          <a:p>
            <a:pPr lvl="1"/>
            <a:r>
              <a:rPr lang="pl-PL" sz="2400" dirty="0" smtClean="0"/>
              <a:t>H</a:t>
            </a:r>
            <a:r>
              <a:rPr lang="en-US" sz="2400" dirty="0" err="1" smtClean="0"/>
              <a:t>eadcount</a:t>
            </a:r>
            <a:r>
              <a:rPr lang="en-US" sz="2400" dirty="0" smtClean="0"/>
              <a:t> </a:t>
            </a:r>
            <a:r>
              <a:rPr lang="en-US" sz="2400" dirty="0"/>
              <a:t>is expressed in annual work </a:t>
            </a:r>
            <a:r>
              <a:rPr lang="en-US" sz="2400" dirty="0" smtClean="0"/>
              <a:t>units</a:t>
            </a:r>
            <a:r>
              <a:rPr lang="pl-PL" sz="2400" dirty="0" smtClean="0"/>
              <a:t> (</a:t>
            </a:r>
            <a:r>
              <a:rPr lang="en-US" sz="2400" dirty="0" smtClean="0"/>
              <a:t>AWU</a:t>
            </a:r>
            <a:r>
              <a:rPr lang="pl-PL" sz="2400" dirty="0" smtClean="0"/>
              <a:t>s)</a:t>
            </a:r>
            <a:r>
              <a:rPr lang="en-US" sz="2400" dirty="0" smtClean="0"/>
              <a:t>. </a:t>
            </a:r>
            <a:r>
              <a:rPr lang="en-US" sz="2400" dirty="0"/>
              <a:t>Anyone who worked full time within an enterprise, or on its behalf, during the entire reference year, counts as one unit. Part-time staff, seasonal workers and those who did not work the full year are treated as fractions of one unit.</a:t>
            </a:r>
          </a:p>
          <a:p>
            <a:pPr marL="610819" indent="-457200" eaLnBrk="1" fontAlgn="auto" hangingPunct="1">
              <a:spcAft>
                <a:spcPts val="0"/>
              </a:spcAft>
              <a:defRPr/>
            </a:pP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406147" cy="887715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l-PL" dirty="0">
                <a:latin typeface="Calibri" pitchFamily="34" charset="0"/>
              </a:rPr>
              <a:t/>
            </a:r>
            <a:br>
              <a:rPr lang="pl-PL" dirty="0">
                <a:latin typeface="Calibri" pitchFamily="34" charset="0"/>
              </a:rPr>
            </a:br>
            <a:endParaRPr lang="pl-PL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06680"/>
            <a:ext cx="12801600" cy="89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585" tIns="63812" rIns="127585" bIns="63812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5000" b="1" dirty="0" err="1" smtClean="0">
                <a:solidFill>
                  <a:srgbClr val="000099"/>
                </a:solidFill>
              </a:rPr>
              <a:t>Criterion</a:t>
            </a:r>
            <a:r>
              <a:rPr lang="pl-PL" altLang="pl-PL" sz="5000" b="1" dirty="0">
                <a:solidFill>
                  <a:srgbClr val="000099"/>
                </a:solidFill>
              </a:rPr>
              <a:t>: Staff </a:t>
            </a:r>
            <a:r>
              <a:rPr lang="pl-PL" altLang="pl-PL" sz="5000" b="1" dirty="0" err="1">
                <a:solidFill>
                  <a:srgbClr val="000099"/>
                </a:solidFill>
              </a:rPr>
              <a:t>headcount</a:t>
            </a:r>
            <a:endParaRPr lang="pl-PL" altLang="pl-PL" sz="5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44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8112" y="1056184"/>
            <a:ext cx="12385376" cy="3384376"/>
          </a:xfrm>
        </p:spPr>
        <p:txBody>
          <a:bodyPr>
            <a:noAutofit/>
          </a:bodyPr>
          <a:lstStyle/>
          <a:p>
            <a:pPr marL="610819" indent="-457200" eaLnBrk="1" fontAlgn="auto" hangingPunct="1">
              <a:spcAft>
                <a:spcPts val="0"/>
              </a:spcAft>
              <a:defRPr/>
            </a:pPr>
            <a:r>
              <a:rPr lang="pl-PL" sz="2500" b="1" dirty="0" err="1"/>
              <a:t>Annual</a:t>
            </a:r>
            <a:r>
              <a:rPr lang="pl-PL" sz="2500" b="1" dirty="0"/>
              <a:t> </a:t>
            </a:r>
            <a:r>
              <a:rPr lang="pl-PL" sz="2500" b="1" dirty="0" err="1"/>
              <a:t>turnover</a:t>
            </a:r>
            <a:endParaRPr lang="pl-PL" sz="2500" b="1" dirty="0"/>
          </a:p>
          <a:p>
            <a:pPr marL="1170149" lvl="1" indent="-457200" eaLnBrk="1" fontAlgn="auto" hangingPunct="1">
              <a:spcAft>
                <a:spcPts val="0"/>
              </a:spcAft>
              <a:defRPr/>
            </a:pPr>
            <a:r>
              <a:rPr lang="en-US" sz="2500" dirty="0" smtClean="0"/>
              <a:t>Annual </a:t>
            </a:r>
            <a:r>
              <a:rPr lang="en-US" sz="2500" dirty="0"/>
              <a:t>turnover is determined by calculating the income that an enterprise received during the year </a:t>
            </a:r>
            <a:r>
              <a:rPr lang="en-US" sz="2500" dirty="0" smtClean="0"/>
              <a:t>from </a:t>
            </a:r>
            <a:r>
              <a:rPr lang="en-US" sz="2500" dirty="0"/>
              <a:t>the sale of products and provision of services falling within the company’s ordinary activities, after deducting any rebates. </a:t>
            </a:r>
            <a:endParaRPr lang="pl-PL" sz="2500" dirty="0" smtClean="0"/>
          </a:p>
          <a:p>
            <a:pPr marL="1170149" lvl="1" indent="-457200" eaLnBrk="1" fontAlgn="auto" hangingPunct="1">
              <a:spcAft>
                <a:spcPts val="0"/>
              </a:spcAft>
              <a:defRPr/>
            </a:pPr>
            <a:r>
              <a:rPr lang="en-US" sz="2500" dirty="0" smtClean="0"/>
              <a:t>Turnover </a:t>
            </a:r>
            <a:r>
              <a:rPr lang="pl-PL" sz="2500" dirty="0" err="1" smtClean="0"/>
              <a:t>does</a:t>
            </a:r>
            <a:r>
              <a:rPr lang="en-US" sz="2500" dirty="0" smtClean="0"/>
              <a:t> </a:t>
            </a:r>
            <a:r>
              <a:rPr lang="en-US" sz="2500" dirty="0"/>
              <a:t>not include value added tax (VAT) or other indirect </a:t>
            </a:r>
            <a:r>
              <a:rPr lang="en-US" sz="2500" dirty="0" smtClean="0"/>
              <a:t>taxes</a:t>
            </a:r>
            <a:endParaRPr lang="pl-PL" sz="2500" dirty="0" smtClean="0"/>
          </a:p>
          <a:p>
            <a:pPr marL="610819" indent="-457200" eaLnBrk="1" fontAlgn="auto" hangingPunct="1">
              <a:spcAft>
                <a:spcPts val="0"/>
              </a:spcAft>
              <a:defRPr/>
            </a:pPr>
            <a:r>
              <a:rPr lang="en-US" sz="2500" b="1" dirty="0"/>
              <a:t>Annual balance sheet total</a:t>
            </a:r>
          </a:p>
          <a:p>
            <a:pPr marL="1170149" lvl="1" indent="-457200" eaLnBrk="1" fontAlgn="auto" hangingPunct="1">
              <a:spcAft>
                <a:spcPts val="0"/>
              </a:spcAft>
              <a:defRPr/>
            </a:pPr>
            <a:r>
              <a:rPr lang="en-US" sz="2500" dirty="0"/>
              <a:t>The annual balance sheet total refers to the value of a company’s main assets</a:t>
            </a:r>
            <a:endParaRPr lang="pl-PL" sz="2500" dirty="0" smtClean="0"/>
          </a:p>
          <a:p>
            <a:pPr marL="610819" indent="-457200" eaLnBrk="1" fontAlgn="auto" hangingPunct="1">
              <a:spcAft>
                <a:spcPts val="0"/>
              </a:spcAft>
              <a:defRPr/>
            </a:pPr>
            <a:endParaRPr lang="pl-PL" sz="25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406147" cy="887715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l-PL" dirty="0">
                <a:latin typeface="Calibri" pitchFamily="34" charset="0"/>
              </a:rPr>
              <a:t/>
            </a:r>
            <a:br>
              <a:rPr lang="pl-PL" dirty="0">
                <a:latin typeface="Calibri" pitchFamily="34" charset="0"/>
              </a:rPr>
            </a:br>
            <a:endParaRPr lang="pl-PL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06680"/>
            <a:ext cx="12801600" cy="89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585" tIns="63812" rIns="127585" bIns="63812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5000" b="1" dirty="0" smtClean="0">
                <a:solidFill>
                  <a:srgbClr val="000099"/>
                </a:solidFill>
              </a:rPr>
              <a:t>Financial </a:t>
            </a:r>
            <a:r>
              <a:rPr lang="pl-PL" altLang="pl-PL" sz="5000" b="1" dirty="0" err="1" smtClean="0">
                <a:solidFill>
                  <a:srgbClr val="000099"/>
                </a:solidFill>
              </a:rPr>
              <a:t>criteria</a:t>
            </a:r>
            <a:endParaRPr lang="pl-PL" altLang="pl-PL" sz="5000" b="1" dirty="0">
              <a:solidFill>
                <a:srgbClr val="000099"/>
              </a:solidFill>
            </a:endParaRPr>
          </a:p>
        </p:txBody>
      </p:sp>
      <p:grpSp>
        <p:nvGrpSpPr>
          <p:cNvPr id="4" name="Grupa 3"/>
          <p:cNvGrpSpPr/>
          <p:nvPr/>
        </p:nvGrpSpPr>
        <p:grpSpPr>
          <a:xfrm>
            <a:off x="-7912" y="4622368"/>
            <a:ext cx="12801600" cy="4354696"/>
            <a:chOff x="-7912" y="4622368"/>
            <a:chExt cx="12801600" cy="4354696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-7912" y="4622368"/>
              <a:ext cx="12801600" cy="898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7585" tIns="63812" rIns="127585" bIns="63812">
              <a:spAutoFit/>
            </a:bodyPr>
            <a:lstStyle>
              <a:lvl1pPr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pl-PL" sz="5000" b="1" dirty="0">
                  <a:solidFill>
                    <a:srgbClr val="000099"/>
                  </a:solidFill>
                </a:rPr>
                <a:t>Determining company size over time</a:t>
              </a:r>
              <a:endParaRPr lang="pl-PL" altLang="pl-PL" sz="5000" b="1" dirty="0">
                <a:solidFill>
                  <a:srgbClr val="000099"/>
                </a:solidFill>
              </a:endParaRPr>
            </a:p>
          </p:txBody>
        </p:sp>
        <p:sp>
          <p:nvSpPr>
            <p:cNvPr id="7" name="Symbol zastępczy zawartości 2"/>
            <p:cNvSpPr txBox="1">
              <a:spLocks/>
            </p:cNvSpPr>
            <p:nvPr/>
          </p:nvSpPr>
          <p:spPr bwMode="auto">
            <a:xfrm>
              <a:off x="208112" y="5592688"/>
              <a:ext cx="12385376" cy="3384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7847" tIns="63931" rIns="127847" bIns="63931" numCol="1" anchor="t" anchorCtr="0" compatLnSpc="1">
              <a:prstTxWarp prst="textNoShape">
                <a:avLst/>
              </a:prstTxWarp>
              <a:noAutofit/>
            </a:bodyPr>
            <a:lstStyle>
              <a:lvl1pPr marL="479429" indent="-479429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45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38759" indent="-399512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3900">
                  <a:solidFill>
                    <a:schemeClr val="tx1"/>
                  </a:solidFill>
                  <a:latin typeface="+mn-lt"/>
                </a:defRPr>
              </a:lvl2pPr>
              <a:lvl3pPr marL="1598090" indent="-319617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+mn-lt"/>
                </a:defRPr>
              </a:lvl3pPr>
              <a:lvl4pPr marL="2237323" indent="-319617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4pPr>
              <a:lvl5pPr marL="2876558" indent="-319617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+mn-lt"/>
                </a:defRPr>
              </a:lvl5pPr>
              <a:lvl6pPr marL="3515793" indent="-319617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+mn-lt"/>
                </a:defRPr>
              </a:lvl6pPr>
              <a:lvl7pPr marL="4155029" indent="-319617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+mn-lt"/>
                </a:defRPr>
              </a:lvl7pPr>
              <a:lvl8pPr marL="4794268" indent="-319617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+mn-lt"/>
                </a:defRPr>
              </a:lvl8pPr>
              <a:lvl9pPr marL="5433504" indent="-319617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610819" indent="-457200" eaLnBrk="1" fontAlgn="auto" hangingPunct="1">
                <a:spcAft>
                  <a:spcPts val="0"/>
                </a:spcAft>
                <a:defRPr/>
              </a:pPr>
              <a:r>
                <a:rPr lang="en-US" sz="2500" kern="0" dirty="0"/>
                <a:t>UE definition provides stability and certainty to companies that are close to the </a:t>
              </a:r>
              <a:r>
                <a:rPr lang="pl-PL" sz="2500" kern="0" dirty="0" err="1" smtClean="0"/>
                <a:t>levels</a:t>
              </a:r>
              <a:r>
                <a:rPr lang="pl-PL" sz="2500" kern="0" dirty="0" smtClean="0"/>
                <a:t> of </a:t>
              </a:r>
              <a:r>
                <a:rPr lang="pl-PL" sz="2500" kern="0" dirty="0" err="1" smtClean="0"/>
                <a:t>criteria</a:t>
              </a:r>
              <a:r>
                <a:rPr lang="pl-PL" sz="2500" kern="0" dirty="0" smtClean="0"/>
                <a:t> </a:t>
              </a:r>
              <a:r>
                <a:rPr lang="en-US" sz="2500" kern="0" dirty="0" smtClean="0"/>
                <a:t>and </a:t>
              </a:r>
              <a:r>
                <a:rPr lang="en-US" sz="2500" kern="0" dirty="0"/>
                <a:t>risk exceeding them temporarily during an exceptional year and/or in volatile markets. </a:t>
              </a:r>
              <a:endParaRPr lang="pl-PL" sz="2500" kern="0" dirty="0" smtClean="0"/>
            </a:p>
            <a:p>
              <a:pPr marL="610819" indent="-457200" eaLnBrk="1" fontAlgn="auto" hangingPunct="1">
                <a:spcAft>
                  <a:spcPts val="0"/>
                </a:spcAft>
                <a:defRPr/>
              </a:pPr>
              <a:r>
                <a:rPr lang="en-US" sz="2500" kern="0" dirty="0" smtClean="0"/>
                <a:t>Thus</a:t>
              </a:r>
              <a:r>
                <a:rPr lang="en-US" sz="2500" kern="0" dirty="0"/>
                <a:t>, if an enterprise exceeds the headcount or financial </a:t>
              </a:r>
              <a:r>
                <a:rPr lang="pl-PL" sz="2500" kern="0" dirty="0" err="1" smtClean="0"/>
                <a:t>criteria</a:t>
              </a:r>
              <a:r>
                <a:rPr lang="en-US" sz="2500" kern="0" dirty="0" smtClean="0"/>
                <a:t> </a:t>
              </a:r>
              <a:r>
                <a:rPr lang="en-US" sz="2500" kern="0" dirty="0"/>
                <a:t>during the course of the reference year, this </a:t>
              </a:r>
              <a:r>
                <a:rPr lang="en-US" sz="2500" b="1" kern="0" dirty="0"/>
                <a:t>will not affect</a:t>
              </a:r>
              <a:r>
                <a:rPr lang="en-US" sz="2500" kern="0" dirty="0"/>
                <a:t> its situation and it will retain the SME </a:t>
              </a:r>
              <a:r>
                <a:rPr lang="en-US" sz="2500" kern="0" dirty="0" smtClean="0"/>
                <a:t>status</a:t>
              </a:r>
              <a:endParaRPr lang="pl-PL" sz="2500" kern="0" dirty="0" smtClean="0"/>
            </a:p>
            <a:p>
              <a:pPr marL="610819" indent="-457200" eaLnBrk="1" fontAlgn="auto" hangingPunct="1">
                <a:spcAft>
                  <a:spcPts val="0"/>
                </a:spcAft>
                <a:defRPr/>
              </a:pPr>
              <a:r>
                <a:rPr lang="en-US" sz="2500" kern="0" dirty="0" smtClean="0"/>
                <a:t>However</a:t>
              </a:r>
              <a:r>
                <a:rPr lang="en-US" sz="2500" kern="0" dirty="0"/>
                <a:t>, </a:t>
              </a:r>
              <a:r>
                <a:rPr lang="en-US" sz="2500" b="1" kern="0" dirty="0">
                  <a:solidFill>
                    <a:srgbClr val="FF0000"/>
                  </a:solidFill>
                </a:rPr>
                <a:t>it will lose SME status</a:t>
              </a:r>
              <a:r>
                <a:rPr lang="en-US" sz="2500" kern="0" dirty="0"/>
                <a:t> if it goes above the </a:t>
              </a:r>
              <a:r>
                <a:rPr lang="pl-PL" sz="2500" kern="0" dirty="0" err="1" smtClean="0"/>
                <a:t>criteria</a:t>
              </a:r>
              <a:r>
                <a:rPr lang="pl-PL" sz="2500" kern="0" dirty="0" smtClean="0"/>
                <a:t> </a:t>
              </a:r>
              <a:r>
                <a:rPr lang="pl-PL" sz="2500" kern="0" dirty="0" err="1" smtClean="0"/>
                <a:t>levels</a:t>
              </a:r>
              <a:r>
                <a:rPr lang="pl-PL" sz="2500" kern="0" dirty="0" smtClean="0"/>
                <a:t> </a:t>
              </a:r>
              <a:r>
                <a:rPr lang="en-US" sz="2500" b="1" kern="0" dirty="0" smtClean="0"/>
                <a:t>for </a:t>
              </a:r>
              <a:r>
                <a:rPr lang="en-US" sz="2500" b="1" kern="0" dirty="0"/>
                <a:t>two consecutive </a:t>
              </a:r>
              <a:r>
                <a:rPr lang="pl-PL" sz="2500" b="1" kern="0" dirty="0" err="1" smtClean="0"/>
                <a:t>years</a:t>
              </a:r>
              <a:r>
                <a:rPr lang="en-US" sz="2500" kern="0" dirty="0" smtClean="0"/>
                <a:t>.</a:t>
              </a:r>
              <a:endParaRPr lang="en-US" sz="2500" kern="0" dirty="0"/>
            </a:p>
            <a:p>
              <a:pPr marL="610819" indent="-457200" eaLnBrk="1" fontAlgn="auto" hangingPunct="1">
                <a:spcAft>
                  <a:spcPts val="0"/>
                </a:spcAft>
                <a:defRPr/>
              </a:pPr>
              <a:r>
                <a:rPr lang="en-US" sz="2500" kern="0" dirty="0"/>
                <a:t>Conversely, an enterprise may </a:t>
              </a:r>
              <a:r>
                <a:rPr lang="pl-PL" sz="2500" kern="0" dirty="0" err="1" smtClean="0"/>
                <a:t>get</a:t>
              </a:r>
              <a:r>
                <a:rPr lang="pl-PL" sz="2500" kern="0" dirty="0" smtClean="0"/>
                <a:t> </a:t>
              </a:r>
              <a:r>
                <a:rPr lang="en-US" sz="2500" kern="0" dirty="0" smtClean="0"/>
                <a:t>SME </a:t>
              </a:r>
              <a:r>
                <a:rPr lang="en-US" sz="2500" kern="0" dirty="0"/>
                <a:t>status </a:t>
              </a:r>
              <a:r>
                <a:rPr lang="pl-PL" sz="2500" kern="0" dirty="0" err="1" smtClean="0"/>
                <a:t>again</a:t>
              </a:r>
              <a:r>
                <a:rPr lang="pl-PL" sz="2500" kern="0" dirty="0" smtClean="0"/>
                <a:t> </a:t>
              </a:r>
              <a:r>
                <a:rPr lang="en-US" sz="2500" kern="0" dirty="0" smtClean="0"/>
                <a:t>if </a:t>
              </a:r>
              <a:r>
                <a:rPr lang="en-US" sz="2500" kern="0" dirty="0"/>
                <a:t>it was previously a large enterprise but then fell below the </a:t>
              </a:r>
              <a:r>
                <a:rPr lang="pl-PL" sz="2500" kern="0" dirty="0" err="1" smtClean="0"/>
                <a:t>criteria</a:t>
              </a:r>
              <a:r>
                <a:rPr lang="pl-PL" sz="2500" kern="0" dirty="0" smtClean="0"/>
                <a:t> </a:t>
              </a:r>
              <a:r>
                <a:rPr lang="pl-PL" sz="2500" kern="0" dirty="0" err="1" smtClean="0"/>
                <a:t>levels</a:t>
              </a:r>
              <a:r>
                <a:rPr lang="pl-PL" sz="2500" kern="0" dirty="0" smtClean="0"/>
                <a:t> </a:t>
              </a:r>
              <a:r>
                <a:rPr lang="en-US" sz="2500" kern="0" dirty="0" smtClean="0"/>
                <a:t>for </a:t>
              </a:r>
              <a:r>
                <a:rPr lang="en-US" sz="2500" kern="0" dirty="0"/>
                <a:t>two consecutive </a:t>
              </a:r>
              <a:r>
                <a:rPr lang="pl-PL" sz="2500" kern="0" dirty="0" err="1" smtClean="0"/>
                <a:t>years</a:t>
              </a:r>
              <a:r>
                <a:rPr lang="pl-PL" sz="2500" kern="0" dirty="0" smtClean="0"/>
                <a:t>.</a:t>
              </a:r>
              <a:endParaRPr lang="pl-PL" sz="2500" kern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523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096" y="120080"/>
            <a:ext cx="12737504" cy="909002"/>
          </a:xfrm>
        </p:spPr>
        <p:txBody>
          <a:bodyPr/>
          <a:lstStyle/>
          <a:p>
            <a:r>
              <a:rPr lang="en-US" sz="4000" b="1" dirty="0">
                <a:solidFill>
                  <a:srgbClr val="000099"/>
                </a:solidFill>
              </a:rPr>
              <a:t>Capital/ownership independence from other </a:t>
            </a:r>
            <a:r>
              <a:rPr lang="pl-PL" sz="4000" b="1" dirty="0" err="1" smtClean="0">
                <a:solidFill>
                  <a:srgbClr val="000099"/>
                </a:solidFill>
              </a:rPr>
              <a:t>companies</a:t>
            </a:r>
            <a:endParaRPr lang="pl-PL" altLang="en-US" sz="4000" b="1" dirty="0">
              <a:solidFill>
                <a:srgbClr val="000099"/>
              </a:solidFill>
            </a:endParaRPr>
          </a:p>
        </p:txBody>
      </p:sp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251144" y="1171259"/>
            <a:ext cx="12299315" cy="816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016" tIns="64008" rIns="128016" bIns="6400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altLang="en-US" sz="3100" b="1" dirty="0" smtClean="0">
                <a:solidFill>
                  <a:srgbClr val="000000"/>
                </a:solidFill>
              </a:rPr>
              <a:t>The problem:</a:t>
            </a:r>
          </a:p>
          <a:p>
            <a:r>
              <a:rPr lang="en-US" altLang="en-US" sz="3100" dirty="0">
                <a:solidFill>
                  <a:srgbClr val="000000"/>
                </a:solidFill>
              </a:rPr>
              <a:t>A very attractive non-repayable grant for micro-enterprises is available: €5 million of funding for innovation </a:t>
            </a:r>
            <a:r>
              <a:rPr lang="en-US" altLang="en-US" sz="3100" dirty="0" smtClean="0">
                <a:solidFill>
                  <a:srgbClr val="000000"/>
                </a:solidFill>
              </a:rPr>
              <a:t>activities</a:t>
            </a:r>
            <a:endParaRPr lang="pl-PL" altLang="en-US" sz="3100" dirty="0" smtClean="0">
              <a:solidFill>
                <a:srgbClr val="000000"/>
              </a:solidFill>
            </a:endParaRPr>
          </a:p>
          <a:p>
            <a:r>
              <a:rPr lang="pl-PL" altLang="en-US" sz="3100" dirty="0" smtClean="0">
                <a:solidFill>
                  <a:srgbClr val="000000"/>
                </a:solidFill>
              </a:rPr>
              <a:t>BIG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3100" dirty="0" smtClean="0">
                <a:solidFill>
                  <a:srgbClr val="000000"/>
                </a:solidFill>
              </a:rPr>
              <a:t> (1000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employees</a:t>
            </a:r>
            <a:r>
              <a:rPr lang="pl-PL" altLang="en-US" sz="3100" dirty="0" smtClean="0">
                <a:solidFill>
                  <a:srgbClr val="000000"/>
                </a:solidFill>
              </a:rPr>
              <a:t>)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wants</a:t>
            </a:r>
            <a:r>
              <a:rPr lang="pl-PL" altLang="en-US" sz="3100" dirty="0" smtClean="0">
                <a:solidFill>
                  <a:srgbClr val="000000"/>
                </a:solidFill>
              </a:rPr>
              <a:t> to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get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this</a:t>
            </a:r>
            <a:r>
              <a:rPr lang="pl-PL" altLang="en-US" sz="3100" dirty="0" smtClean="0">
                <a:solidFill>
                  <a:srgbClr val="000000"/>
                </a:solidFill>
              </a:rPr>
              <a:t> grant but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is</a:t>
            </a:r>
            <a:r>
              <a:rPr lang="pl-PL" altLang="en-US" sz="3100" dirty="0" smtClean="0">
                <a:solidFill>
                  <a:srgbClr val="000000"/>
                </a:solidFill>
              </a:rPr>
              <a:t> not a micro-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enterprise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</a:t>
            </a:r>
          </a:p>
          <a:p>
            <a:r>
              <a:rPr lang="pl-PL" altLang="en-US" sz="31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What</a:t>
            </a:r>
            <a:r>
              <a:rPr lang="pl-PL" altLang="en-US" sz="31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to do?</a:t>
            </a:r>
          </a:p>
          <a:p>
            <a:r>
              <a:rPr lang="pl-PL" altLang="en-US" sz="3100" dirty="0" smtClean="0">
                <a:solidFill>
                  <a:srgbClr val="000000"/>
                </a:solidFill>
              </a:rPr>
              <a:t>BIG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creates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fully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controlled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subsidiary</a:t>
            </a:r>
            <a:r>
              <a:rPr lang="pl-PL" altLang="en-US" sz="3100" dirty="0">
                <a:solidFill>
                  <a:srgbClr val="000000"/>
                </a:solidFill>
              </a:rPr>
              <a:t> (</a:t>
            </a:r>
            <a:r>
              <a:rPr lang="pl-PL" altLang="en-US" sz="3100" dirty="0" err="1">
                <a:solidFill>
                  <a:srgbClr val="000000"/>
                </a:solidFill>
              </a:rPr>
              <a:t>daughter</a:t>
            </a:r>
            <a:r>
              <a:rPr lang="pl-PL" altLang="en-US" sz="3100" dirty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3100" dirty="0" smtClean="0">
                <a:solidFill>
                  <a:srgbClr val="000000"/>
                </a:solidFill>
              </a:rPr>
              <a:t>)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which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employs</a:t>
            </a:r>
            <a:r>
              <a:rPr lang="pl-PL" altLang="en-US" sz="3100" dirty="0" smtClean="0">
                <a:solidFill>
                  <a:srgbClr val="000000"/>
                </a:solidFill>
              </a:rPr>
              <a:t> 5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persons</a:t>
            </a:r>
            <a:r>
              <a:rPr lang="pl-PL" altLang="en-US" sz="3100" dirty="0" smtClean="0">
                <a:solidFill>
                  <a:srgbClr val="000000"/>
                </a:solidFill>
              </a:rPr>
              <a:t> –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this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pl-PL" altLang="en-US" sz="3100" dirty="0" err="1">
                <a:solidFill>
                  <a:srgbClr val="000000"/>
                </a:solidFill>
              </a:rPr>
              <a:t>subsidiary</a:t>
            </a:r>
            <a:r>
              <a:rPr lang="pl-PL" altLang="en-US" sz="3100" dirty="0">
                <a:solidFill>
                  <a:srgbClr val="000000"/>
                </a:solidFill>
              </a:rPr>
              <a:t> </a:t>
            </a:r>
            <a:r>
              <a:rPr lang="pl-PL" altLang="en-US" sz="3100" dirty="0" err="1" smtClean="0">
                <a:solidFill>
                  <a:srgbClr val="000000"/>
                </a:solidFill>
              </a:rPr>
              <a:t>is</a:t>
            </a:r>
            <a:r>
              <a:rPr lang="pl-PL" altLang="en-US" sz="3100" dirty="0" smtClean="0">
                <a:solidFill>
                  <a:srgbClr val="000000"/>
                </a:solidFill>
              </a:rPr>
              <a:t> </a:t>
            </a:r>
            <a:r>
              <a:rPr lang="en-US" altLang="en-US" sz="3100" dirty="0">
                <a:solidFill>
                  <a:srgbClr val="000000"/>
                </a:solidFill>
              </a:rPr>
              <a:t>fully </a:t>
            </a:r>
            <a:r>
              <a:rPr lang="pl-PL" altLang="en-US" sz="3100" dirty="0" smtClean="0">
                <a:solidFill>
                  <a:srgbClr val="000000"/>
                </a:solidFill>
              </a:rPr>
              <a:t>(100%) </a:t>
            </a:r>
            <a:r>
              <a:rPr lang="en-US" altLang="en-US" sz="3100" dirty="0" smtClean="0">
                <a:solidFill>
                  <a:srgbClr val="000000"/>
                </a:solidFill>
              </a:rPr>
              <a:t>owned </a:t>
            </a:r>
            <a:r>
              <a:rPr lang="en-US" altLang="en-US" sz="3100" dirty="0">
                <a:solidFill>
                  <a:srgbClr val="000000"/>
                </a:solidFill>
              </a:rPr>
              <a:t>by a large </a:t>
            </a:r>
            <a:r>
              <a:rPr lang="en-US" altLang="en-US" sz="3100" dirty="0" smtClean="0">
                <a:solidFill>
                  <a:srgbClr val="000000"/>
                </a:solidFill>
              </a:rPr>
              <a:t>company</a:t>
            </a:r>
            <a:r>
              <a:rPr lang="pl-PL" altLang="en-US" sz="3100" dirty="0" smtClean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" name="Elipsa 1"/>
          <p:cNvSpPr/>
          <p:nvPr/>
        </p:nvSpPr>
        <p:spPr bwMode="auto">
          <a:xfrm>
            <a:off x="-6920680" y="6223892"/>
            <a:ext cx="16226615" cy="127149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Elipsa 4"/>
          <p:cNvSpPr/>
          <p:nvPr/>
        </p:nvSpPr>
        <p:spPr bwMode="auto">
          <a:xfrm>
            <a:off x="8921080" y="5610083"/>
            <a:ext cx="1224642" cy="1152128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" name="Łącznik prosty ze strzałką 3"/>
          <p:cNvCxnSpPr>
            <a:stCxn id="2" idx="7"/>
            <a:endCxn id="5" idx="2"/>
          </p:cNvCxnSpPr>
          <p:nvPr/>
        </p:nvCxnSpPr>
        <p:spPr bwMode="auto">
          <a:xfrm flipV="1">
            <a:off x="6929602" y="6186147"/>
            <a:ext cx="1991478" cy="1899808"/>
          </a:xfrm>
          <a:prstGeom prst="straightConnector1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pole tekstowe 9"/>
          <p:cNvSpPr txBox="1"/>
          <p:nvPr/>
        </p:nvSpPr>
        <p:spPr>
          <a:xfrm>
            <a:off x="1191139" y="6762211"/>
            <a:ext cx="46085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l-PL" sz="8000" b="1" dirty="0" smtClean="0">
                <a:solidFill>
                  <a:schemeClr val="bg1"/>
                </a:solidFill>
              </a:rPr>
              <a:t>BIG </a:t>
            </a:r>
            <a:r>
              <a:rPr lang="pl-PL" sz="8000" b="1" dirty="0" err="1" smtClean="0">
                <a:solidFill>
                  <a:schemeClr val="bg1"/>
                </a:solidFill>
              </a:rPr>
              <a:t>company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0289232" y="5664696"/>
            <a:ext cx="27652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l-PL" sz="2500" dirty="0" err="1" smtClean="0"/>
              <a:t>Fully</a:t>
            </a:r>
            <a:r>
              <a:rPr lang="pl-PL" sz="2500" dirty="0" smtClean="0"/>
              <a:t> </a:t>
            </a:r>
            <a:r>
              <a:rPr lang="pl-PL" sz="2500" dirty="0" err="1" smtClean="0"/>
              <a:t>owned</a:t>
            </a:r>
            <a:r>
              <a:rPr lang="pl-PL" sz="2500" dirty="0" smtClean="0"/>
              <a:t> </a:t>
            </a:r>
            <a:br>
              <a:rPr lang="pl-PL" sz="2500" dirty="0" smtClean="0"/>
            </a:br>
            <a:r>
              <a:rPr lang="pl-PL" sz="2500" dirty="0" smtClean="0"/>
              <a:t>micro-</a:t>
            </a:r>
            <a:r>
              <a:rPr lang="pl-PL" sz="2500" dirty="0" err="1" smtClean="0"/>
              <a:t>subsidiary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62320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096" y="120080"/>
            <a:ext cx="12737504" cy="909002"/>
          </a:xfrm>
        </p:spPr>
        <p:txBody>
          <a:bodyPr/>
          <a:lstStyle/>
          <a:p>
            <a:r>
              <a:rPr lang="en-US" sz="4000" b="1" dirty="0">
                <a:solidFill>
                  <a:srgbClr val="000099"/>
                </a:solidFill>
              </a:rPr>
              <a:t>Capital/ownership independence from other </a:t>
            </a:r>
            <a:r>
              <a:rPr lang="pl-PL" sz="4000" b="1" dirty="0" err="1" smtClean="0">
                <a:solidFill>
                  <a:srgbClr val="000099"/>
                </a:solidFill>
              </a:rPr>
              <a:t>companies</a:t>
            </a:r>
            <a:endParaRPr lang="pl-PL" altLang="en-US" sz="4000" b="1" dirty="0">
              <a:solidFill>
                <a:srgbClr val="000099"/>
              </a:solidFill>
            </a:endParaRPr>
          </a:p>
        </p:txBody>
      </p:sp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251144" y="1171259"/>
            <a:ext cx="12299315" cy="816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016" tIns="64008" rIns="128016" bIns="6400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600" dirty="0">
                <a:solidFill>
                  <a:srgbClr val="000000"/>
                </a:solidFill>
              </a:rPr>
              <a:t>To limit such activities, the EU definition introduces three categories of companies</a:t>
            </a:r>
            <a:r>
              <a:rPr lang="en-US" altLang="en-US" sz="2600" dirty="0" smtClean="0">
                <a:solidFill>
                  <a:srgbClr val="000000"/>
                </a:solidFill>
              </a:rPr>
              <a:t>:</a:t>
            </a:r>
            <a:r>
              <a:rPr lang="pl-PL" altLang="en-US" sz="2600" dirty="0" smtClean="0">
                <a:solidFill>
                  <a:srgbClr val="000000"/>
                </a:solidFill>
              </a:rPr>
              <a:t> (1) </a:t>
            </a:r>
            <a:r>
              <a:rPr lang="en-US" altLang="en-US" sz="2600" dirty="0" smtClean="0">
                <a:solidFill>
                  <a:srgbClr val="000000"/>
                </a:solidFill>
              </a:rPr>
              <a:t>an </a:t>
            </a:r>
            <a:r>
              <a:rPr lang="en-US" altLang="en-US" sz="2600" dirty="0">
                <a:solidFill>
                  <a:srgbClr val="000000"/>
                </a:solidFill>
              </a:rPr>
              <a:t>autonomous </a:t>
            </a:r>
            <a:r>
              <a:rPr lang="en-US" altLang="en-US" sz="2600" dirty="0" smtClean="0">
                <a:solidFill>
                  <a:srgbClr val="000000"/>
                </a:solidFill>
              </a:rPr>
              <a:t>enterprise</a:t>
            </a:r>
            <a:r>
              <a:rPr lang="pl-PL" altLang="en-US" sz="2600" dirty="0">
                <a:solidFill>
                  <a:srgbClr val="000000"/>
                </a:solidFill>
              </a:rPr>
              <a:t> </a:t>
            </a:r>
            <a:r>
              <a:rPr lang="pl-PL" altLang="en-US" sz="2600" dirty="0" smtClean="0">
                <a:solidFill>
                  <a:srgbClr val="000000"/>
                </a:solidFill>
              </a:rPr>
              <a:t>(2) </a:t>
            </a:r>
            <a:r>
              <a:rPr lang="en-US" altLang="en-US" sz="2600" dirty="0" smtClean="0">
                <a:solidFill>
                  <a:srgbClr val="000000"/>
                </a:solidFill>
              </a:rPr>
              <a:t>a </a:t>
            </a:r>
            <a:r>
              <a:rPr lang="en-US" altLang="en-US" sz="2600" dirty="0">
                <a:solidFill>
                  <a:srgbClr val="000000"/>
                </a:solidFill>
              </a:rPr>
              <a:t>partner </a:t>
            </a:r>
            <a:r>
              <a:rPr lang="en-US" altLang="en-US" sz="2600" dirty="0" smtClean="0">
                <a:solidFill>
                  <a:srgbClr val="000000"/>
                </a:solidFill>
              </a:rPr>
              <a:t>enterprise</a:t>
            </a:r>
            <a:r>
              <a:rPr lang="pl-PL" altLang="en-US" sz="2600" dirty="0">
                <a:solidFill>
                  <a:srgbClr val="000000"/>
                </a:solidFill>
              </a:rPr>
              <a:t> </a:t>
            </a:r>
            <a:r>
              <a:rPr lang="pl-PL" altLang="en-US" sz="2600" dirty="0" smtClean="0">
                <a:solidFill>
                  <a:srgbClr val="000000"/>
                </a:solidFill>
              </a:rPr>
              <a:t>(3) </a:t>
            </a:r>
            <a:r>
              <a:rPr lang="en-US" altLang="en-US" sz="2600" dirty="0" smtClean="0">
                <a:solidFill>
                  <a:srgbClr val="000000"/>
                </a:solidFill>
              </a:rPr>
              <a:t>a </a:t>
            </a:r>
            <a:r>
              <a:rPr lang="en-US" altLang="en-US" sz="2600" dirty="0">
                <a:solidFill>
                  <a:srgbClr val="000000"/>
                </a:solidFill>
              </a:rPr>
              <a:t>linked enterprise.</a:t>
            </a:r>
            <a:endParaRPr lang="pl-PL" altLang="en-US" sz="26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l-PL" altLang="en-US" sz="2600" b="1" dirty="0" smtClean="0">
                <a:solidFill>
                  <a:srgbClr val="000099"/>
                </a:solidFill>
              </a:rPr>
              <a:t>A</a:t>
            </a:r>
            <a:r>
              <a:rPr lang="en-US" altLang="en-US" sz="2600" b="1" dirty="0" smtClean="0">
                <a:solidFill>
                  <a:srgbClr val="000099"/>
                </a:solidFill>
              </a:rPr>
              <a:t>n </a:t>
            </a:r>
            <a:r>
              <a:rPr lang="en-US" altLang="en-US" sz="2600" b="1" dirty="0">
                <a:solidFill>
                  <a:srgbClr val="000099"/>
                </a:solidFill>
              </a:rPr>
              <a:t>autonomous </a:t>
            </a:r>
            <a:r>
              <a:rPr lang="en-US" altLang="en-US" sz="2600" b="1" dirty="0" smtClean="0">
                <a:solidFill>
                  <a:srgbClr val="000099"/>
                </a:solidFill>
              </a:rPr>
              <a:t>enterprise</a:t>
            </a:r>
            <a:r>
              <a:rPr lang="pl-PL" altLang="en-US" sz="2600" b="1" dirty="0" smtClean="0">
                <a:solidFill>
                  <a:srgbClr val="000099"/>
                </a:solidFill>
              </a:rPr>
              <a:t>:</a:t>
            </a:r>
            <a:endParaRPr lang="pl-PL" sz="2600" b="1" dirty="0" smtClean="0">
              <a:solidFill>
                <a:srgbClr val="000099"/>
              </a:solidFill>
            </a:endParaRPr>
          </a:p>
          <a:p>
            <a:pPr lvl="1"/>
            <a:r>
              <a:rPr lang="en-US" sz="2600" dirty="0" smtClean="0"/>
              <a:t>is </a:t>
            </a:r>
            <a:r>
              <a:rPr lang="en-US" sz="2600" dirty="0"/>
              <a:t>totally independent, i.e. it has no </a:t>
            </a:r>
            <a:r>
              <a:rPr lang="pl-PL" sz="2600" dirty="0" err="1" smtClean="0"/>
              <a:t>ownership</a:t>
            </a:r>
            <a:r>
              <a:rPr lang="pl-PL" sz="2600" dirty="0" smtClean="0"/>
              <a:t> </a:t>
            </a:r>
            <a:r>
              <a:rPr lang="en-US" sz="2600" dirty="0" smtClean="0"/>
              <a:t>participation </a:t>
            </a:r>
            <a:r>
              <a:rPr lang="en-US" sz="2600" dirty="0"/>
              <a:t>in other enterprises; and </a:t>
            </a:r>
            <a:r>
              <a:rPr lang="en-US" sz="2600" dirty="0" smtClean="0"/>
              <a:t>no </a:t>
            </a:r>
            <a:r>
              <a:rPr lang="en-US" sz="2600" dirty="0"/>
              <a:t>enterprise has </a:t>
            </a:r>
            <a:r>
              <a:rPr lang="pl-PL" sz="2600" dirty="0" err="1" smtClean="0"/>
              <a:t>an</a:t>
            </a:r>
            <a:r>
              <a:rPr lang="pl-PL" sz="2600" dirty="0" smtClean="0"/>
              <a:t> </a:t>
            </a:r>
            <a:r>
              <a:rPr lang="pl-PL" sz="2600" dirty="0" err="1"/>
              <a:t>ownership</a:t>
            </a:r>
            <a:r>
              <a:rPr lang="en-US" sz="2600" dirty="0" smtClean="0"/>
              <a:t> </a:t>
            </a:r>
            <a:r>
              <a:rPr lang="en-US" sz="2600" dirty="0"/>
              <a:t>participation in </a:t>
            </a:r>
            <a:r>
              <a:rPr lang="en-US" sz="2600" dirty="0" smtClean="0"/>
              <a:t>it</a:t>
            </a:r>
            <a:r>
              <a:rPr lang="pl-PL" sz="2600" dirty="0" smtClean="0"/>
              <a:t> OR</a:t>
            </a:r>
            <a:endParaRPr lang="en-US" sz="2600" dirty="0"/>
          </a:p>
          <a:p>
            <a:pPr lvl="1"/>
            <a:r>
              <a:rPr lang="en-US" sz="2600" dirty="0" smtClean="0"/>
              <a:t>has </a:t>
            </a:r>
            <a:r>
              <a:rPr lang="en-US" sz="2600" dirty="0"/>
              <a:t>a holding of less than 25 % of the capital or voting rights (whichever is higher) in one or more other enterprises; and/or </a:t>
            </a:r>
            <a:r>
              <a:rPr lang="pl-PL" sz="2600" dirty="0" smtClean="0"/>
              <a:t>a</a:t>
            </a:r>
            <a:r>
              <a:rPr lang="en-US" sz="2600" dirty="0" err="1" smtClean="0"/>
              <a:t>ny</a:t>
            </a:r>
            <a:r>
              <a:rPr lang="en-US" sz="2600" dirty="0" smtClean="0"/>
              <a:t> </a:t>
            </a:r>
            <a:r>
              <a:rPr lang="en-US" sz="2600" dirty="0"/>
              <a:t>external </a:t>
            </a:r>
            <a:r>
              <a:rPr lang="pl-PL" sz="2600" dirty="0" err="1" smtClean="0"/>
              <a:t>company</a:t>
            </a:r>
            <a:r>
              <a:rPr lang="en-US" sz="2600" dirty="0" smtClean="0"/>
              <a:t> </a:t>
            </a:r>
            <a:r>
              <a:rPr lang="en-US" sz="2600" dirty="0"/>
              <a:t>have a stake of no more than 25 % of the capital or voting rights (whichever is higher) in the </a:t>
            </a:r>
            <a:r>
              <a:rPr lang="en-US" sz="2600" dirty="0" smtClean="0"/>
              <a:t>enterprise</a:t>
            </a:r>
            <a:endParaRPr lang="en-US" sz="2600" dirty="0"/>
          </a:p>
          <a:p>
            <a:r>
              <a:rPr lang="en-US" altLang="en-US" sz="2600" dirty="0">
                <a:solidFill>
                  <a:srgbClr val="000000"/>
                </a:solidFill>
              </a:rPr>
              <a:t>For determining the size status of an </a:t>
            </a:r>
            <a:r>
              <a:rPr lang="en-US" altLang="en-US" sz="2600" dirty="0" smtClean="0">
                <a:solidFill>
                  <a:srgbClr val="000000"/>
                </a:solidFill>
              </a:rPr>
              <a:t>autonomous, </a:t>
            </a:r>
            <a:r>
              <a:rPr lang="en-US" altLang="en-US" sz="2600" b="1" dirty="0">
                <a:solidFill>
                  <a:srgbClr val="000000"/>
                </a:solidFill>
              </a:rPr>
              <a:t>only the level of employment and financial volumes from an independent company are taken into account</a:t>
            </a:r>
            <a:r>
              <a:rPr lang="en-US" altLang="en-US" sz="2600" dirty="0">
                <a:solidFill>
                  <a:srgbClr val="000000"/>
                </a:solidFill>
              </a:rPr>
              <a:t>, not including capital </a:t>
            </a:r>
            <a:r>
              <a:rPr lang="en-US" altLang="en-US" sz="2600" dirty="0" smtClean="0">
                <a:solidFill>
                  <a:srgbClr val="000000"/>
                </a:solidFill>
              </a:rPr>
              <a:t>partners</a:t>
            </a:r>
            <a:endParaRPr lang="pl-PL" altLang="en-US" sz="2600" dirty="0" smtClean="0">
              <a:solidFill>
                <a:srgbClr val="000000"/>
              </a:solidFill>
            </a:endParaRPr>
          </a:p>
          <a:p>
            <a:r>
              <a:rPr lang="en-US" altLang="en-US" sz="2600" dirty="0" smtClean="0">
                <a:solidFill>
                  <a:srgbClr val="000000"/>
                </a:solidFill>
              </a:rPr>
              <a:t>An </a:t>
            </a:r>
            <a:r>
              <a:rPr lang="en-US" altLang="en-US" sz="2600" dirty="0">
                <a:solidFill>
                  <a:srgbClr val="000000"/>
                </a:solidFill>
              </a:rPr>
              <a:t>enterprise may still be considered </a:t>
            </a:r>
            <a:r>
              <a:rPr lang="en-US" altLang="en-US" sz="2600" dirty="0" smtClean="0">
                <a:solidFill>
                  <a:srgbClr val="000000"/>
                </a:solidFill>
              </a:rPr>
              <a:t>autonomous</a:t>
            </a:r>
            <a:r>
              <a:rPr lang="pl-PL" altLang="en-US" sz="2600" dirty="0" smtClean="0">
                <a:solidFill>
                  <a:srgbClr val="000000"/>
                </a:solidFill>
              </a:rPr>
              <a:t> </a:t>
            </a:r>
            <a:r>
              <a:rPr lang="en-US" altLang="en-US" sz="2600" dirty="0" smtClean="0">
                <a:solidFill>
                  <a:srgbClr val="000000"/>
                </a:solidFill>
              </a:rPr>
              <a:t>even </a:t>
            </a:r>
            <a:r>
              <a:rPr lang="en-US" altLang="en-US" sz="2600" dirty="0">
                <a:solidFill>
                  <a:srgbClr val="000000"/>
                </a:solidFill>
              </a:rPr>
              <a:t>if the </a:t>
            </a:r>
            <a:r>
              <a:rPr lang="pl-PL" altLang="en-US" sz="2600" dirty="0" smtClean="0">
                <a:solidFill>
                  <a:srgbClr val="000000"/>
                </a:solidFill>
              </a:rPr>
              <a:t>limit of </a:t>
            </a:r>
            <a:r>
              <a:rPr lang="en-US" altLang="en-US" sz="2600" dirty="0" smtClean="0">
                <a:solidFill>
                  <a:srgbClr val="000000"/>
                </a:solidFill>
              </a:rPr>
              <a:t>25%</a:t>
            </a:r>
            <a:r>
              <a:rPr lang="pl-PL" altLang="en-US" sz="2600" dirty="0" smtClean="0">
                <a:solidFill>
                  <a:srgbClr val="000000"/>
                </a:solidFill>
              </a:rPr>
              <a:t> </a:t>
            </a:r>
            <a:r>
              <a:rPr lang="pl-PL" altLang="en-US" sz="2600" dirty="0" err="1" smtClean="0">
                <a:solidFill>
                  <a:srgbClr val="000000"/>
                </a:solidFill>
              </a:rPr>
              <a:t>ownership</a:t>
            </a:r>
            <a:r>
              <a:rPr lang="pl-PL" altLang="en-US" sz="2600" dirty="0" smtClean="0">
                <a:solidFill>
                  <a:srgbClr val="000000"/>
                </a:solidFill>
              </a:rPr>
              <a:t> engagement</a:t>
            </a:r>
            <a:r>
              <a:rPr lang="en-US" altLang="en-US" sz="2600" dirty="0" smtClean="0">
                <a:solidFill>
                  <a:srgbClr val="000000"/>
                </a:solidFill>
              </a:rPr>
              <a:t> </a:t>
            </a:r>
            <a:r>
              <a:rPr lang="en-US" altLang="en-US" sz="2600" dirty="0">
                <a:solidFill>
                  <a:srgbClr val="000000"/>
                </a:solidFill>
              </a:rPr>
              <a:t>is </a:t>
            </a:r>
            <a:r>
              <a:rPr lang="en-US" altLang="en-US" sz="2600" dirty="0" smtClean="0">
                <a:solidFill>
                  <a:srgbClr val="000000"/>
                </a:solidFill>
              </a:rPr>
              <a:t>exceeded </a:t>
            </a:r>
            <a:r>
              <a:rPr lang="pl-PL" altLang="en-US" sz="2600" dirty="0">
                <a:solidFill>
                  <a:srgbClr val="000000"/>
                </a:solidFill>
              </a:rPr>
              <a:t>(max 50%) </a:t>
            </a:r>
            <a:r>
              <a:rPr lang="en-US" altLang="en-US" sz="2600" dirty="0" smtClean="0">
                <a:solidFill>
                  <a:srgbClr val="000000"/>
                </a:solidFill>
              </a:rPr>
              <a:t>by </a:t>
            </a:r>
            <a:r>
              <a:rPr lang="en-US" altLang="en-US" sz="2600" dirty="0">
                <a:solidFill>
                  <a:srgbClr val="000000"/>
                </a:solidFill>
              </a:rPr>
              <a:t>any of the following types of investors:</a:t>
            </a:r>
          </a:p>
          <a:p>
            <a:pPr lvl="1"/>
            <a:r>
              <a:rPr lang="en-US" altLang="en-US" sz="2600" dirty="0" smtClean="0">
                <a:solidFill>
                  <a:srgbClr val="000000"/>
                </a:solidFill>
              </a:rPr>
              <a:t>venture </a:t>
            </a:r>
            <a:r>
              <a:rPr lang="en-US" altLang="en-US" sz="2600" dirty="0">
                <a:solidFill>
                  <a:srgbClr val="000000"/>
                </a:solidFill>
              </a:rPr>
              <a:t>capital companies and business </a:t>
            </a:r>
            <a:r>
              <a:rPr lang="en-US" altLang="en-US" sz="2600" dirty="0" smtClean="0">
                <a:solidFill>
                  <a:srgbClr val="000000"/>
                </a:solidFill>
              </a:rPr>
              <a:t>angels</a:t>
            </a:r>
            <a:r>
              <a:rPr lang="pl-PL" altLang="en-US" sz="2600" dirty="0" smtClean="0">
                <a:solidFill>
                  <a:srgbClr val="000000"/>
                </a:solidFill>
              </a:rPr>
              <a:t> with </a:t>
            </a:r>
            <a:r>
              <a:rPr lang="en-US" altLang="en-US" sz="2600" dirty="0" smtClean="0">
                <a:solidFill>
                  <a:srgbClr val="000000"/>
                </a:solidFill>
              </a:rPr>
              <a:t>financial </a:t>
            </a:r>
            <a:r>
              <a:rPr lang="en-US" altLang="en-US" sz="2600" dirty="0">
                <a:solidFill>
                  <a:srgbClr val="000000"/>
                </a:solidFill>
              </a:rPr>
              <a:t>involvement </a:t>
            </a:r>
            <a:r>
              <a:rPr lang="en-US" altLang="en-US" sz="2600" dirty="0" smtClean="0">
                <a:solidFill>
                  <a:srgbClr val="000000"/>
                </a:solidFill>
              </a:rPr>
              <a:t>below </a:t>
            </a:r>
            <a:r>
              <a:rPr lang="en-US" altLang="en-US" sz="2600" dirty="0">
                <a:solidFill>
                  <a:srgbClr val="000000"/>
                </a:solidFill>
              </a:rPr>
              <a:t>EUR 1 250 000.</a:t>
            </a:r>
          </a:p>
          <a:p>
            <a:pPr lvl="1"/>
            <a:r>
              <a:rPr lang="en-US" altLang="en-US" sz="2600" dirty="0" smtClean="0">
                <a:solidFill>
                  <a:srgbClr val="000000"/>
                </a:solidFill>
              </a:rPr>
              <a:t>universities </a:t>
            </a:r>
            <a:r>
              <a:rPr lang="en-US" altLang="en-US" sz="2600" dirty="0">
                <a:solidFill>
                  <a:srgbClr val="000000"/>
                </a:solidFill>
              </a:rPr>
              <a:t>and non-profit-making research </a:t>
            </a:r>
            <a:r>
              <a:rPr lang="en-US" altLang="en-US" sz="2600" dirty="0" err="1">
                <a:solidFill>
                  <a:srgbClr val="000000"/>
                </a:solidFill>
              </a:rPr>
              <a:t>centres</a:t>
            </a:r>
            <a:r>
              <a:rPr lang="en-US" altLang="en-US" sz="26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en-US" altLang="en-US" sz="2600" dirty="0" smtClean="0">
                <a:solidFill>
                  <a:srgbClr val="000000"/>
                </a:solidFill>
              </a:rPr>
              <a:t>regional </a:t>
            </a:r>
            <a:r>
              <a:rPr lang="en-US" altLang="en-US" sz="2600" dirty="0">
                <a:solidFill>
                  <a:srgbClr val="000000"/>
                </a:solidFill>
              </a:rPr>
              <a:t>development funds;</a:t>
            </a:r>
          </a:p>
          <a:p>
            <a:pPr lvl="1"/>
            <a:r>
              <a:rPr lang="pl-PL" altLang="en-US" sz="2600" dirty="0" smtClean="0">
                <a:solidFill>
                  <a:srgbClr val="000000"/>
                </a:solidFill>
              </a:rPr>
              <a:t>a</a:t>
            </a:r>
            <a:r>
              <a:rPr lang="en-US" altLang="en-US" sz="2600" dirty="0" err="1" smtClean="0">
                <a:solidFill>
                  <a:srgbClr val="000000"/>
                </a:solidFill>
              </a:rPr>
              <a:t>utonomous</a:t>
            </a:r>
            <a:r>
              <a:rPr lang="en-US" altLang="en-US" sz="2600" dirty="0" smtClean="0">
                <a:solidFill>
                  <a:srgbClr val="000000"/>
                </a:solidFill>
              </a:rPr>
              <a:t> </a:t>
            </a:r>
            <a:r>
              <a:rPr lang="en-US" altLang="en-US" sz="2600" dirty="0">
                <a:solidFill>
                  <a:srgbClr val="000000"/>
                </a:solidFill>
              </a:rPr>
              <a:t>local authorities with an annual budget of less than EUR 10 million and fewer than 5 000 inhabitants.</a:t>
            </a:r>
            <a:endParaRPr lang="pl-PL" alt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096" y="120080"/>
            <a:ext cx="12737504" cy="909002"/>
          </a:xfrm>
        </p:spPr>
        <p:txBody>
          <a:bodyPr/>
          <a:lstStyle/>
          <a:p>
            <a:r>
              <a:rPr lang="en-US" sz="4000" b="1" dirty="0">
                <a:solidFill>
                  <a:srgbClr val="000099"/>
                </a:solidFill>
              </a:rPr>
              <a:t>Capital/ownership independence from other </a:t>
            </a:r>
            <a:r>
              <a:rPr lang="pl-PL" sz="4000" b="1" dirty="0" err="1" smtClean="0">
                <a:solidFill>
                  <a:srgbClr val="000099"/>
                </a:solidFill>
              </a:rPr>
              <a:t>companies</a:t>
            </a:r>
            <a:endParaRPr lang="pl-PL" altLang="en-US" sz="4000" b="1" dirty="0">
              <a:solidFill>
                <a:srgbClr val="000099"/>
              </a:solidFill>
            </a:endParaRPr>
          </a:p>
        </p:txBody>
      </p:sp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251144" y="1272208"/>
            <a:ext cx="12299315" cy="816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016" tIns="64008" rIns="128016" bIns="6400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pl-PL" altLang="en-US" sz="3500" b="1" dirty="0" smtClean="0">
                <a:solidFill>
                  <a:srgbClr val="000099"/>
                </a:solidFill>
              </a:rPr>
              <a:t>A</a:t>
            </a:r>
            <a:r>
              <a:rPr lang="en-US" altLang="en-US" sz="3500" b="1" dirty="0" smtClean="0">
                <a:solidFill>
                  <a:srgbClr val="000099"/>
                </a:solidFill>
              </a:rPr>
              <a:t> </a:t>
            </a:r>
            <a:r>
              <a:rPr lang="en-US" altLang="en-US" sz="3500" b="1" dirty="0">
                <a:solidFill>
                  <a:srgbClr val="000099"/>
                </a:solidFill>
              </a:rPr>
              <a:t>partner </a:t>
            </a:r>
            <a:r>
              <a:rPr lang="en-US" altLang="en-US" sz="3500" b="1" dirty="0" smtClean="0">
                <a:solidFill>
                  <a:srgbClr val="000099"/>
                </a:solidFill>
              </a:rPr>
              <a:t>enterprise</a:t>
            </a:r>
            <a:r>
              <a:rPr lang="pl-PL" altLang="en-US" sz="3500" b="1" dirty="0" smtClean="0">
                <a:solidFill>
                  <a:srgbClr val="000099"/>
                </a:solidFill>
              </a:rPr>
              <a:t>:</a:t>
            </a:r>
          </a:p>
          <a:p>
            <a:pPr lvl="1">
              <a:spcBef>
                <a:spcPts val="1200"/>
              </a:spcBef>
            </a:pPr>
            <a:r>
              <a:rPr lang="en-US" altLang="en-US" sz="3500" dirty="0" smtClean="0">
                <a:solidFill>
                  <a:srgbClr val="000000"/>
                </a:solidFill>
              </a:rPr>
              <a:t>owns </a:t>
            </a:r>
            <a:r>
              <a:rPr lang="en-US" altLang="en-US" sz="3500" dirty="0">
                <a:solidFill>
                  <a:srgbClr val="000000"/>
                </a:solidFill>
              </a:rPr>
              <a:t>between 25% and 50% of the capital or voting </a:t>
            </a:r>
            <a:r>
              <a:rPr lang="en-US" sz="3500" dirty="0"/>
              <a:t>rights </a:t>
            </a:r>
            <a:r>
              <a:rPr lang="pl-PL" sz="3500" dirty="0" smtClean="0"/>
              <a:t>in</a:t>
            </a:r>
            <a:r>
              <a:rPr lang="en-US" altLang="en-US" sz="3500" dirty="0" smtClean="0">
                <a:solidFill>
                  <a:srgbClr val="000000"/>
                </a:solidFill>
              </a:rPr>
              <a:t> </a:t>
            </a:r>
            <a:r>
              <a:rPr lang="en-US" altLang="en-US" sz="3500" dirty="0">
                <a:solidFill>
                  <a:srgbClr val="000000"/>
                </a:solidFill>
              </a:rPr>
              <a:t>another enterprise, and/or another enterprise owns between 25% and 50% of the capital or voting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rights</a:t>
            </a:r>
            <a:r>
              <a:rPr lang="en-US" altLang="en-US" sz="3500" dirty="0" smtClean="0">
                <a:solidFill>
                  <a:srgbClr val="000000"/>
                </a:solidFill>
              </a:rPr>
              <a:t> </a:t>
            </a:r>
            <a:r>
              <a:rPr lang="en-US" altLang="en-US" sz="3500" dirty="0">
                <a:solidFill>
                  <a:srgbClr val="000000"/>
                </a:solidFill>
              </a:rPr>
              <a:t>of this enterprise.</a:t>
            </a:r>
          </a:p>
          <a:p>
            <a:pPr>
              <a:spcBef>
                <a:spcPts val="1200"/>
              </a:spcBef>
            </a:pPr>
            <a:r>
              <a:rPr lang="en-US" altLang="en-US" sz="3500" dirty="0">
                <a:solidFill>
                  <a:srgbClr val="000000"/>
                </a:solidFill>
              </a:rPr>
              <a:t>In order to determine the size status of </a:t>
            </a:r>
            <a:r>
              <a:rPr lang="en-US" altLang="en-US" sz="3500" b="1" dirty="0">
                <a:solidFill>
                  <a:srgbClr val="000000"/>
                </a:solidFill>
              </a:rPr>
              <a:t>partner </a:t>
            </a:r>
            <a:r>
              <a:rPr lang="en-US" altLang="en-US" sz="3500" dirty="0" smtClean="0">
                <a:solidFill>
                  <a:srgbClr val="000000"/>
                </a:solidFill>
              </a:rPr>
              <a:t>enterprise</a:t>
            </a:r>
            <a:r>
              <a:rPr lang="en-US" altLang="en-US" sz="3500" dirty="0">
                <a:solidFill>
                  <a:srgbClr val="000000"/>
                </a:solidFill>
              </a:rPr>
              <a:t>, the percentage of its employed persons and financial data of its capital partners must be added to its employment level and financial data</a:t>
            </a:r>
            <a:r>
              <a:rPr lang="en-US" altLang="en-US" sz="3500" dirty="0" smtClean="0">
                <a:solidFill>
                  <a:srgbClr val="000000"/>
                </a:solidFill>
              </a:rPr>
              <a:t>.</a:t>
            </a:r>
            <a:endParaRPr lang="pl-PL" altLang="en-US" sz="3500" dirty="0" smtClean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</a:pPr>
            <a:r>
              <a:rPr lang="pl-PL" altLang="en-US" sz="3500" b="1" dirty="0" err="1" smtClean="0">
                <a:solidFill>
                  <a:srgbClr val="000000"/>
                </a:solidFill>
              </a:rPr>
              <a:t>Example</a:t>
            </a:r>
            <a:r>
              <a:rPr lang="pl-PL" altLang="en-US" sz="3500" b="1" dirty="0" smtClean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ts val="1200"/>
              </a:spcBef>
            </a:pPr>
            <a:r>
              <a:rPr lang="pl-PL" altLang="en-US" sz="3500" dirty="0" smtClean="0">
                <a:solidFill>
                  <a:srgbClr val="000000"/>
                </a:solidFill>
              </a:rPr>
              <a:t>BIG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3500" dirty="0" smtClean="0">
                <a:solidFill>
                  <a:srgbClr val="000000"/>
                </a:solidFill>
              </a:rPr>
              <a:t> (1000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persons</a:t>
            </a:r>
            <a:r>
              <a:rPr lang="pl-PL" altLang="en-US" sz="3500" dirty="0" smtClean="0">
                <a:solidFill>
                  <a:srgbClr val="000000"/>
                </a:solidFill>
              </a:rPr>
              <a:t>) controls „ABC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3500" dirty="0" smtClean="0">
                <a:solidFill>
                  <a:srgbClr val="000000"/>
                </a:solidFill>
              </a:rPr>
              <a:t>” in 40%. ABC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employs</a:t>
            </a:r>
            <a:r>
              <a:rPr lang="pl-PL" altLang="en-US" sz="3500" dirty="0" smtClean="0">
                <a:solidFill>
                  <a:srgbClr val="000000"/>
                </a:solidFill>
              </a:rPr>
              <a:t> 60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persons</a:t>
            </a:r>
            <a:r>
              <a:rPr lang="pl-PL" altLang="en-US" sz="3500" dirty="0" smtClean="0">
                <a:solidFill>
                  <a:srgbClr val="000000"/>
                </a:solidFill>
              </a:rPr>
              <a:t>.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Is</a:t>
            </a:r>
            <a:r>
              <a:rPr lang="pl-PL" altLang="en-US" sz="3500" dirty="0" smtClean="0">
                <a:solidFill>
                  <a:srgbClr val="000000"/>
                </a:solidFill>
              </a:rPr>
              <a:t> „ABC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3500" dirty="0" smtClean="0">
                <a:solidFill>
                  <a:srgbClr val="000000"/>
                </a:solidFill>
              </a:rPr>
              <a:t>” a medium-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size</a:t>
            </a:r>
            <a:r>
              <a:rPr lang="pl-PL" altLang="en-US" sz="3500" dirty="0" smtClean="0">
                <a:solidFill>
                  <a:srgbClr val="000000"/>
                </a:solidFill>
              </a:rPr>
              <a:t>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3500" dirty="0" smtClean="0">
                <a:solidFill>
                  <a:srgbClr val="000000"/>
                </a:solidFill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pl-PL" altLang="en-US" sz="3500" dirty="0" smtClean="0">
                <a:solidFill>
                  <a:srgbClr val="000000"/>
                </a:solidFill>
              </a:rPr>
              <a:t>60 + 40%*1000 = 460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persons</a:t>
            </a:r>
            <a:r>
              <a:rPr lang="pl-PL" altLang="en-US" sz="3500" dirty="0" smtClean="0">
                <a:solidFill>
                  <a:srgbClr val="000000"/>
                </a:solidFill>
              </a:rPr>
              <a:t> </a:t>
            </a:r>
            <a:r>
              <a:rPr lang="pl-PL" altLang="en-US" sz="35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pl-PL" altLang="en-US" sz="35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ABC </a:t>
            </a:r>
            <a:r>
              <a:rPr lang="pl-PL" altLang="en-US" sz="3500" b="1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is</a:t>
            </a:r>
            <a:r>
              <a:rPr lang="pl-PL" altLang="en-US" sz="35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pl-PL" altLang="en-US" sz="3500" b="1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also</a:t>
            </a:r>
            <a:r>
              <a:rPr lang="pl-PL" altLang="en-US" sz="35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 big </a:t>
            </a:r>
            <a:r>
              <a:rPr lang="pl-PL" altLang="en-US" sz="3500" b="1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company</a:t>
            </a:r>
            <a:endParaRPr lang="pl-PL" altLang="en-US" sz="35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85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096" y="120080"/>
            <a:ext cx="12737504" cy="909002"/>
          </a:xfrm>
        </p:spPr>
        <p:txBody>
          <a:bodyPr/>
          <a:lstStyle/>
          <a:p>
            <a:r>
              <a:rPr lang="en-US" sz="4000" b="1" dirty="0">
                <a:solidFill>
                  <a:srgbClr val="000099"/>
                </a:solidFill>
              </a:rPr>
              <a:t>Capital/ownership independence from other </a:t>
            </a:r>
            <a:r>
              <a:rPr lang="pl-PL" sz="4000" b="1" dirty="0" err="1" smtClean="0">
                <a:solidFill>
                  <a:srgbClr val="000099"/>
                </a:solidFill>
              </a:rPr>
              <a:t>companies</a:t>
            </a:r>
            <a:endParaRPr lang="pl-PL" altLang="en-US" sz="4000" b="1" dirty="0">
              <a:solidFill>
                <a:srgbClr val="000099"/>
              </a:solidFill>
            </a:endParaRPr>
          </a:p>
        </p:txBody>
      </p:sp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251144" y="1128192"/>
            <a:ext cx="12299315" cy="816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8016" tIns="64008" rIns="128016" bIns="6400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None/>
            </a:pPr>
            <a:r>
              <a:rPr lang="pl-PL" altLang="en-US" sz="2800" b="1" dirty="0">
                <a:solidFill>
                  <a:srgbClr val="000099"/>
                </a:solidFill>
              </a:rPr>
              <a:t>A </a:t>
            </a:r>
            <a:r>
              <a:rPr lang="pl-PL" altLang="en-US" sz="2800" b="1" dirty="0" err="1">
                <a:solidFill>
                  <a:srgbClr val="000099"/>
                </a:solidFill>
              </a:rPr>
              <a:t>linked</a:t>
            </a:r>
            <a:r>
              <a:rPr lang="pl-PL" altLang="en-US" sz="2800" b="1" dirty="0">
                <a:solidFill>
                  <a:srgbClr val="000099"/>
                </a:solidFill>
              </a:rPr>
              <a:t> </a:t>
            </a:r>
            <a:r>
              <a:rPr lang="pl-PL" altLang="en-US" sz="2800" b="1" dirty="0" err="1">
                <a:solidFill>
                  <a:srgbClr val="000099"/>
                </a:solidFill>
              </a:rPr>
              <a:t>enterprise</a:t>
            </a:r>
            <a:r>
              <a:rPr lang="pl-PL" altLang="en-US" sz="2800" b="1" dirty="0">
                <a:solidFill>
                  <a:srgbClr val="000099"/>
                </a:solidFill>
              </a:rPr>
              <a:t> :</a:t>
            </a:r>
            <a:endParaRPr lang="pl-PL" altLang="en-US" sz="2800" b="1" dirty="0" smtClean="0">
              <a:solidFill>
                <a:srgbClr val="000099"/>
              </a:solidFill>
            </a:endParaRPr>
          </a:p>
          <a:p>
            <a:r>
              <a:rPr lang="en-US" altLang="en-US" sz="2800" dirty="0">
                <a:solidFill>
                  <a:srgbClr val="000000"/>
                </a:solidFill>
              </a:rPr>
              <a:t>Two or more enterprises are linked when they have any of the following relationships: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one </a:t>
            </a:r>
            <a:r>
              <a:rPr lang="en-US" altLang="en-US" dirty="0">
                <a:solidFill>
                  <a:srgbClr val="000000"/>
                </a:solidFill>
              </a:rPr>
              <a:t>enterprise holds a majority of the shareholders’ or members’ voting rights in another;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one </a:t>
            </a:r>
            <a:r>
              <a:rPr lang="en-US" altLang="en-US" dirty="0">
                <a:solidFill>
                  <a:srgbClr val="000000"/>
                </a:solidFill>
              </a:rPr>
              <a:t>enterprise is entitled to appoint or remove a majority of the administrative, management or supervisory body of another;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a </a:t>
            </a:r>
            <a:r>
              <a:rPr lang="en-US" altLang="en-US" dirty="0">
                <a:solidFill>
                  <a:srgbClr val="000000"/>
                </a:solidFill>
              </a:rPr>
              <a:t>contract between the enterprises, or a provision in the memorandum or articles of association of one of the enterprises, enables one to exercise a dominant influence over the other;</a:t>
            </a: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one </a:t>
            </a:r>
            <a:r>
              <a:rPr lang="en-US" altLang="en-US" dirty="0">
                <a:solidFill>
                  <a:srgbClr val="000000"/>
                </a:solidFill>
              </a:rPr>
              <a:t>enterprise is able, by agreement, to exercise sole control over a majority of shareholders’ or members’ voting rights in another.</a:t>
            </a:r>
          </a:p>
          <a:p>
            <a:r>
              <a:rPr lang="pl-PL" altLang="en-US" sz="2800" b="1" dirty="0" err="1" smtClean="0">
                <a:solidFill>
                  <a:srgbClr val="000000"/>
                </a:solidFill>
              </a:rPr>
              <a:t>Summary</a:t>
            </a:r>
            <a:r>
              <a:rPr lang="pl-PL" altLang="en-US" sz="2800" b="1" dirty="0">
                <a:solidFill>
                  <a:srgbClr val="000000"/>
                </a:solidFill>
              </a:rPr>
              <a:t>: </a:t>
            </a:r>
            <a:r>
              <a:rPr lang="pl-PL" altLang="en-US" sz="2800" dirty="0">
                <a:solidFill>
                  <a:srgbClr val="000000"/>
                </a:solidFill>
              </a:rPr>
              <a:t>A </a:t>
            </a:r>
            <a:r>
              <a:rPr lang="pl-PL" altLang="en-US" sz="2800" dirty="0" err="1">
                <a:solidFill>
                  <a:srgbClr val="000000"/>
                </a:solidFill>
              </a:rPr>
              <a:t>linked</a:t>
            </a:r>
            <a:r>
              <a:rPr lang="pl-PL" altLang="en-US" sz="2800" dirty="0">
                <a:solidFill>
                  <a:srgbClr val="000000"/>
                </a:solidFill>
              </a:rPr>
              <a:t>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enterprise</a:t>
            </a:r>
            <a:r>
              <a:rPr lang="pl-PL" altLang="en-US" sz="2800" dirty="0" smtClean="0">
                <a:solidFill>
                  <a:srgbClr val="000000"/>
                </a:solidFill>
              </a:rPr>
              <a:t>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is</a:t>
            </a:r>
            <a:r>
              <a:rPr lang="pl-PL" altLang="en-US" sz="2800" dirty="0" smtClean="0">
                <a:solidFill>
                  <a:srgbClr val="000000"/>
                </a:solidFill>
              </a:rPr>
              <a:t>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an</a:t>
            </a:r>
            <a:r>
              <a:rPr lang="pl-PL" altLang="en-US" sz="2800" dirty="0" smtClean="0">
                <a:solidFill>
                  <a:srgbClr val="000000"/>
                </a:solidFill>
              </a:rPr>
              <a:t>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enterprise</a:t>
            </a:r>
            <a:r>
              <a:rPr lang="pl-PL" altLang="en-US" sz="2800" dirty="0" smtClean="0">
                <a:solidFill>
                  <a:srgbClr val="000000"/>
                </a:solidFill>
              </a:rPr>
              <a:t> with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capital</a:t>
            </a:r>
            <a:r>
              <a:rPr lang="pl-PL" altLang="en-US" sz="2800" dirty="0" smtClean="0">
                <a:solidFill>
                  <a:srgbClr val="000000"/>
                </a:solidFill>
              </a:rPr>
              <a:t>/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ownership</a:t>
            </a:r>
            <a:r>
              <a:rPr lang="pl-PL" altLang="en-US" sz="2800" dirty="0" smtClean="0">
                <a:solidFill>
                  <a:srgbClr val="000000"/>
                </a:solidFill>
              </a:rPr>
              <a:t>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relation</a:t>
            </a:r>
            <a:r>
              <a:rPr lang="pl-PL" altLang="en-US" sz="2800" dirty="0" smtClean="0">
                <a:solidFill>
                  <a:srgbClr val="000000"/>
                </a:solidFill>
              </a:rPr>
              <a:t> with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other</a:t>
            </a:r>
            <a:r>
              <a:rPr lang="pl-PL" altLang="en-US" sz="2800" dirty="0" smtClean="0">
                <a:solidFill>
                  <a:srgbClr val="000000"/>
                </a:solidFill>
              </a:rPr>
              <a:t>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company</a:t>
            </a:r>
            <a:r>
              <a:rPr lang="pl-PL" altLang="en-US" sz="2800" dirty="0" smtClean="0">
                <a:solidFill>
                  <a:srgbClr val="000000"/>
                </a:solidFill>
              </a:rPr>
              <a:t> in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more</a:t>
            </a:r>
            <a:r>
              <a:rPr lang="pl-PL" altLang="en-US" sz="2800" dirty="0" smtClean="0">
                <a:solidFill>
                  <a:srgbClr val="000000"/>
                </a:solidFill>
              </a:rPr>
              <a:t>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than</a:t>
            </a:r>
            <a:r>
              <a:rPr lang="pl-PL" altLang="en-US" sz="2800" dirty="0" smtClean="0">
                <a:solidFill>
                  <a:srgbClr val="000000"/>
                </a:solidFill>
              </a:rPr>
              <a:t> 50%</a:t>
            </a:r>
          </a:p>
          <a:p>
            <a:r>
              <a:rPr lang="en-US" altLang="en-US" sz="2800" dirty="0" smtClean="0">
                <a:solidFill>
                  <a:srgbClr val="000000"/>
                </a:solidFill>
              </a:rPr>
              <a:t>A </a:t>
            </a:r>
            <a:r>
              <a:rPr lang="en-US" altLang="en-US" sz="2800" dirty="0">
                <a:solidFill>
                  <a:srgbClr val="000000"/>
                </a:solidFill>
              </a:rPr>
              <a:t>typical example of a linked enterprise is the wholly owned subsidiary</a:t>
            </a:r>
            <a:r>
              <a:rPr lang="en-US" altLang="en-US" sz="2800" dirty="0" smtClean="0">
                <a:solidFill>
                  <a:srgbClr val="000000"/>
                </a:solidFill>
              </a:rPr>
              <a:t>.</a:t>
            </a:r>
            <a:endParaRPr lang="pl-PL" altLang="en-US" sz="2800" dirty="0" smtClean="0">
              <a:solidFill>
                <a:srgbClr val="000000"/>
              </a:solidFill>
            </a:endParaRPr>
          </a:p>
          <a:p>
            <a:r>
              <a:rPr lang="pl-PL" altLang="en-US" sz="2800" dirty="0" smtClean="0">
                <a:solidFill>
                  <a:srgbClr val="000000"/>
                </a:solidFill>
              </a:rPr>
              <a:t>I</a:t>
            </a:r>
            <a:r>
              <a:rPr lang="en-US" altLang="en-US" sz="2800" dirty="0" smtClean="0">
                <a:solidFill>
                  <a:srgbClr val="000000"/>
                </a:solidFill>
              </a:rPr>
              <a:t>n </a:t>
            </a:r>
            <a:r>
              <a:rPr lang="en-US" altLang="en-US" sz="2800" dirty="0">
                <a:solidFill>
                  <a:srgbClr val="000000"/>
                </a:solidFill>
              </a:rPr>
              <a:t>order to determine the size status of </a:t>
            </a:r>
            <a:r>
              <a:rPr lang="en-US" altLang="en-US" sz="2800" dirty="0" smtClean="0">
                <a:solidFill>
                  <a:srgbClr val="000000"/>
                </a:solidFill>
              </a:rPr>
              <a:t>a</a:t>
            </a:r>
            <a:r>
              <a:rPr lang="pl-PL" altLang="en-US" sz="2800" dirty="0" smtClean="0">
                <a:solidFill>
                  <a:srgbClr val="000000"/>
                </a:solidFill>
              </a:rPr>
              <a:t> </a:t>
            </a:r>
            <a:r>
              <a:rPr lang="pl-PL" altLang="en-US" sz="2800" dirty="0" err="1" smtClean="0">
                <a:solidFill>
                  <a:srgbClr val="000000"/>
                </a:solidFill>
              </a:rPr>
              <a:t>linked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</a:rPr>
              <a:t>company, 100% of the number of its employees and financial data should be added to the level of its employment and financial data related to its capital partners </a:t>
            </a:r>
            <a:endParaRPr lang="pl-PL" alt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7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rojekt domyślny">
  <a:themeElements>
    <a:clrScheme name="Niestandardowy 2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13206</TotalTime>
  <Words>1330</Words>
  <Application>Microsoft Office PowerPoint</Application>
  <PresentationFormat>Papier A3 (297x420 mm)</PresentationFormat>
  <Paragraphs>90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Wingdings</vt:lpstr>
      <vt:lpstr>3_Projekt domyślny</vt:lpstr>
      <vt:lpstr>Prezentacja programu PowerPoint</vt:lpstr>
      <vt:lpstr>Prezentacja programu PowerPoint</vt:lpstr>
      <vt:lpstr>Prezentacja programu PowerPoint</vt:lpstr>
      <vt:lpstr> </vt:lpstr>
      <vt:lpstr> </vt:lpstr>
      <vt:lpstr>Capital/ownership independence from other companies</vt:lpstr>
      <vt:lpstr>Capital/ownership independence from other companies</vt:lpstr>
      <vt:lpstr>Capital/ownership independence from other companies</vt:lpstr>
      <vt:lpstr>Capital/ownership independence from other companies</vt:lpstr>
      <vt:lpstr>Capital/ownership independence from other companies</vt:lpstr>
      <vt:lpstr>Managerial training: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Matejun</dc:creator>
  <cp:lastModifiedBy>Wykładowca</cp:lastModifiedBy>
  <cp:revision>1107</cp:revision>
  <cp:lastPrinted>2004-04-14T05:44:38Z</cp:lastPrinted>
  <dcterms:created xsi:type="dcterms:W3CDTF">2004-04-12T18:55:21Z</dcterms:created>
  <dcterms:modified xsi:type="dcterms:W3CDTF">2024-10-18T13:44:08Z</dcterms:modified>
</cp:coreProperties>
</file>