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04" r:id="rId1"/>
    <p:sldMasterId id="2147484117" r:id="rId2"/>
    <p:sldMasterId id="2147484129" r:id="rId3"/>
    <p:sldMasterId id="2147484141" r:id="rId4"/>
    <p:sldMasterId id="2147484153" r:id="rId5"/>
    <p:sldMasterId id="2147484165" r:id="rId6"/>
    <p:sldMasterId id="2147484190" r:id="rId7"/>
  </p:sldMasterIdLst>
  <p:notesMasterIdLst>
    <p:notesMasterId r:id="rId26"/>
  </p:notesMasterIdLst>
  <p:handoutMasterIdLst>
    <p:handoutMasterId r:id="rId27"/>
  </p:handoutMasterIdLst>
  <p:sldIdLst>
    <p:sldId id="1277" r:id="rId8"/>
    <p:sldId id="1278" r:id="rId9"/>
    <p:sldId id="1264" r:id="rId10"/>
    <p:sldId id="1269" r:id="rId11"/>
    <p:sldId id="1285" r:id="rId12"/>
    <p:sldId id="1265" r:id="rId13"/>
    <p:sldId id="1266" r:id="rId14"/>
    <p:sldId id="1276" r:id="rId15"/>
    <p:sldId id="1289" r:id="rId16"/>
    <p:sldId id="1290" r:id="rId17"/>
    <p:sldId id="1212" r:id="rId18"/>
    <p:sldId id="1286" r:id="rId19"/>
    <p:sldId id="1291" r:id="rId20"/>
    <p:sldId id="1280" r:id="rId21"/>
    <p:sldId id="1281" r:id="rId22"/>
    <p:sldId id="1282" r:id="rId23"/>
    <p:sldId id="1284" r:id="rId24"/>
    <p:sldId id="1292" r:id="rId25"/>
  </p:sldIdLst>
  <p:sldSz cx="12801600" cy="9601200" type="A3"/>
  <p:notesSz cx="6761163" cy="9942513"/>
  <p:defaultTextStyle>
    <a:defPPr>
      <a:defRPr lang="pl-PL"/>
    </a:defPPr>
    <a:lvl1pPr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7616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5233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2866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50498" algn="l" rtl="0" eaLnBrk="0" fontAlgn="base" hangingPunct="0">
      <a:spcBef>
        <a:spcPct val="20000"/>
      </a:spcBef>
      <a:spcAft>
        <a:spcPct val="0"/>
      </a:spcAft>
      <a:buChar char="•"/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88132" algn="l" defTabSz="1275233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825760" algn="l" defTabSz="1275233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463389" algn="l" defTabSz="1275233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101016" algn="l" defTabSz="1275233" rtl="0" eaLnBrk="1" latinLnBrk="0" hangingPunct="1">
      <a:defRPr sz="3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161"/>
    <a:srgbClr val="E4B4AA"/>
    <a:srgbClr val="000099"/>
    <a:srgbClr val="CCFFCC"/>
    <a:srgbClr val="008000"/>
    <a:srgbClr val="0033CC"/>
    <a:srgbClr val="FF00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737" autoAdjust="0"/>
  </p:normalViewPr>
  <p:slideViewPr>
    <p:cSldViewPr>
      <p:cViewPr varScale="1">
        <p:scale>
          <a:sx n="58" d="100"/>
          <a:sy n="58" d="100"/>
        </p:scale>
        <p:origin x="1075" y="62"/>
      </p:cViewPr>
      <p:guideLst>
        <p:guide orient="horz" pos="2160"/>
        <p:guide pos="2880"/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0"/>
      </p:cViewPr>
      <p:guideLst>
        <p:guide orient="horz" pos="3078"/>
        <p:guide pos="2160"/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650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650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6449"/>
            <a:ext cx="2929837" cy="4650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56449"/>
            <a:ext cx="2929837" cy="4650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28EF9031-2071-4582-86F5-D87342B4F08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365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3381"/>
            <a:ext cx="4958186" cy="44730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45"/>
            <a:ext cx="2929837" cy="497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145"/>
            <a:ext cx="2929837" cy="497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1"/>
            </a:lvl1pPr>
          </a:lstStyle>
          <a:p>
            <a:pPr>
              <a:defRPr/>
            </a:pPr>
            <a:fld id="{7E92DBD5-5720-4925-A179-D3DF8BE78F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690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7616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523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2866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5049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88132" algn="l" defTabSz="1275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25760" algn="l" defTabSz="1275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63389" algn="l" defTabSz="1275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1016" algn="l" defTabSz="1275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36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7847" indent="0" algn="ctr">
              <a:buNone/>
              <a:defRPr/>
            </a:lvl2pPr>
            <a:lvl3pPr marL="1275695" indent="0" algn="ctr">
              <a:buNone/>
              <a:defRPr/>
            </a:lvl3pPr>
            <a:lvl4pPr marL="1913555" indent="0" algn="ctr">
              <a:buNone/>
              <a:defRPr/>
            </a:lvl4pPr>
            <a:lvl5pPr marL="2551417" indent="0" algn="ctr">
              <a:buNone/>
              <a:defRPr/>
            </a:lvl5pPr>
            <a:lvl6pPr marL="3189280" indent="0" algn="ctr">
              <a:buNone/>
              <a:defRPr/>
            </a:lvl6pPr>
            <a:lvl7pPr marL="3827138" indent="0" algn="ctr">
              <a:buNone/>
              <a:defRPr/>
            </a:lvl7pPr>
            <a:lvl8pPr marL="4464995" indent="0" algn="ctr">
              <a:buNone/>
              <a:defRPr/>
            </a:lvl8pPr>
            <a:lvl9pPr marL="5102853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CD02-7A4B-4767-9619-B42A6A29516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9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D40B-D753-4906-8824-9679735827A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6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B5B4-210C-489D-8E6D-BD592641701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4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960120" y="853440"/>
            <a:ext cx="10881360" cy="76809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DE59-5BA5-432E-9DDC-68EF551D71F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9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34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8001" indent="0" algn="ctr">
              <a:buNone/>
              <a:defRPr/>
            </a:lvl2pPr>
            <a:lvl3pPr marL="1276003" indent="0" algn="ctr">
              <a:buNone/>
              <a:defRPr/>
            </a:lvl3pPr>
            <a:lvl4pPr marL="1914014" indent="0" algn="ctr">
              <a:buNone/>
              <a:defRPr/>
            </a:lvl4pPr>
            <a:lvl5pPr marL="2552029" indent="0" algn="ctr">
              <a:buNone/>
              <a:defRPr/>
            </a:lvl5pPr>
            <a:lvl6pPr marL="3190046" indent="0" algn="ctr">
              <a:buNone/>
              <a:defRPr/>
            </a:lvl6pPr>
            <a:lvl7pPr marL="3828056" indent="0" algn="ctr">
              <a:buNone/>
              <a:defRPr/>
            </a:lvl7pPr>
            <a:lvl8pPr marL="4466066" indent="0" algn="ctr">
              <a:buNone/>
              <a:defRPr/>
            </a:lvl8pPr>
            <a:lvl9pPr marL="5104078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75C97B9-A209-4FB2-B398-608917547C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459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97B719D-C19D-4751-9DF7-015F7DBB5B3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243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99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001" indent="0">
              <a:buNone/>
              <a:defRPr sz="2500"/>
            </a:lvl2pPr>
            <a:lvl3pPr marL="1276003" indent="0">
              <a:buNone/>
              <a:defRPr sz="2200"/>
            </a:lvl3pPr>
            <a:lvl4pPr marL="1914014" indent="0">
              <a:buNone/>
              <a:defRPr sz="2000"/>
            </a:lvl4pPr>
            <a:lvl5pPr marL="2552029" indent="0">
              <a:buNone/>
              <a:defRPr sz="2000"/>
            </a:lvl5pPr>
            <a:lvl6pPr marL="3190046" indent="0">
              <a:buNone/>
              <a:defRPr sz="2000"/>
            </a:lvl6pPr>
            <a:lvl7pPr marL="3828056" indent="0">
              <a:buNone/>
              <a:defRPr sz="2000"/>
            </a:lvl7pPr>
            <a:lvl8pPr marL="4466066" indent="0">
              <a:buNone/>
              <a:defRPr sz="2000"/>
            </a:lvl8pPr>
            <a:lvl9pPr marL="5104078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48AB1E90-E347-4798-AF43-3D31C5A978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458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58E74F36-12A5-4AB1-A7BD-5DB47CBEA2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524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001" indent="0">
              <a:buNone/>
              <a:defRPr sz="2800" b="1"/>
            </a:lvl2pPr>
            <a:lvl3pPr marL="1276003" indent="0">
              <a:buNone/>
              <a:defRPr sz="2500" b="1"/>
            </a:lvl3pPr>
            <a:lvl4pPr marL="1914014" indent="0">
              <a:buNone/>
              <a:defRPr sz="2200" b="1"/>
            </a:lvl4pPr>
            <a:lvl5pPr marL="2552029" indent="0">
              <a:buNone/>
              <a:defRPr sz="2200" b="1"/>
            </a:lvl5pPr>
            <a:lvl6pPr marL="3190046" indent="0">
              <a:buNone/>
              <a:defRPr sz="2200" b="1"/>
            </a:lvl6pPr>
            <a:lvl7pPr marL="3828056" indent="0">
              <a:buNone/>
              <a:defRPr sz="2200" b="1"/>
            </a:lvl7pPr>
            <a:lvl8pPr marL="4466066" indent="0">
              <a:buNone/>
              <a:defRPr sz="2200" b="1"/>
            </a:lvl8pPr>
            <a:lvl9pPr marL="5104078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74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001" indent="0">
              <a:buNone/>
              <a:defRPr sz="2800" b="1"/>
            </a:lvl2pPr>
            <a:lvl3pPr marL="1276003" indent="0">
              <a:buNone/>
              <a:defRPr sz="2500" b="1"/>
            </a:lvl3pPr>
            <a:lvl4pPr marL="1914014" indent="0">
              <a:buNone/>
              <a:defRPr sz="2200" b="1"/>
            </a:lvl4pPr>
            <a:lvl5pPr marL="2552029" indent="0">
              <a:buNone/>
              <a:defRPr sz="2200" b="1"/>
            </a:lvl5pPr>
            <a:lvl6pPr marL="3190046" indent="0">
              <a:buNone/>
              <a:defRPr sz="2200" b="1"/>
            </a:lvl6pPr>
            <a:lvl7pPr marL="3828056" indent="0">
              <a:buNone/>
              <a:defRPr sz="2200" b="1"/>
            </a:lvl7pPr>
            <a:lvl8pPr marL="4466066" indent="0">
              <a:buNone/>
              <a:defRPr sz="2200" b="1"/>
            </a:lvl8pPr>
            <a:lvl9pPr marL="5104078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74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665CF47-6A9A-4C6C-93AE-ADC0F9C519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4275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CE3E3E96-4378-46B7-8207-6098C9C482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750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185A556-6302-415F-B29C-FAFCBFBD3DC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932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4681-53C1-4244-80E5-6F310006A38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89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001" indent="0">
              <a:buNone/>
              <a:defRPr sz="1700"/>
            </a:lvl2pPr>
            <a:lvl3pPr marL="1276003" indent="0">
              <a:buNone/>
              <a:defRPr sz="1400"/>
            </a:lvl3pPr>
            <a:lvl4pPr marL="1914014" indent="0">
              <a:buNone/>
              <a:defRPr sz="1300"/>
            </a:lvl4pPr>
            <a:lvl5pPr marL="2552029" indent="0">
              <a:buNone/>
              <a:defRPr sz="1300"/>
            </a:lvl5pPr>
            <a:lvl6pPr marL="3190046" indent="0">
              <a:buNone/>
              <a:defRPr sz="1300"/>
            </a:lvl6pPr>
            <a:lvl7pPr marL="3828056" indent="0">
              <a:buNone/>
              <a:defRPr sz="1300"/>
            </a:lvl7pPr>
            <a:lvl8pPr marL="4466066" indent="0">
              <a:buNone/>
              <a:defRPr sz="1300"/>
            </a:lvl8pPr>
            <a:lvl9pPr marL="5104078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DFBB268-4E39-40D0-97F2-65BEAB21B1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568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001" indent="0">
              <a:buNone/>
              <a:defRPr sz="3900"/>
            </a:lvl2pPr>
            <a:lvl3pPr marL="1276003" indent="0">
              <a:buNone/>
              <a:defRPr sz="3400"/>
            </a:lvl3pPr>
            <a:lvl4pPr marL="1914014" indent="0">
              <a:buNone/>
              <a:defRPr sz="2800"/>
            </a:lvl4pPr>
            <a:lvl5pPr marL="2552029" indent="0">
              <a:buNone/>
              <a:defRPr sz="2800"/>
            </a:lvl5pPr>
            <a:lvl6pPr marL="3190046" indent="0">
              <a:buNone/>
              <a:defRPr sz="2800"/>
            </a:lvl6pPr>
            <a:lvl7pPr marL="3828056" indent="0">
              <a:buNone/>
              <a:defRPr sz="2800"/>
            </a:lvl7pPr>
            <a:lvl8pPr marL="4466066" indent="0">
              <a:buNone/>
              <a:defRPr sz="2800"/>
            </a:lvl8pPr>
            <a:lvl9pPr marL="5104078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001" indent="0">
              <a:buNone/>
              <a:defRPr sz="1700"/>
            </a:lvl2pPr>
            <a:lvl3pPr marL="1276003" indent="0">
              <a:buNone/>
              <a:defRPr sz="1400"/>
            </a:lvl3pPr>
            <a:lvl4pPr marL="1914014" indent="0">
              <a:buNone/>
              <a:defRPr sz="1300"/>
            </a:lvl4pPr>
            <a:lvl5pPr marL="2552029" indent="0">
              <a:buNone/>
              <a:defRPr sz="1300"/>
            </a:lvl5pPr>
            <a:lvl6pPr marL="3190046" indent="0">
              <a:buNone/>
              <a:defRPr sz="1300"/>
            </a:lvl6pPr>
            <a:lvl7pPr marL="3828056" indent="0">
              <a:buNone/>
              <a:defRPr sz="1300"/>
            </a:lvl7pPr>
            <a:lvl8pPr marL="4466066" indent="0">
              <a:buNone/>
              <a:defRPr sz="1300"/>
            </a:lvl8pPr>
            <a:lvl9pPr marL="5104078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A25F4477-EEEE-4BE5-A7D0-F57302D333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56058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0A9C850-0F57-455C-8309-F87031F29B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79191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0FF399A-2880-41E5-AF0F-17B72336EEE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3853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07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9464" indent="0" algn="ctr">
              <a:buNone/>
              <a:defRPr/>
            </a:lvl2pPr>
            <a:lvl3pPr marL="1278928" indent="0" algn="ctr">
              <a:buNone/>
              <a:defRPr/>
            </a:lvl3pPr>
            <a:lvl4pPr marL="1918393" indent="0" algn="ctr">
              <a:buNone/>
              <a:defRPr/>
            </a:lvl4pPr>
            <a:lvl5pPr marL="2557857" indent="0" algn="ctr">
              <a:buNone/>
              <a:defRPr/>
            </a:lvl5pPr>
            <a:lvl6pPr marL="3197327" indent="0" algn="ctr">
              <a:buNone/>
              <a:defRPr/>
            </a:lvl6pPr>
            <a:lvl7pPr marL="3836795" indent="0" algn="ctr">
              <a:buNone/>
              <a:defRPr/>
            </a:lvl7pPr>
            <a:lvl8pPr marL="4476259" indent="0" algn="ctr">
              <a:buNone/>
              <a:defRPr/>
            </a:lvl8pPr>
            <a:lvl9pPr marL="5115727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B3EE-6E01-4415-8EE9-A09B846F19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6840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6D5-14A7-43CC-B49C-8AFABDE912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6323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7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9464" indent="0">
              <a:buNone/>
              <a:defRPr sz="2500"/>
            </a:lvl2pPr>
            <a:lvl3pPr marL="1278928" indent="0">
              <a:buNone/>
              <a:defRPr sz="2200"/>
            </a:lvl3pPr>
            <a:lvl4pPr marL="1918393" indent="0">
              <a:buNone/>
              <a:defRPr sz="2000"/>
            </a:lvl4pPr>
            <a:lvl5pPr marL="2557857" indent="0">
              <a:buNone/>
              <a:defRPr sz="2000"/>
            </a:lvl5pPr>
            <a:lvl6pPr marL="3197327" indent="0">
              <a:buNone/>
              <a:defRPr sz="2000"/>
            </a:lvl6pPr>
            <a:lvl7pPr marL="3836795" indent="0">
              <a:buNone/>
              <a:defRPr sz="2000"/>
            </a:lvl7pPr>
            <a:lvl8pPr marL="4476259" indent="0">
              <a:buNone/>
              <a:defRPr sz="2000"/>
            </a:lvl8pPr>
            <a:lvl9pPr marL="5115727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64D3-FA01-43AC-BE0F-612677B070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923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A60F-B141-4762-9276-3ADB296C63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2357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464" indent="0">
              <a:buNone/>
              <a:defRPr sz="2800" b="1"/>
            </a:lvl2pPr>
            <a:lvl3pPr marL="1278928" indent="0">
              <a:buNone/>
              <a:defRPr sz="2500" b="1"/>
            </a:lvl3pPr>
            <a:lvl4pPr marL="1918393" indent="0">
              <a:buNone/>
              <a:defRPr sz="2200" b="1"/>
            </a:lvl4pPr>
            <a:lvl5pPr marL="2557857" indent="0">
              <a:buNone/>
              <a:defRPr sz="2200" b="1"/>
            </a:lvl5pPr>
            <a:lvl6pPr marL="3197327" indent="0">
              <a:buNone/>
              <a:defRPr sz="2200" b="1"/>
            </a:lvl6pPr>
            <a:lvl7pPr marL="3836795" indent="0">
              <a:buNone/>
              <a:defRPr sz="2200" b="1"/>
            </a:lvl7pPr>
            <a:lvl8pPr marL="4476259" indent="0">
              <a:buNone/>
              <a:defRPr sz="2200" b="1"/>
            </a:lvl8pPr>
            <a:lvl9pPr marL="5115727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4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464" indent="0">
              <a:buNone/>
              <a:defRPr sz="2800" b="1"/>
            </a:lvl2pPr>
            <a:lvl3pPr marL="1278928" indent="0">
              <a:buNone/>
              <a:defRPr sz="2500" b="1"/>
            </a:lvl3pPr>
            <a:lvl4pPr marL="1918393" indent="0">
              <a:buNone/>
              <a:defRPr sz="2200" b="1"/>
            </a:lvl4pPr>
            <a:lvl5pPr marL="2557857" indent="0">
              <a:buNone/>
              <a:defRPr sz="2200" b="1"/>
            </a:lvl5pPr>
            <a:lvl6pPr marL="3197327" indent="0">
              <a:buNone/>
              <a:defRPr sz="2200" b="1"/>
            </a:lvl6pPr>
            <a:lvl7pPr marL="3836795" indent="0">
              <a:buNone/>
              <a:defRPr sz="2200" b="1"/>
            </a:lvl7pPr>
            <a:lvl8pPr marL="4476259" indent="0">
              <a:buNone/>
              <a:defRPr sz="2200" b="1"/>
            </a:lvl8pPr>
            <a:lvl9pPr marL="5115727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4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33752-02C7-4B3F-B34C-CAF5831B54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404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56AA-16E9-466B-9C1D-CD1E153B5B0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605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0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7847" indent="0">
              <a:buNone/>
              <a:defRPr sz="2500"/>
            </a:lvl2pPr>
            <a:lvl3pPr marL="1275695" indent="0">
              <a:buNone/>
              <a:defRPr sz="2200"/>
            </a:lvl3pPr>
            <a:lvl4pPr marL="1913555" indent="0">
              <a:buNone/>
              <a:defRPr sz="2000"/>
            </a:lvl4pPr>
            <a:lvl5pPr marL="2551417" indent="0">
              <a:buNone/>
              <a:defRPr sz="2000"/>
            </a:lvl5pPr>
            <a:lvl6pPr marL="3189280" indent="0">
              <a:buNone/>
              <a:defRPr sz="2000"/>
            </a:lvl6pPr>
            <a:lvl7pPr marL="3827138" indent="0">
              <a:buNone/>
              <a:defRPr sz="2000"/>
            </a:lvl7pPr>
            <a:lvl8pPr marL="4464995" indent="0">
              <a:buNone/>
              <a:defRPr sz="2000"/>
            </a:lvl8pPr>
            <a:lvl9pPr marL="5102853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E3F3-DB46-441A-9824-C997F742B51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5AFE-0D3B-48DD-8043-9C0B2F3429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7875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464" indent="0">
              <a:buNone/>
              <a:defRPr sz="1700"/>
            </a:lvl2pPr>
            <a:lvl3pPr marL="1278928" indent="0">
              <a:buNone/>
              <a:defRPr sz="1400"/>
            </a:lvl3pPr>
            <a:lvl4pPr marL="1918393" indent="0">
              <a:buNone/>
              <a:defRPr sz="1300"/>
            </a:lvl4pPr>
            <a:lvl5pPr marL="2557857" indent="0">
              <a:buNone/>
              <a:defRPr sz="1300"/>
            </a:lvl5pPr>
            <a:lvl6pPr marL="3197327" indent="0">
              <a:buNone/>
              <a:defRPr sz="1300"/>
            </a:lvl6pPr>
            <a:lvl7pPr marL="3836795" indent="0">
              <a:buNone/>
              <a:defRPr sz="1300"/>
            </a:lvl7pPr>
            <a:lvl8pPr marL="4476259" indent="0">
              <a:buNone/>
              <a:defRPr sz="1300"/>
            </a:lvl8pPr>
            <a:lvl9pPr marL="511572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58F0-23BD-4F08-83A6-B1BF5BAB117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4292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9464" indent="0">
              <a:buNone/>
              <a:defRPr sz="3900"/>
            </a:lvl2pPr>
            <a:lvl3pPr marL="1278928" indent="0">
              <a:buNone/>
              <a:defRPr sz="3400"/>
            </a:lvl3pPr>
            <a:lvl4pPr marL="1918393" indent="0">
              <a:buNone/>
              <a:defRPr sz="2800"/>
            </a:lvl4pPr>
            <a:lvl5pPr marL="2557857" indent="0">
              <a:buNone/>
              <a:defRPr sz="2800"/>
            </a:lvl5pPr>
            <a:lvl6pPr marL="3197327" indent="0">
              <a:buNone/>
              <a:defRPr sz="2800"/>
            </a:lvl6pPr>
            <a:lvl7pPr marL="3836795" indent="0">
              <a:buNone/>
              <a:defRPr sz="2800"/>
            </a:lvl7pPr>
            <a:lvl8pPr marL="4476259" indent="0">
              <a:buNone/>
              <a:defRPr sz="2800"/>
            </a:lvl8pPr>
            <a:lvl9pPr marL="5115727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464" indent="0">
              <a:buNone/>
              <a:defRPr sz="1700"/>
            </a:lvl2pPr>
            <a:lvl3pPr marL="1278928" indent="0">
              <a:buNone/>
              <a:defRPr sz="1400"/>
            </a:lvl3pPr>
            <a:lvl4pPr marL="1918393" indent="0">
              <a:buNone/>
              <a:defRPr sz="1300"/>
            </a:lvl4pPr>
            <a:lvl5pPr marL="2557857" indent="0">
              <a:buNone/>
              <a:defRPr sz="1300"/>
            </a:lvl5pPr>
            <a:lvl6pPr marL="3197327" indent="0">
              <a:buNone/>
              <a:defRPr sz="1300"/>
            </a:lvl6pPr>
            <a:lvl7pPr marL="3836795" indent="0">
              <a:buNone/>
              <a:defRPr sz="1300"/>
            </a:lvl7pPr>
            <a:lvl8pPr marL="4476259" indent="0">
              <a:buNone/>
              <a:defRPr sz="1300"/>
            </a:lvl8pPr>
            <a:lvl9pPr marL="511572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0B16-9AAF-44AC-B02C-2AC9951285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9386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9E13-2180-4A0D-BDB4-74FE413C0B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604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5C05-3F69-4A84-9B67-B7626949D9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729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64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384" indent="0" algn="ctr">
              <a:buNone/>
              <a:defRPr/>
            </a:lvl2pPr>
            <a:lvl3pPr marL="1272782" indent="0" algn="ctr">
              <a:buNone/>
              <a:defRPr/>
            </a:lvl3pPr>
            <a:lvl4pPr marL="1909195" indent="0" algn="ctr">
              <a:buNone/>
              <a:defRPr/>
            </a:lvl4pPr>
            <a:lvl5pPr marL="2545607" indent="0" algn="ctr">
              <a:buNone/>
              <a:defRPr/>
            </a:lvl5pPr>
            <a:lvl6pPr marL="3182017" indent="0" algn="ctr">
              <a:buNone/>
              <a:defRPr/>
            </a:lvl6pPr>
            <a:lvl7pPr marL="3818424" indent="0" algn="ctr">
              <a:buNone/>
              <a:defRPr/>
            </a:lvl7pPr>
            <a:lvl8pPr marL="4454828" indent="0" algn="ctr">
              <a:buNone/>
              <a:defRPr/>
            </a:lvl8pPr>
            <a:lvl9pPr marL="509123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72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98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9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384" indent="0">
              <a:buNone/>
              <a:defRPr sz="2500"/>
            </a:lvl2pPr>
            <a:lvl3pPr marL="1272782" indent="0">
              <a:buNone/>
              <a:defRPr sz="2200"/>
            </a:lvl3pPr>
            <a:lvl4pPr marL="1909195" indent="0">
              <a:buNone/>
              <a:defRPr sz="2000"/>
            </a:lvl4pPr>
            <a:lvl5pPr marL="2545607" indent="0">
              <a:buNone/>
              <a:defRPr sz="2000"/>
            </a:lvl5pPr>
            <a:lvl6pPr marL="3182017" indent="0">
              <a:buNone/>
              <a:defRPr sz="2000"/>
            </a:lvl6pPr>
            <a:lvl7pPr marL="3818424" indent="0">
              <a:buNone/>
              <a:defRPr sz="2000"/>
            </a:lvl7pPr>
            <a:lvl8pPr marL="4454828" indent="0">
              <a:buNone/>
              <a:defRPr sz="2000"/>
            </a:lvl8pPr>
            <a:lvl9pPr marL="5091230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9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60"/>
            <a:ext cx="5656263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384" indent="0">
              <a:buNone/>
              <a:defRPr sz="2800" b="1"/>
            </a:lvl2pPr>
            <a:lvl3pPr marL="1272782" indent="0">
              <a:buNone/>
              <a:defRPr sz="2500" b="1"/>
            </a:lvl3pPr>
            <a:lvl4pPr marL="1909195" indent="0">
              <a:buNone/>
              <a:defRPr sz="2200" b="1"/>
            </a:lvl4pPr>
            <a:lvl5pPr marL="2545607" indent="0">
              <a:buNone/>
              <a:defRPr sz="2200" b="1"/>
            </a:lvl5pPr>
            <a:lvl6pPr marL="3182017" indent="0">
              <a:buNone/>
              <a:defRPr sz="2200" b="1"/>
            </a:lvl6pPr>
            <a:lvl7pPr marL="3818424" indent="0">
              <a:buNone/>
              <a:defRPr sz="2200" b="1"/>
            </a:lvl7pPr>
            <a:lvl8pPr marL="4454828" indent="0">
              <a:buNone/>
              <a:defRPr sz="2200" b="1"/>
            </a:lvl8pPr>
            <a:lvl9pPr marL="5091230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06" y="2149160"/>
            <a:ext cx="5658485" cy="89566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384" indent="0">
              <a:buNone/>
              <a:defRPr sz="2800" b="1"/>
            </a:lvl2pPr>
            <a:lvl3pPr marL="1272782" indent="0">
              <a:buNone/>
              <a:defRPr sz="2500" b="1"/>
            </a:lvl3pPr>
            <a:lvl4pPr marL="1909195" indent="0">
              <a:buNone/>
              <a:defRPr sz="2200" b="1"/>
            </a:lvl4pPr>
            <a:lvl5pPr marL="2545607" indent="0">
              <a:buNone/>
              <a:defRPr sz="2200" b="1"/>
            </a:lvl5pPr>
            <a:lvl6pPr marL="3182017" indent="0">
              <a:buNone/>
              <a:defRPr sz="2200" b="1"/>
            </a:lvl6pPr>
            <a:lvl7pPr marL="3818424" indent="0">
              <a:buNone/>
              <a:defRPr sz="2200" b="1"/>
            </a:lvl7pPr>
            <a:lvl8pPr marL="4454828" indent="0">
              <a:buNone/>
              <a:defRPr sz="2200" b="1"/>
            </a:lvl8pPr>
            <a:lvl9pPr marL="5091230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0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9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430D-E7EC-4759-A14F-10BEC502C47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23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5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6" y="382337"/>
            <a:ext cx="4211638" cy="162687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6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6" y="2009145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384" indent="0">
              <a:buNone/>
              <a:defRPr sz="1700"/>
            </a:lvl2pPr>
            <a:lvl3pPr marL="1272782" indent="0">
              <a:buNone/>
              <a:defRPr sz="1400"/>
            </a:lvl3pPr>
            <a:lvl4pPr marL="1909195" indent="0">
              <a:buNone/>
              <a:defRPr sz="1300"/>
            </a:lvl4pPr>
            <a:lvl5pPr marL="2545607" indent="0">
              <a:buNone/>
              <a:defRPr sz="1300"/>
            </a:lvl5pPr>
            <a:lvl6pPr marL="3182017" indent="0">
              <a:buNone/>
              <a:defRPr sz="1300"/>
            </a:lvl6pPr>
            <a:lvl7pPr marL="3818424" indent="0">
              <a:buNone/>
              <a:defRPr sz="1300"/>
            </a:lvl7pPr>
            <a:lvl8pPr marL="4454828" indent="0">
              <a:buNone/>
              <a:defRPr sz="1300"/>
            </a:lvl8pPr>
            <a:lvl9pPr marL="5091230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25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908"/>
            <a:ext cx="7680960" cy="79343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384" indent="0">
              <a:buNone/>
              <a:defRPr sz="3900"/>
            </a:lvl2pPr>
            <a:lvl3pPr marL="1272782" indent="0">
              <a:buNone/>
              <a:defRPr sz="3400"/>
            </a:lvl3pPr>
            <a:lvl4pPr marL="1909195" indent="0">
              <a:buNone/>
              <a:defRPr sz="2800"/>
            </a:lvl4pPr>
            <a:lvl5pPr marL="2545607" indent="0">
              <a:buNone/>
              <a:defRPr sz="2800"/>
            </a:lvl5pPr>
            <a:lvl6pPr marL="3182017" indent="0">
              <a:buNone/>
              <a:defRPr sz="2800"/>
            </a:lvl6pPr>
            <a:lvl7pPr marL="3818424" indent="0">
              <a:buNone/>
              <a:defRPr sz="2800"/>
            </a:lvl7pPr>
            <a:lvl8pPr marL="4454828" indent="0">
              <a:buNone/>
              <a:defRPr sz="2800"/>
            </a:lvl8pPr>
            <a:lvl9pPr marL="5091230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8"/>
          </a:xfrm>
        </p:spPr>
        <p:txBody>
          <a:bodyPr/>
          <a:lstStyle>
            <a:lvl1pPr marL="0" indent="0">
              <a:buNone/>
              <a:defRPr sz="2000"/>
            </a:lvl1pPr>
            <a:lvl2pPr marL="636384" indent="0">
              <a:buNone/>
              <a:defRPr sz="1700"/>
            </a:lvl2pPr>
            <a:lvl3pPr marL="1272782" indent="0">
              <a:buNone/>
              <a:defRPr sz="1400"/>
            </a:lvl3pPr>
            <a:lvl4pPr marL="1909195" indent="0">
              <a:buNone/>
              <a:defRPr sz="1300"/>
            </a:lvl4pPr>
            <a:lvl5pPr marL="2545607" indent="0">
              <a:buNone/>
              <a:defRPr sz="1300"/>
            </a:lvl5pPr>
            <a:lvl6pPr marL="3182017" indent="0">
              <a:buNone/>
              <a:defRPr sz="1300"/>
            </a:lvl6pPr>
            <a:lvl7pPr marL="3818424" indent="0">
              <a:buNone/>
              <a:defRPr sz="1300"/>
            </a:lvl7pPr>
            <a:lvl8pPr marL="4454828" indent="0">
              <a:buNone/>
              <a:defRPr sz="1300"/>
            </a:lvl8pPr>
            <a:lvl9pPr marL="5091230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76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97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23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63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384" indent="0" algn="ctr">
              <a:buNone/>
              <a:defRPr/>
            </a:lvl2pPr>
            <a:lvl3pPr marL="1272782" indent="0" algn="ctr">
              <a:buNone/>
              <a:defRPr/>
            </a:lvl3pPr>
            <a:lvl4pPr marL="1909195" indent="0" algn="ctr">
              <a:buNone/>
              <a:defRPr/>
            </a:lvl4pPr>
            <a:lvl5pPr marL="2545607" indent="0" algn="ctr">
              <a:buNone/>
              <a:defRPr/>
            </a:lvl5pPr>
            <a:lvl6pPr marL="3182017" indent="0" algn="ctr">
              <a:buNone/>
              <a:defRPr/>
            </a:lvl6pPr>
            <a:lvl7pPr marL="3818424" indent="0" algn="ctr">
              <a:buNone/>
              <a:defRPr/>
            </a:lvl7pPr>
            <a:lvl8pPr marL="4454828" indent="0" algn="ctr">
              <a:buNone/>
              <a:defRPr/>
            </a:lvl8pPr>
            <a:lvl9pPr marL="509123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F8967D7-D523-42E4-BEB9-124E193934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543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84760A8-BCDD-4BE3-B55C-CFE5181147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249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2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384" indent="0">
              <a:buNone/>
              <a:defRPr sz="2500"/>
            </a:lvl2pPr>
            <a:lvl3pPr marL="1272782" indent="0">
              <a:buNone/>
              <a:defRPr sz="2200"/>
            </a:lvl3pPr>
            <a:lvl4pPr marL="1909195" indent="0">
              <a:buNone/>
              <a:defRPr sz="2000"/>
            </a:lvl4pPr>
            <a:lvl5pPr marL="2545607" indent="0">
              <a:buNone/>
              <a:defRPr sz="2000"/>
            </a:lvl5pPr>
            <a:lvl6pPr marL="3182017" indent="0">
              <a:buNone/>
              <a:defRPr sz="2000"/>
            </a:lvl6pPr>
            <a:lvl7pPr marL="3818424" indent="0">
              <a:buNone/>
              <a:defRPr sz="2000"/>
            </a:lvl7pPr>
            <a:lvl8pPr marL="4454828" indent="0">
              <a:buNone/>
              <a:defRPr sz="2000"/>
            </a:lvl8pPr>
            <a:lvl9pPr marL="5091230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0049E3DD-5FBA-425D-97FC-34014A93D9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273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7BF7F25-4FF1-42A8-91B4-15FB9B28BD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6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847" indent="0">
              <a:buNone/>
              <a:defRPr sz="2800" b="1"/>
            </a:lvl2pPr>
            <a:lvl3pPr marL="1275695" indent="0">
              <a:buNone/>
              <a:defRPr sz="2500" b="1"/>
            </a:lvl3pPr>
            <a:lvl4pPr marL="1913555" indent="0">
              <a:buNone/>
              <a:defRPr sz="2200" b="1"/>
            </a:lvl4pPr>
            <a:lvl5pPr marL="2551417" indent="0">
              <a:buNone/>
              <a:defRPr sz="2200" b="1"/>
            </a:lvl5pPr>
            <a:lvl6pPr marL="3189280" indent="0">
              <a:buNone/>
              <a:defRPr sz="2200" b="1"/>
            </a:lvl6pPr>
            <a:lvl7pPr marL="3827138" indent="0">
              <a:buNone/>
              <a:defRPr sz="2200" b="1"/>
            </a:lvl7pPr>
            <a:lvl8pPr marL="4464995" indent="0">
              <a:buNone/>
              <a:defRPr sz="2200" b="1"/>
            </a:lvl8pPr>
            <a:lvl9pPr marL="5102853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7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7847" indent="0">
              <a:buNone/>
              <a:defRPr sz="2800" b="1"/>
            </a:lvl2pPr>
            <a:lvl3pPr marL="1275695" indent="0">
              <a:buNone/>
              <a:defRPr sz="2500" b="1"/>
            </a:lvl3pPr>
            <a:lvl4pPr marL="1913555" indent="0">
              <a:buNone/>
              <a:defRPr sz="2200" b="1"/>
            </a:lvl4pPr>
            <a:lvl5pPr marL="2551417" indent="0">
              <a:buNone/>
              <a:defRPr sz="2200" b="1"/>
            </a:lvl5pPr>
            <a:lvl6pPr marL="3189280" indent="0">
              <a:buNone/>
              <a:defRPr sz="2200" b="1"/>
            </a:lvl6pPr>
            <a:lvl7pPr marL="3827138" indent="0">
              <a:buNone/>
              <a:defRPr sz="2200" b="1"/>
            </a:lvl7pPr>
            <a:lvl8pPr marL="4464995" indent="0">
              <a:buNone/>
              <a:defRPr sz="2200" b="1"/>
            </a:lvl8pPr>
            <a:lvl9pPr marL="5102853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7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F276-A5E3-44C8-8E2C-1B94BD7B5EA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769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384" indent="0">
              <a:buNone/>
              <a:defRPr sz="2800" b="1"/>
            </a:lvl2pPr>
            <a:lvl3pPr marL="1272782" indent="0">
              <a:buNone/>
              <a:defRPr sz="2500" b="1"/>
            </a:lvl3pPr>
            <a:lvl4pPr marL="1909195" indent="0">
              <a:buNone/>
              <a:defRPr sz="2200" b="1"/>
            </a:lvl4pPr>
            <a:lvl5pPr marL="2545607" indent="0">
              <a:buNone/>
              <a:defRPr sz="2200" b="1"/>
            </a:lvl5pPr>
            <a:lvl6pPr marL="3182017" indent="0">
              <a:buNone/>
              <a:defRPr sz="2200" b="1"/>
            </a:lvl6pPr>
            <a:lvl7pPr marL="3818424" indent="0">
              <a:buNone/>
              <a:defRPr sz="2200" b="1"/>
            </a:lvl7pPr>
            <a:lvl8pPr marL="4454828" indent="0">
              <a:buNone/>
              <a:defRPr sz="2200" b="1"/>
            </a:lvl8pPr>
            <a:lvl9pPr marL="5091230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10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384" indent="0">
              <a:buNone/>
              <a:defRPr sz="2800" b="1"/>
            </a:lvl2pPr>
            <a:lvl3pPr marL="1272782" indent="0">
              <a:buNone/>
              <a:defRPr sz="2500" b="1"/>
            </a:lvl3pPr>
            <a:lvl4pPr marL="1909195" indent="0">
              <a:buNone/>
              <a:defRPr sz="2200" b="1"/>
            </a:lvl4pPr>
            <a:lvl5pPr marL="2545607" indent="0">
              <a:buNone/>
              <a:defRPr sz="2200" b="1"/>
            </a:lvl5pPr>
            <a:lvl6pPr marL="3182017" indent="0">
              <a:buNone/>
              <a:defRPr sz="2200" b="1"/>
            </a:lvl6pPr>
            <a:lvl7pPr marL="3818424" indent="0">
              <a:buNone/>
              <a:defRPr sz="2200" b="1"/>
            </a:lvl7pPr>
            <a:lvl8pPr marL="4454828" indent="0">
              <a:buNone/>
              <a:defRPr sz="2200" b="1"/>
            </a:lvl8pPr>
            <a:lvl9pPr marL="5091230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10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80D6EFB-CDC4-425A-9E8B-7697F7E509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745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9AB229D5-CBC6-4B7B-96D6-5F9F31F86A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148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7F9D473-BDF8-4700-BD97-80719047F8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637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384" indent="0">
              <a:buNone/>
              <a:defRPr sz="1700"/>
            </a:lvl2pPr>
            <a:lvl3pPr marL="1272782" indent="0">
              <a:buNone/>
              <a:defRPr sz="1400"/>
            </a:lvl3pPr>
            <a:lvl4pPr marL="1909195" indent="0">
              <a:buNone/>
              <a:defRPr sz="1300"/>
            </a:lvl4pPr>
            <a:lvl5pPr marL="2545607" indent="0">
              <a:buNone/>
              <a:defRPr sz="1300"/>
            </a:lvl5pPr>
            <a:lvl6pPr marL="3182017" indent="0">
              <a:buNone/>
              <a:defRPr sz="1300"/>
            </a:lvl6pPr>
            <a:lvl7pPr marL="3818424" indent="0">
              <a:buNone/>
              <a:defRPr sz="1300"/>
            </a:lvl7pPr>
            <a:lvl8pPr marL="4454828" indent="0">
              <a:buNone/>
              <a:defRPr sz="1300"/>
            </a:lvl8pPr>
            <a:lvl9pPr marL="5091230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0E6ED3C-0EE6-4B54-8D67-46D0C1F154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6009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384" indent="0">
              <a:buNone/>
              <a:defRPr sz="3900"/>
            </a:lvl2pPr>
            <a:lvl3pPr marL="1272782" indent="0">
              <a:buNone/>
              <a:defRPr sz="3400"/>
            </a:lvl3pPr>
            <a:lvl4pPr marL="1909195" indent="0">
              <a:buNone/>
              <a:defRPr sz="2800"/>
            </a:lvl4pPr>
            <a:lvl5pPr marL="2545607" indent="0">
              <a:buNone/>
              <a:defRPr sz="2800"/>
            </a:lvl5pPr>
            <a:lvl6pPr marL="3182017" indent="0">
              <a:buNone/>
              <a:defRPr sz="2800"/>
            </a:lvl6pPr>
            <a:lvl7pPr marL="3818424" indent="0">
              <a:buNone/>
              <a:defRPr sz="2800"/>
            </a:lvl7pPr>
            <a:lvl8pPr marL="4454828" indent="0">
              <a:buNone/>
              <a:defRPr sz="2800"/>
            </a:lvl8pPr>
            <a:lvl9pPr marL="5091230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384" indent="0">
              <a:buNone/>
              <a:defRPr sz="1700"/>
            </a:lvl2pPr>
            <a:lvl3pPr marL="1272782" indent="0">
              <a:buNone/>
              <a:defRPr sz="1400"/>
            </a:lvl3pPr>
            <a:lvl4pPr marL="1909195" indent="0">
              <a:buNone/>
              <a:defRPr sz="1300"/>
            </a:lvl4pPr>
            <a:lvl5pPr marL="2545607" indent="0">
              <a:buNone/>
              <a:defRPr sz="1300"/>
            </a:lvl5pPr>
            <a:lvl6pPr marL="3182017" indent="0">
              <a:buNone/>
              <a:defRPr sz="1300"/>
            </a:lvl6pPr>
            <a:lvl7pPr marL="3818424" indent="0">
              <a:buNone/>
              <a:defRPr sz="1300"/>
            </a:lvl7pPr>
            <a:lvl8pPr marL="4454828" indent="0">
              <a:buNone/>
              <a:defRPr sz="1300"/>
            </a:lvl8pPr>
            <a:lvl9pPr marL="5091230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B401F3D-34E7-416A-A26C-EC420F15D6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592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202FAC9-C2CF-4140-B054-9B174873B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870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32F0911-21A6-4C01-8E22-5CDE0D3D6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682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53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6923" indent="0" algn="ctr">
              <a:buNone/>
              <a:defRPr/>
            </a:lvl2pPr>
            <a:lvl3pPr marL="1273850" indent="0" algn="ctr">
              <a:buNone/>
              <a:defRPr/>
            </a:lvl3pPr>
            <a:lvl4pPr marL="1910800" indent="0" algn="ctr">
              <a:buNone/>
              <a:defRPr/>
            </a:lvl4pPr>
            <a:lvl5pPr marL="2547747" indent="0" algn="ctr">
              <a:buNone/>
              <a:defRPr/>
            </a:lvl5pPr>
            <a:lvl6pPr marL="3184692" indent="0" algn="ctr">
              <a:buNone/>
              <a:defRPr/>
            </a:lvl6pPr>
            <a:lvl7pPr marL="3821632" indent="0" algn="ctr">
              <a:buNone/>
              <a:defRPr/>
            </a:lvl7pPr>
            <a:lvl8pPr marL="4458572" indent="0" algn="ctr">
              <a:buNone/>
              <a:defRPr/>
            </a:lvl8pPr>
            <a:lvl9pPr marL="509551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CD02-7A4B-4767-9619-B42A6A29516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13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64681-53C1-4244-80E5-6F310006A38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39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718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6923" indent="0">
              <a:buNone/>
              <a:defRPr sz="2500"/>
            </a:lvl2pPr>
            <a:lvl3pPr marL="1273850" indent="0">
              <a:buNone/>
              <a:defRPr sz="2200"/>
            </a:lvl3pPr>
            <a:lvl4pPr marL="1910800" indent="0">
              <a:buNone/>
              <a:defRPr sz="2000"/>
            </a:lvl4pPr>
            <a:lvl5pPr marL="2547747" indent="0">
              <a:buNone/>
              <a:defRPr sz="2000"/>
            </a:lvl5pPr>
            <a:lvl6pPr marL="3184692" indent="0">
              <a:buNone/>
              <a:defRPr sz="2000"/>
            </a:lvl6pPr>
            <a:lvl7pPr marL="3821632" indent="0">
              <a:buNone/>
              <a:defRPr sz="2000"/>
            </a:lvl7pPr>
            <a:lvl8pPr marL="4458572" indent="0">
              <a:buNone/>
              <a:defRPr sz="2000"/>
            </a:lvl8pPr>
            <a:lvl9pPr marL="5095510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E3F3-DB46-441A-9824-C997F742B51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4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B4E1-9761-4953-8E84-008C101F22E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912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430D-E7EC-4759-A14F-10BEC502C47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5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923" indent="0">
              <a:buNone/>
              <a:defRPr sz="2800" b="1"/>
            </a:lvl2pPr>
            <a:lvl3pPr marL="1273850" indent="0">
              <a:buNone/>
              <a:defRPr sz="2500" b="1"/>
            </a:lvl3pPr>
            <a:lvl4pPr marL="1910800" indent="0">
              <a:buNone/>
              <a:defRPr sz="2200" b="1"/>
            </a:lvl4pPr>
            <a:lvl5pPr marL="2547747" indent="0">
              <a:buNone/>
              <a:defRPr sz="2200" b="1"/>
            </a:lvl5pPr>
            <a:lvl6pPr marL="3184692" indent="0">
              <a:buNone/>
              <a:defRPr sz="2200" b="1"/>
            </a:lvl6pPr>
            <a:lvl7pPr marL="3821632" indent="0">
              <a:buNone/>
              <a:defRPr sz="2200" b="1"/>
            </a:lvl7pPr>
            <a:lvl8pPr marL="4458572" indent="0">
              <a:buNone/>
              <a:defRPr sz="2200" b="1"/>
            </a:lvl8pPr>
            <a:lvl9pPr marL="5095510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93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6923" indent="0">
              <a:buNone/>
              <a:defRPr sz="2800" b="1"/>
            </a:lvl2pPr>
            <a:lvl3pPr marL="1273850" indent="0">
              <a:buNone/>
              <a:defRPr sz="2500" b="1"/>
            </a:lvl3pPr>
            <a:lvl4pPr marL="1910800" indent="0">
              <a:buNone/>
              <a:defRPr sz="2200" b="1"/>
            </a:lvl4pPr>
            <a:lvl5pPr marL="2547747" indent="0">
              <a:buNone/>
              <a:defRPr sz="2200" b="1"/>
            </a:lvl5pPr>
            <a:lvl6pPr marL="3184692" indent="0">
              <a:buNone/>
              <a:defRPr sz="2200" b="1"/>
            </a:lvl6pPr>
            <a:lvl7pPr marL="3821632" indent="0">
              <a:buNone/>
              <a:defRPr sz="2200" b="1"/>
            </a:lvl7pPr>
            <a:lvl8pPr marL="4458572" indent="0">
              <a:buNone/>
              <a:defRPr sz="2200" b="1"/>
            </a:lvl8pPr>
            <a:lvl9pPr marL="5095510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93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F276-A5E3-44C8-8E2C-1B94BD7B5EA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0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B4E1-9761-4953-8E84-008C101F22E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21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6F61-298B-4BFD-B795-1CE44A716F4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46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6923" indent="0">
              <a:buNone/>
              <a:defRPr sz="1700"/>
            </a:lvl2pPr>
            <a:lvl3pPr marL="1273850" indent="0">
              <a:buNone/>
              <a:defRPr sz="1400"/>
            </a:lvl3pPr>
            <a:lvl4pPr marL="1910800" indent="0">
              <a:buNone/>
              <a:defRPr sz="1300"/>
            </a:lvl4pPr>
            <a:lvl5pPr marL="2547747" indent="0">
              <a:buNone/>
              <a:defRPr sz="1300"/>
            </a:lvl5pPr>
            <a:lvl6pPr marL="3184692" indent="0">
              <a:buNone/>
              <a:defRPr sz="1300"/>
            </a:lvl6pPr>
            <a:lvl7pPr marL="3821632" indent="0">
              <a:buNone/>
              <a:defRPr sz="1300"/>
            </a:lvl7pPr>
            <a:lvl8pPr marL="4458572" indent="0">
              <a:buNone/>
              <a:defRPr sz="1300"/>
            </a:lvl8pPr>
            <a:lvl9pPr marL="5095510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8801-F607-4302-AB8A-24119753BE1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959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6923" indent="0">
              <a:buNone/>
              <a:defRPr sz="3900"/>
            </a:lvl2pPr>
            <a:lvl3pPr marL="1273850" indent="0">
              <a:buNone/>
              <a:defRPr sz="3400"/>
            </a:lvl3pPr>
            <a:lvl4pPr marL="1910800" indent="0">
              <a:buNone/>
              <a:defRPr sz="2800"/>
            </a:lvl4pPr>
            <a:lvl5pPr marL="2547747" indent="0">
              <a:buNone/>
              <a:defRPr sz="2800"/>
            </a:lvl5pPr>
            <a:lvl6pPr marL="3184692" indent="0">
              <a:buNone/>
              <a:defRPr sz="2800"/>
            </a:lvl6pPr>
            <a:lvl7pPr marL="3821632" indent="0">
              <a:buNone/>
              <a:defRPr sz="2800"/>
            </a:lvl7pPr>
            <a:lvl8pPr marL="4458572" indent="0">
              <a:buNone/>
              <a:defRPr sz="2800"/>
            </a:lvl8pPr>
            <a:lvl9pPr marL="5095510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6923" indent="0">
              <a:buNone/>
              <a:defRPr sz="1700"/>
            </a:lvl2pPr>
            <a:lvl3pPr marL="1273850" indent="0">
              <a:buNone/>
              <a:defRPr sz="1400"/>
            </a:lvl3pPr>
            <a:lvl4pPr marL="1910800" indent="0">
              <a:buNone/>
              <a:defRPr sz="1300"/>
            </a:lvl4pPr>
            <a:lvl5pPr marL="2547747" indent="0">
              <a:buNone/>
              <a:defRPr sz="1300"/>
            </a:lvl5pPr>
            <a:lvl6pPr marL="3184692" indent="0">
              <a:buNone/>
              <a:defRPr sz="1300"/>
            </a:lvl6pPr>
            <a:lvl7pPr marL="3821632" indent="0">
              <a:buNone/>
              <a:defRPr sz="1300"/>
            </a:lvl7pPr>
            <a:lvl8pPr marL="4458572" indent="0">
              <a:buNone/>
              <a:defRPr sz="1300"/>
            </a:lvl8pPr>
            <a:lvl9pPr marL="5095510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D082-DBA4-4C5A-8151-016AFD08EDE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92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D40B-D753-4906-8824-9679735827A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15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B5B4-210C-489D-8E6D-BD592641701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39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960120" y="853440"/>
            <a:ext cx="10881360" cy="76809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4DE59-5BA5-432E-9DDC-68EF551D71F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821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0120" y="2982628"/>
            <a:ext cx="10881360" cy="205803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38309" indent="0" algn="ctr">
              <a:buNone/>
              <a:defRPr/>
            </a:lvl2pPr>
            <a:lvl3pPr marL="1276619" indent="0" algn="ctr">
              <a:buNone/>
              <a:defRPr/>
            </a:lvl3pPr>
            <a:lvl4pPr marL="1914933" indent="0" algn="ctr">
              <a:buNone/>
              <a:defRPr/>
            </a:lvl4pPr>
            <a:lvl5pPr marL="2553256" indent="0" algn="ctr">
              <a:buNone/>
              <a:defRPr/>
            </a:lvl5pPr>
            <a:lvl6pPr marL="3191576" indent="0" algn="ctr">
              <a:buNone/>
              <a:defRPr/>
            </a:lvl6pPr>
            <a:lvl7pPr marL="3829895" indent="0" algn="ctr">
              <a:buNone/>
              <a:defRPr/>
            </a:lvl7pPr>
            <a:lvl8pPr marL="4468211" indent="0" algn="ctr">
              <a:buNone/>
              <a:defRPr/>
            </a:lvl8pPr>
            <a:lvl9pPr marL="5106527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F8967D7-D523-42E4-BEB9-124E193934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18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6F61-298B-4BFD-B795-1CE44A716F4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799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84760A8-BCDD-4BE3-B55C-CFE5181147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3013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1238" y="6169693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38309" indent="0">
              <a:buNone/>
              <a:defRPr sz="2500"/>
            </a:lvl2pPr>
            <a:lvl3pPr marL="1276619" indent="0">
              <a:buNone/>
              <a:defRPr sz="2200"/>
            </a:lvl3pPr>
            <a:lvl4pPr marL="1914933" indent="0">
              <a:buNone/>
              <a:defRPr sz="2000"/>
            </a:lvl4pPr>
            <a:lvl5pPr marL="2553256" indent="0">
              <a:buNone/>
              <a:defRPr sz="2000"/>
            </a:lvl5pPr>
            <a:lvl6pPr marL="3191576" indent="0">
              <a:buNone/>
              <a:defRPr sz="2000"/>
            </a:lvl6pPr>
            <a:lvl7pPr marL="3829895" indent="0">
              <a:buNone/>
              <a:defRPr sz="2000"/>
            </a:lvl7pPr>
            <a:lvl8pPr marL="4468211" indent="0">
              <a:buNone/>
              <a:defRPr sz="2000"/>
            </a:lvl8pPr>
            <a:lvl9pPr marL="5106527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0049E3DD-5FBA-425D-97FC-34014A93D9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029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6012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7480" y="2773680"/>
            <a:ext cx="5334000" cy="57607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7BF7F25-4FF1-42A8-91B4-15FB9B28BD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617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309" indent="0">
              <a:buNone/>
              <a:defRPr sz="2800" b="1"/>
            </a:lvl2pPr>
            <a:lvl3pPr marL="1276619" indent="0">
              <a:buNone/>
              <a:defRPr sz="2500" b="1"/>
            </a:lvl3pPr>
            <a:lvl4pPr marL="1914933" indent="0">
              <a:buNone/>
              <a:defRPr sz="2200" b="1"/>
            </a:lvl4pPr>
            <a:lvl5pPr marL="2553256" indent="0">
              <a:buNone/>
              <a:defRPr sz="2200" b="1"/>
            </a:lvl5pPr>
            <a:lvl6pPr marL="3191576" indent="0">
              <a:buNone/>
              <a:defRPr sz="2200" b="1"/>
            </a:lvl6pPr>
            <a:lvl7pPr marL="3829895" indent="0">
              <a:buNone/>
              <a:defRPr sz="2200" b="1"/>
            </a:lvl7pPr>
            <a:lvl8pPr marL="4468211" indent="0">
              <a:buNone/>
              <a:defRPr sz="2200" b="1"/>
            </a:lvl8pPr>
            <a:lvl9pPr marL="5106527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503068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8309" indent="0">
              <a:buNone/>
              <a:defRPr sz="2800" b="1"/>
            </a:lvl2pPr>
            <a:lvl3pPr marL="1276619" indent="0">
              <a:buNone/>
              <a:defRPr sz="2500" b="1"/>
            </a:lvl3pPr>
            <a:lvl4pPr marL="1914933" indent="0">
              <a:buNone/>
              <a:defRPr sz="2200" b="1"/>
            </a:lvl4pPr>
            <a:lvl5pPr marL="2553256" indent="0">
              <a:buNone/>
              <a:defRPr sz="2200" b="1"/>
            </a:lvl5pPr>
            <a:lvl6pPr marL="3191576" indent="0">
              <a:buNone/>
              <a:defRPr sz="2200" b="1"/>
            </a:lvl6pPr>
            <a:lvl7pPr marL="3829895" indent="0">
              <a:buNone/>
              <a:defRPr sz="2200" b="1"/>
            </a:lvl7pPr>
            <a:lvl8pPr marL="4468211" indent="0">
              <a:buNone/>
              <a:defRPr sz="2200" b="1"/>
            </a:lvl8pPr>
            <a:lvl9pPr marL="5106527" indent="0">
              <a:buNone/>
              <a:defRPr sz="2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03068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80D6EFB-CDC4-425A-9E8B-7697F7E509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9716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9AB229D5-CBC6-4B7B-96D6-5F9F31F86A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8096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7F9D473-BDF8-4700-BD97-80719047F8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067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8309" indent="0">
              <a:buNone/>
              <a:defRPr sz="1700"/>
            </a:lvl2pPr>
            <a:lvl3pPr marL="1276619" indent="0">
              <a:buNone/>
              <a:defRPr sz="1400"/>
            </a:lvl3pPr>
            <a:lvl4pPr marL="1914933" indent="0">
              <a:buNone/>
              <a:defRPr sz="1300"/>
            </a:lvl4pPr>
            <a:lvl5pPr marL="2553256" indent="0">
              <a:buNone/>
              <a:defRPr sz="1300"/>
            </a:lvl5pPr>
            <a:lvl6pPr marL="3191576" indent="0">
              <a:buNone/>
              <a:defRPr sz="1300"/>
            </a:lvl6pPr>
            <a:lvl7pPr marL="3829895" indent="0">
              <a:buNone/>
              <a:defRPr sz="1300"/>
            </a:lvl7pPr>
            <a:lvl8pPr marL="4468211" indent="0">
              <a:buNone/>
              <a:defRPr sz="1300"/>
            </a:lvl8pPr>
            <a:lvl9pPr marL="510652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0E6ED3C-0EE6-4B54-8D67-46D0C1F154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629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8309" indent="0">
              <a:buNone/>
              <a:defRPr sz="3900"/>
            </a:lvl2pPr>
            <a:lvl3pPr marL="1276619" indent="0">
              <a:buNone/>
              <a:defRPr sz="3400"/>
            </a:lvl3pPr>
            <a:lvl4pPr marL="1914933" indent="0">
              <a:buNone/>
              <a:defRPr sz="2800"/>
            </a:lvl4pPr>
            <a:lvl5pPr marL="2553256" indent="0">
              <a:buNone/>
              <a:defRPr sz="2800"/>
            </a:lvl5pPr>
            <a:lvl6pPr marL="3191576" indent="0">
              <a:buNone/>
              <a:defRPr sz="2800"/>
            </a:lvl6pPr>
            <a:lvl7pPr marL="3829895" indent="0">
              <a:buNone/>
              <a:defRPr sz="2800"/>
            </a:lvl7pPr>
            <a:lvl8pPr marL="4468211" indent="0">
              <a:buNone/>
              <a:defRPr sz="2800"/>
            </a:lvl8pPr>
            <a:lvl9pPr marL="5106527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8309" indent="0">
              <a:buNone/>
              <a:defRPr sz="1700"/>
            </a:lvl2pPr>
            <a:lvl3pPr marL="1276619" indent="0">
              <a:buNone/>
              <a:defRPr sz="1400"/>
            </a:lvl3pPr>
            <a:lvl4pPr marL="1914933" indent="0">
              <a:buNone/>
              <a:defRPr sz="1300"/>
            </a:lvl4pPr>
            <a:lvl5pPr marL="2553256" indent="0">
              <a:buNone/>
              <a:defRPr sz="1300"/>
            </a:lvl5pPr>
            <a:lvl6pPr marL="3191576" indent="0">
              <a:buNone/>
              <a:defRPr sz="1300"/>
            </a:lvl6pPr>
            <a:lvl7pPr marL="3829895" indent="0">
              <a:buNone/>
              <a:defRPr sz="1300"/>
            </a:lvl7pPr>
            <a:lvl8pPr marL="4468211" indent="0">
              <a:buNone/>
              <a:defRPr sz="1300"/>
            </a:lvl8pPr>
            <a:lvl9pPr marL="5106527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B401F3D-34E7-416A-A26C-EC420F15D6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9666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202FAC9-C2CF-4140-B054-9B174873B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9433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21140" y="853440"/>
            <a:ext cx="2720340" cy="768096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60120" y="853440"/>
            <a:ext cx="7947660" cy="76809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832F0911-21A6-4C01-8E22-5CDE0D3D6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75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7847" indent="0">
              <a:buNone/>
              <a:defRPr sz="1700"/>
            </a:lvl2pPr>
            <a:lvl3pPr marL="1275695" indent="0">
              <a:buNone/>
              <a:defRPr sz="1400"/>
            </a:lvl3pPr>
            <a:lvl4pPr marL="1913555" indent="0">
              <a:buNone/>
              <a:defRPr sz="1300"/>
            </a:lvl4pPr>
            <a:lvl5pPr marL="2551417" indent="0">
              <a:buNone/>
              <a:defRPr sz="1300"/>
            </a:lvl5pPr>
            <a:lvl6pPr marL="3189280" indent="0">
              <a:buNone/>
              <a:defRPr sz="1300"/>
            </a:lvl6pPr>
            <a:lvl7pPr marL="3827138" indent="0">
              <a:buNone/>
              <a:defRPr sz="1300"/>
            </a:lvl7pPr>
            <a:lvl8pPr marL="4464995" indent="0">
              <a:buNone/>
              <a:defRPr sz="1300"/>
            </a:lvl8pPr>
            <a:lvl9pPr marL="5102853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8801-F607-4302-AB8A-24119753BE1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8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37847" indent="0">
              <a:buNone/>
              <a:defRPr sz="3900"/>
            </a:lvl2pPr>
            <a:lvl3pPr marL="1275695" indent="0">
              <a:buNone/>
              <a:defRPr sz="3400"/>
            </a:lvl3pPr>
            <a:lvl4pPr marL="1913555" indent="0">
              <a:buNone/>
              <a:defRPr sz="2800"/>
            </a:lvl4pPr>
            <a:lvl5pPr marL="2551417" indent="0">
              <a:buNone/>
              <a:defRPr sz="2800"/>
            </a:lvl5pPr>
            <a:lvl6pPr marL="3189280" indent="0">
              <a:buNone/>
              <a:defRPr sz="2800"/>
            </a:lvl6pPr>
            <a:lvl7pPr marL="3827138" indent="0">
              <a:buNone/>
              <a:defRPr sz="2800"/>
            </a:lvl7pPr>
            <a:lvl8pPr marL="4464995" indent="0">
              <a:buNone/>
              <a:defRPr sz="2800"/>
            </a:lvl8pPr>
            <a:lvl9pPr marL="5102853" indent="0">
              <a:buNone/>
              <a:defRPr sz="28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7847" indent="0">
              <a:buNone/>
              <a:defRPr sz="1700"/>
            </a:lvl2pPr>
            <a:lvl3pPr marL="1275695" indent="0">
              <a:buNone/>
              <a:defRPr sz="1400"/>
            </a:lvl3pPr>
            <a:lvl4pPr marL="1913555" indent="0">
              <a:buNone/>
              <a:defRPr sz="1300"/>
            </a:lvl4pPr>
            <a:lvl5pPr marL="2551417" indent="0">
              <a:buNone/>
              <a:defRPr sz="1300"/>
            </a:lvl5pPr>
            <a:lvl6pPr marL="3189280" indent="0">
              <a:buNone/>
              <a:defRPr sz="1300"/>
            </a:lvl6pPr>
            <a:lvl7pPr marL="3827138" indent="0">
              <a:buNone/>
              <a:defRPr sz="1300"/>
            </a:lvl7pPr>
            <a:lvl8pPr marL="4464995" indent="0">
              <a:buNone/>
              <a:defRPr sz="1300"/>
            </a:lvl8pPr>
            <a:lvl9pPr marL="5102853" indent="0">
              <a:buNone/>
              <a:defRPr sz="13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D082-DBA4-4C5A-8151-016AFD08EDE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4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algn="l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569" tIns="63805" rIns="127569" bIns="63805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A0B1413D-45C8-4155-AE85-5537671F0671}" type="slidenum">
              <a:rPr lang="pl-PL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8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784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56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355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141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395" indent="-47839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6517" indent="-398644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4641" indent="-318924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2493" indent="-31892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0351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8210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6071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3925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1787" indent="-318924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7847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69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55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1417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9280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7138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4995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2853" algn="l" defTabSz="127569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600" tIns="63819" rIns="127600" bIns="63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600" tIns="63819" rIns="127600" bIns="63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00" tIns="63819" rIns="127600" bIns="6381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00" tIns="63819" rIns="127600" bIns="63819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600" tIns="63819" rIns="127600" bIns="6381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B8BECE3-0084-4B0B-AC5D-CD7A9E97B9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342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8001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600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401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202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510" indent="-47851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6766" indent="-39874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5024" indent="-31900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3029" indent="-31900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1040" indent="-31900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9050" indent="-31900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7065" indent="-31900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5073" indent="-31900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3088" indent="-31900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001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003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014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029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0046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8056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066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4078" algn="l" defTabSz="1276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93" tIns="63952" rIns="127893" bIns="63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C6FFEF-CC45-410F-8A2E-467D477CB3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545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946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8928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839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785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9601" indent="-479601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133" indent="-399659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8666" indent="-319732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8130" indent="-31973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7594" indent="-31973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7060" indent="-31973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56526" indent="-31973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95994" indent="-31973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35461" indent="-31973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64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28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93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857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327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795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259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727" algn="l" defTabSz="12789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77" tIns="63672" rIns="127277" bIns="63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/>
            </a:lvl1pPr>
          </a:lstStyle>
          <a:p>
            <a:pPr>
              <a:defRPr/>
            </a:pPr>
            <a:fld id="{BB6AA81F-84E9-4CFA-AD60-A7C3FEA3F5A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38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278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91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560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305" indent="-47730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153" indent="-39774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006" indent="-31819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7410" indent="-31819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3818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0230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6629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3023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09433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384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782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9195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607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2017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8424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828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1230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77" tIns="63672" rIns="127277" bIns="63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277" tIns="63672" rIns="127277" bIns="6367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FB86DE-2EC6-4B4E-A572-58BFA75AB1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2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384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2782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09195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560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305" indent="-477305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4153" indent="-39774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1006" indent="-318193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7410" indent="-31819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3818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0230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36629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3023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09433" indent="-318193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384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782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9195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607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2017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8424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828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1230" algn="l" defTabSz="127278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85" tIns="63721" rIns="127385" bIns="63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 algn="l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>
              <a:defRPr sz="2000" b="0"/>
            </a:lvl1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5" tIns="63721" rIns="127385" bIns="63721" numCol="1" anchor="t" anchorCtr="0" compatLnSpc="1">
            <a:prstTxWarp prst="textNoShape">
              <a:avLst/>
            </a:prstTxWarp>
          </a:bodyPr>
          <a:lstStyle>
            <a:lvl1pPr algn="r">
              <a:defRPr sz="20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A0B1413D-45C8-4155-AE85-5537671F0671}" type="slidenum">
              <a:rPr lang="pl-PL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7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692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38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080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47747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7707" indent="-477707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5023" indent="-398073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2345" indent="-318462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29282" indent="-31846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66219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03170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0107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77038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13979" indent="-318462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23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85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80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747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69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63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572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510" algn="l" defTabSz="127385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853440"/>
            <a:ext cx="1088136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662" tIns="63847" rIns="127662" bIns="638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773680"/>
            <a:ext cx="1088136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662" tIns="63847" rIns="127662" bIns="638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12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662" tIns="63847" rIns="127662" bIns="6384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7760"/>
            <a:ext cx="405384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662" tIns="63847" rIns="127662" bIns="63847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7760"/>
            <a:ext cx="26670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662" tIns="63847" rIns="127662" bIns="6384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FB86DE-2EC6-4B4E-A572-58BFA75AB1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18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5pPr>
      <a:lvl6pPr marL="63830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6pPr>
      <a:lvl7pPr marL="1276619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7pPr>
      <a:lvl8pPr marL="1914933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8pPr>
      <a:lvl9pPr marL="2553256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imes New Roman" pitchFamily="18" charset="0"/>
        </a:defRPr>
      </a:lvl9pPr>
    </p:titleStyle>
    <p:bodyStyle>
      <a:lvl1pPr marL="478740" indent="-47874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7264" indent="-39893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5789" indent="-31915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4103" indent="-31915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2418" indent="-3191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10735" indent="-3191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49053" indent="-3191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787369" indent="-3191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25692" indent="-319155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309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619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933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3256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1576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29895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68211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527" algn="l" defTabSz="127661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ek.matejun@uni.lodz.pl" TargetMode="External"/><Relationship Id="rId2" Type="http://schemas.openxmlformats.org/officeDocument/2006/relationships/hyperlink" Target="http://www.matejun.pl/" TargetMode="Externa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emme-project.eu/wp-content/uploads/2019/05/entrepreneu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496211" y="3771103"/>
            <a:ext cx="11694795" cy="182158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7277" tIns="63672" rIns="127277" bIns="6367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7000" b="1" dirty="0">
                <a:solidFill>
                  <a:srgbClr val="000099"/>
                </a:solidFill>
              </a:rPr>
              <a:t>Działalność biznesowa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100" b="1" dirty="0">
                <a:solidFill>
                  <a:srgbClr val="000099"/>
                </a:solidFill>
              </a:rPr>
              <a:t>ćwiczenia</a:t>
            </a:r>
            <a:endParaRPr lang="pl-PL" altLang="pl-PL" sz="4100" dirty="0">
              <a:solidFill>
                <a:srgbClr val="000099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08589" y="6701295"/>
            <a:ext cx="7296467" cy="263581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5313" tIns="65183" rIns="125313" bIns="65183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20000"/>
              </a:lnSpc>
              <a:buFontTx/>
              <a:buNone/>
            </a:pPr>
            <a:r>
              <a:rPr lang="pl-PL" altLang="pl-PL" sz="3500" dirty="0">
                <a:solidFill>
                  <a:srgbClr val="000000"/>
                </a:solidFill>
              </a:rPr>
              <a:t>Dr hab. </a:t>
            </a:r>
            <a:r>
              <a:rPr lang="es-AR" altLang="pl-PL" sz="3500" dirty="0">
                <a:solidFill>
                  <a:srgbClr val="000000"/>
                </a:solidFill>
              </a:rPr>
              <a:t>Marek Matejun</a:t>
            </a:r>
            <a:r>
              <a:rPr lang="pl-PL" altLang="pl-PL" sz="3500" dirty="0">
                <a:solidFill>
                  <a:srgbClr val="000000"/>
                </a:solidFill>
              </a:rPr>
              <a:t>, Prof. UŁ</a:t>
            </a:r>
          </a:p>
          <a:p>
            <a:pPr algn="ctr" eaLnBrk="1">
              <a:lnSpc>
                <a:spcPct val="120000"/>
              </a:lnSpc>
              <a:buFontTx/>
              <a:buNone/>
            </a:pPr>
            <a:r>
              <a:rPr lang="pl-PL" altLang="pl-PL" sz="3100" b="0" dirty="0">
                <a:solidFill>
                  <a:srgbClr val="000000"/>
                </a:solidFill>
              </a:rPr>
              <a:t>Katedra Przedsiębiorczości</a:t>
            </a:r>
            <a:br>
              <a:rPr lang="pl-PL" altLang="pl-PL" sz="3100" b="0" dirty="0">
                <a:solidFill>
                  <a:srgbClr val="000000"/>
                </a:solidFill>
              </a:rPr>
            </a:br>
            <a:r>
              <a:rPr lang="pl-PL" altLang="pl-PL" sz="3100" b="0" dirty="0">
                <a:solidFill>
                  <a:srgbClr val="000000"/>
                </a:solidFill>
              </a:rPr>
              <a:t>i Polityki Przemysłowej</a:t>
            </a:r>
          </a:p>
          <a:p>
            <a:pPr algn="ctr" eaLnBrk="1">
              <a:lnSpc>
                <a:spcPct val="120000"/>
              </a:lnSpc>
              <a:buFontTx/>
              <a:buNone/>
            </a:pPr>
            <a:r>
              <a:rPr lang="pl-PL" altLang="pl-PL" sz="3100" b="0" dirty="0">
                <a:solidFill>
                  <a:srgbClr val="000000"/>
                </a:solidFill>
              </a:rPr>
              <a:t>www.matejun.pl </a:t>
            </a:r>
            <a:endParaRPr lang="es-AR" altLang="pl-PL" sz="3100" b="0" dirty="0">
              <a:solidFill>
                <a:srgbClr val="00000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178629" y="1027335"/>
            <a:ext cx="6150428" cy="1108968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xtLst/>
        </p:spPr>
        <p:txBody>
          <a:bodyPr lIns="125313" tIns="65183" rIns="125313" bIns="65183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ts val="1000"/>
              </a:spcBef>
              <a:buFontTx/>
              <a:buNone/>
            </a:pPr>
            <a:r>
              <a:rPr lang="pl-PL" altLang="pl-PL" sz="2500" dirty="0">
                <a:solidFill>
                  <a:srgbClr val="000000"/>
                </a:solidFill>
              </a:rPr>
              <a:t>Uniwersytet Łódzki, Wydział Zarządzania</a:t>
            </a:r>
          </a:p>
        </p:txBody>
      </p:sp>
      <p:pic>
        <p:nvPicPr>
          <p:cNvPr id="1032" name="Picture 8" descr="J:\loga_pap_firmowe\UL\logotypy_katedr_wydzialu_zarzadzania\Logotypy katedr Wydziału Zarządzania\katedra_przedsiebiorczosci_i_polityki_przemyslowej\logo\rastrowe\logo_katedra_przedsiebiorczosci_i_polityki_przemyslowej_ul_v_pl_rgb_ap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223" y="6701295"/>
            <a:ext cx="2444249" cy="26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loga_pap_firmowe\UL\logo_ul\logotypy\pl\rastrowe\logo_ul_v_pl_rgb_ap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18" y="408113"/>
            <a:ext cx="27704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loga_pap_firmowe\UL\logotypy_wz\logotypy_wz\pl\rastrowe\logo_wz_ul_v_pl_rgb_ap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3" y="408113"/>
            <a:ext cx="2482178" cy="25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08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1"/>
          <p:cNvSpPr>
            <a:spLocks noGrp="1"/>
          </p:cNvSpPr>
          <p:nvPr>
            <p:ph idx="1"/>
          </p:nvPr>
        </p:nvSpPr>
        <p:spPr>
          <a:xfrm>
            <a:off x="640160" y="1344136"/>
            <a:ext cx="11737304" cy="5760720"/>
          </a:xfrm>
        </p:spPr>
        <p:txBody>
          <a:bodyPr/>
          <a:lstStyle/>
          <a:p>
            <a:r>
              <a:rPr lang="pl-PL" altLang="pl-PL" sz="3800" b="1" dirty="0"/>
              <a:t>„hobbysta” </a:t>
            </a:r>
            <a:r>
              <a:rPr lang="pl-PL" altLang="pl-PL" sz="3800" dirty="0"/>
              <a:t>– poświęca czas i energię na ulubione zajęcie (działalność gospodarczą), czynnikiem wyboru są zainteresowania i możliwość samorealizacji</a:t>
            </a:r>
          </a:p>
          <a:p>
            <a:r>
              <a:rPr lang="pl-PL" altLang="pl-PL" sz="3800" b="1" dirty="0"/>
              <a:t>„neofita” </a:t>
            </a:r>
            <a:r>
              <a:rPr lang="pl-PL" altLang="pl-PL" sz="3800" dirty="0"/>
              <a:t>– w końcu odkrywa coś, co zmienia całkowicie jego życie, biznes staje się filozofią życia, zdaniem samego siebie prowadzona działalność służy społeczeństwu (wynalazca), lubi sprawować kontrolę i posiadać władzę</a:t>
            </a:r>
          </a:p>
          <a:p>
            <a:r>
              <a:rPr lang="pl-PL" altLang="pl-PL" sz="3800" b="1" dirty="0"/>
              <a:t>„misjonarz” </a:t>
            </a:r>
            <a:r>
              <a:rPr lang="pl-PL" altLang="pl-PL" sz="3800" dirty="0"/>
              <a:t>– tak jak neofita pochłonięty jest swoją pracą, wierzy, że spełnia misję dla społeczeństwa, chce i potrafi być profesjonalistą w życiu zawodowym, orientuje się na współpracę z podsystemem społecznym, jest liderem</a:t>
            </a:r>
          </a:p>
        </p:txBody>
      </p:sp>
      <p:sp>
        <p:nvSpPr>
          <p:cNvPr id="8" name="Tytuł 2"/>
          <p:cNvSpPr>
            <a:spLocks noGrp="1"/>
          </p:cNvSpPr>
          <p:nvPr>
            <p:ph type="title"/>
          </p:nvPr>
        </p:nvSpPr>
        <p:spPr>
          <a:xfrm>
            <a:off x="960120" y="336104"/>
            <a:ext cx="10881360" cy="792088"/>
          </a:xfrm>
        </p:spPr>
        <p:txBody>
          <a:bodyPr/>
          <a:lstStyle/>
          <a:p>
            <a:pPr>
              <a:defRPr/>
            </a:pPr>
            <a:r>
              <a:rPr lang="pl-PL" b="1" dirty="0">
                <a:solidFill>
                  <a:srgbClr val="000099"/>
                </a:solidFill>
              </a:rPr>
              <a:t>Typy przedsiębiorców</a:t>
            </a:r>
          </a:p>
        </p:txBody>
      </p:sp>
    </p:spTree>
    <p:extLst>
      <p:ext uri="{BB962C8B-B14F-4D97-AF65-F5344CB8AC3E}">
        <p14:creationId xmlns:p14="http://schemas.microsoft.com/office/powerpoint/2010/main" val="137190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-1000200" y="106680"/>
            <a:ext cx="12801600" cy="136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46" tIns="63840" rIns="127646" bIns="63840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Mikro, małe i średnie firmy jako przejaw przedsiębiorczości</a:t>
            </a: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213362" y="1049030"/>
            <a:ext cx="3184868" cy="66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646" tIns="63840" rIns="127646" bIns="63840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Definicje MSP: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52128" y="1776264"/>
          <a:ext cx="12169352" cy="238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4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1" dirty="0">
                          <a:effectLst/>
                        </a:rPr>
                        <a:t>Definiowane za pomocą różnorodnych kryteriów: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6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2000" b="1" dirty="0">
                          <a:effectLst/>
                        </a:rPr>
                        <a:t>ilościowych:</a:t>
                      </a:r>
                      <a:endParaRPr lang="en-US" sz="2000" b="1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wielkość zatrudnienia,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wielkość przychodów,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wartość aktywów firmy,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wielkość dochodów, zysków,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finansowa niezależność podmiotu.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2000" b="1" dirty="0">
                          <a:effectLst/>
                        </a:rPr>
                        <a:t>jakościowych:</a:t>
                      </a:r>
                      <a:endParaRPr lang="en-US" sz="2000" b="1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niezależność decyzyjna,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jedność własności i zarządzania,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uproszczone struktury organizacyjne,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bezpośrednie stosunki służbowe,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"/>
                        <a:tabLst>
                          <a:tab pos="228600" algn="l"/>
                        </a:tabLst>
                      </a:pPr>
                      <a:r>
                        <a:rPr lang="pl-PL" sz="2000" dirty="0">
                          <a:effectLst/>
                        </a:rPr>
                        <a:t>lokalność działania.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73380" y="4296544"/>
            <a:ext cx="1205484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pl-PL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Jednolita, formalna definicja mikro, małych i średnich przedsiębiorstw w UE</a:t>
            </a:r>
          </a:p>
          <a:p>
            <a:pPr marL="742950" marR="0" lvl="1" indent="-285750" algn="l" defTabSz="914400" rtl="0" eaLnBrk="0" fontAlgn="base" latinLnBrk="0" hangingPunct="0">
              <a:lnSpc>
                <a:spcPct val="11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pl-PL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duże przedsiębiorstwa jako dopełnienie zbioru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404803" y="5520680"/>
          <a:ext cx="12025335" cy="3831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Kryterium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Mikro firma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Mała firma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Średnia  firma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8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Średnioroczne zatrudnienie </a:t>
                      </a:r>
                      <a:br>
                        <a:rPr lang="pl-PL" sz="2000" dirty="0">
                          <a:effectLst/>
                        </a:rPr>
                      </a:br>
                      <a:r>
                        <a:rPr lang="pl-PL" sz="2000" dirty="0">
                          <a:effectLst/>
                        </a:rPr>
                        <a:t>w przeliczeniu na pełne etaty (roczne</a:t>
                      </a:r>
                      <a:r>
                        <a:rPr lang="pl-PL" sz="2000" baseline="0" dirty="0">
                          <a:effectLst/>
                        </a:rPr>
                        <a:t> jednostki robocze)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&lt; 10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&lt; 50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&lt; 250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oraz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Obrót roczny netto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≤ 2 mln Euro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≤ 10 mln Euro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≤ 50 mln Euro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lub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Suma aktywów bilansu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≤ 2 mln Euro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≤ 10 mln Euro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≤ 43 mln Euro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8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oraz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78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Niezależność kapitałowa/ właścicielska od innych podmiotów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000" spc="-10" dirty="0">
                          <a:effectLst/>
                        </a:rPr>
                        <a:t>Przedsiębiorstwa </a:t>
                      </a:r>
                      <a:r>
                        <a:rPr lang="pl-PL" sz="2000" dirty="0">
                          <a:effectLst/>
                        </a:rPr>
                        <a:t>samodzielne, partnerskie i powiązane</a:t>
                      </a:r>
                      <a:r>
                        <a:rPr lang="pl-PL" sz="2000" spc="-10" dirty="0">
                          <a:effectLst/>
                        </a:rPr>
                        <a:t>. W przypadku nadmiernych powiązań kapitałowych/ właścicielskich</a:t>
                      </a:r>
                      <a:r>
                        <a:rPr lang="pl-PL" sz="2000" dirty="0">
                          <a:effectLst/>
                        </a:rPr>
                        <a:t> należy uwzględnić je przy określaniu ogólnego poziomu zatrudnienia i wartości finansowych.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3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912168"/>
            <a:ext cx="966486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12" y="6240760"/>
            <a:ext cx="9114631" cy="31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6680"/>
            <a:ext cx="12801600" cy="74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46" tIns="63840" rIns="127646" bIns="63840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Mikro, małe i średnie firmy jako duch przedsiębiorczości</a:t>
            </a:r>
          </a:p>
        </p:txBody>
      </p:sp>
    </p:spTree>
    <p:extLst>
      <p:ext uri="{BB962C8B-B14F-4D97-AF65-F5344CB8AC3E}">
        <p14:creationId xmlns:p14="http://schemas.microsoft.com/office/powerpoint/2010/main" val="332356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8112" y="1056184"/>
            <a:ext cx="12385376" cy="8208912"/>
          </a:xfrm>
        </p:spPr>
        <p:txBody>
          <a:bodyPr>
            <a:noAutofit/>
          </a:bodyPr>
          <a:lstStyle/>
          <a:p>
            <a:pPr marL="610819" indent="-457200" eaLnBrk="1" fontAlgn="auto" hangingPunct="1">
              <a:spcAft>
                <a:spcPts val="0"/>
              </a:spcAft>
              <a:defRPr/>
            </a:pPr>
            <a:r>
              <a:rPr lang="pl-PL" sz="3000" b="1" dirty="0"/>
              <a:t>Liczba osób zatrudnionych jest zasadniczym kryterium przy określaniu, w jakiej kategorii mieści się dane MSP.</a:t>
            </a:r>
          </a:p>
          <a:p>
            <a:pPr marL="512064" indent="-358445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sz="3000" b="1" dirty="0"/>
          </a:p>
          <a:p>
            <a:pPr marL="610819" indent="-457200" eaLnBrk="1" fontAlgn="auto" hangingPunct="1">
              <a:spcAft>
                <a:spcPts val="0"/>
              </a:spcAft>
              <a:defRPr/>
            </a:pPr>
            <a:r>
              <a:rPr lang="pl-PL" sz="3000" b="1" dirty="0"/>
              <a:t>Liczba ta dotyczy osób zatrudnionych:</a:t>
            </a:r>
          </a:p>
          <a:p>
            <a:pPr marL="928688" lvl="1" indent="-296863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000" dirty="0"/>
              <a:t>Na pełnych etatach </a:t>
            </a:r>
          </a:p>
          <a:p>
            <a:pPr marL="928688" lvl="1" indent="-296863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000" dirty="0"/>
              <a:t>W niepełnym wymiarze godzin</a:t>
            </a:r>
          </a:p>
          <a:p>
            <a:pPr marL="928688" lvl="1" indent="-296863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000" dirty="0"/>
              <a:t>Sezonowo</a:t>
            </a:r>
          </a:p>
          <a:p>
            <a:pPr marL="870509" lvl="1" eaLnBrk="1" fontAlgn="auto" hangingPunct="1">
              <a:spcBef>
                <a:spcPts val="45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l-PL" sz="3000" dirty="0"/>
          </a:p>
          <a:p>
            <a:pPr marL="870509" lvl="1" eaLnBrk="1" fontAlgn="auto" hangingPunct="1">
              <a:spcBef>
                <a:spcPts val="454"/>
              </a:spcBef>
              <a:spcAft>
                <a:spcPts val="0"/>
              </a:spcAft>
              <a:buNone/>
              <a:defRPr/>
            </a:pPr>
            <a:r>
              <a:rPr lang="pl-PL" sz="3000" b="1" dirty="0"/>
              <a:t>i obejmuje:</a:t>
            </a:r>
          </a:p>
          <a:p>
            <a:pPr marL="928688" lvl="1" indent="-395288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000" dirty="0"/>
              <a:t>Pracowników przedsiębiorstwa</a:t>
            </a:r>
          </a:p>
          <a:p>
            <a:pPr marL="928688" lvl="1" indent="-395288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000" dirty="0"/>
              <a:t>Osoby pracujące dla przedsiębiorstwa, podlegające mu i uważane za pracowników na mocy prawa krajowego</a:t>
            </a:r>
          </a:p>
          <a:p>
            <a:pPr marL="928688" lvl="1" indent="-395288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000" dirty="0"/>
              <a:t>Właścicieli – menedżerów </a:t>
            </a:r>
          </a:p>
          <a:p>
            <a:pPr marL="928688" lvl="1" indent="-395288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000" dirty="0"/>
              <a:t>Wspólników prowadzących regularną działalność w przedsiębiorstwie i uczestniczących w zysku przedsiębiorstwa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406147" cy="88771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br>
              <a:rPr lang="pl-PL" dirty="0">
                <a:latin typeface="Calibri" pitchFamily="34" charset="0"/>
              </a:rPr>
            </a:br>
            <a:endParaRPr lang="pl-PL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6680"/>
            <a:ext cx="12801600" cy="8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Kryterium zatrudnienia</a:t>
            </a:r>
          </a:p>
        </p:txBody>
      </p:sp>
    </p:spTree>
    <p:extLst>
      <p:ext uri="{BB962C8B-B14F-4D97-AF65-F5344CB8AC3E}">
        <p14:creationId xmlns:p14="http://schemas.microsoft.com/office/powerpoint/2010/main" val="65448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5663" y="969010"/>
            <a:ext cx="11414760" cy="7360920"/>
          </a:xfrm>
        </p:spPr>
        <p:txBody>
          <a:bodyPr>
            <a:noAutofit/>
          </a:bodyPr>
          <a:lstStyle/>
          <a:p>
            <a:pPr marL="610819" indent="-457200" eaLnBrk="1" fontAlgn="auto" hangingPunct="1">
              <a:spcAft>
                <a:spcPts val="0"/>
              </a:spcAft>
              <a:defRPr/>
            </a:pPr>
            <a:r>
              <a:rPr lang="pl-PL" sz="3200" b="1" dirty="0"/>
              <a:t>Nie zalicza się</a:t>
            </a:r>
            <a:r>
              <a:rPr lang="pl-PL" sz="3200" dirty="0"/>
              <a:t> do osób zatrudnionych w MSP:</a:t>
            </a:r>
          </a:p>
          <a:p>
            <a:pPr marL="928688" lvl="1" indent="-296863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200" dirty="0"/>
              <a:t>Praktykantów lub studentów odbywających szkolenie zawodowe na podstawie umowy o praktyce lub umowy o szkoleniu zawodowym.</a:t>
            </a:r>
          </a:p>
          <a:p>
            <a:pPr marL="928688" lvl="1" indent="-296863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200" dirty="0"/>
              <a:t>Nie wlicza się też okresu trwania urlopu macierzyńskiego lub wychowawczego.</a:t>
            </a:r>
          </a:p>
          <a:p>
            <a:pPr marL="870509" lvl="1" eaLnBrk="1" fontAlgn="auto" hangingPunct="1">
              <a:spcBef>
                <a:spcPts val="45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l-PL" sz="3200" dirty="0"/>
          </a:p>
          <a:p>
            <a:pPr marL="610819" indent="-457200" eaLnBrk="1" fontAlgn="auto" hangingPunct="1">
              <a:spcAft>
                <a:spcPts val="0"/>
              </a:spcAft>
              <a:defRPr/>
            </a:pPr>
            <a:r>
              <a:rPr lang="pl-PL" sz="3200" dirty="0"/>
              <a:t>Liczba zatrudnionych osób odpowiada proporcjonalnie liczbie </a:t>
            </a:r>
            <a:r>
              <a:rPr lang="pl-PL" sz="3200" b="1" dirty="0"/>
              <a:t>rocznych jednostek roboczych (RJR)</a:t>
            </a:r>
            <a:r>
              <a:rPr lang="pl-PL" sz="3200" dirty="0"/>
              <a:t>, czyli:</a:t>
            </a:r>
          </a:p>
          <a:p>
            <a:pPr marL="928688" lvl="1" indent="-296863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200" dirty="0"/>
              <a:t>Każdy kto był zatrudniony na pełen etat w obrębie przedsiębiorstwa lub w jego imieniu w ciągu całego roku referencyjnego, stanowi jedną jednostkę roboczą.</a:t>
            </a:r>
          </a:p>
          <a:p>
            <a:pPr marL="928688" lvl="1" indent="-296863" eaLnBrk="1" fontAlgn="auto" hangingPunct="1">
              <a:spcBef>
                <a:spcPts val="454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200" dirty="0"/>
              <a:t>Praca osób, które nie przepracowały pełnego roku, pracowników zatrudnionych w niepełnym wymiarze godzin oraz pracowników sezonowych traktowana jest jako części ułamkowe jednostki.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28284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br>
              <a:rPr lang="pl-PL" dirty="0">
                <a:latin typeface="Calibri" pitchFamily="34" charset="0"/>
              </a:rPr>
            </a:br>
            <a:endParaRPr lang="pl-PL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6680"/>
            <a:ext cx="12801600" cy="8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Kryterium zatrudnienia</a:t>
            </a:r>
          </a:p>
        </p:txBody>
      </p:sp>
    </p:spTree>
    <p:extLst>
      <p:ext uri="{BB962C8B-B14F-4D97-AF65-F5344CB8AC3E}">
        <p14:creationId xmlns:p14="http://schemas.microsoft.com/office/powerpoint/2010/main" val="181051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2"/>
          <p:cNvSpPr>
            <a:spLocks noGrp="1"/>
          </p:cNvSpPr>
          <p:nvPr>
            <p:ph idx="1"/>
          </p:nvPr>
        </p:nvSpPr>
        <p:spPr>
          <a:xfrm>
            <a:off x="855663" y="1272208"/>
            <a:ext cx="11414760" cy="7423150"/>
          </a:xfrm>
        </p:spPr>
        <p:txBody>
          <a:bodyPr/>
          <a:lstStyle/>
          <a:p>
            <a:pPr eaLnBrk="1" hangingPunct="1"/>
            <a:r>
              <a:rPr lang="pl-PL" altLang="pl-PL" sz="3800" b="1" dirty="0"/>
              <a:t>Roczny obrót </a:t>
            </a:r>
            <a:r>
              <a:rPr lang="pl-PL" altLang="pl-PL" sz="3800" dirty="0"/>
              <a:t>określa się przez obliczenie przychodu, jaki przedsiębiorstwo uzyskało ze sprzedaży produktów i świadczenia usług w ciągu roku (który jest brany pod uwagę) </a:t>
            </a:r>
          </a:p>
          <a:p>
            <a:pPr eaLnBrk="1" hangingPunct="1"/>
            <a:r>
              <a:rPr lang="pl-PL" altLang="pl-PL" sz="3800" b="1" dirty="0"/>
              <a:t>Roczny obrót </a:t>
            </a:r>
            <a:r>
              <a:rPr lang="pl-PL" altLang="pl-PL" sz="3800" dirty="0"/>
              <a:t>należy liczyć bez uwzględnienia podatku od towarów i usług (VAT) oraz innych podatków pośrednich.</a:t>
            </a:r>
          </a:p>
          <a:p>
            <a:pPr eaLnBrk="1" hangingPunct="1"/>
            <a:r>
              <a:rPr lang="pl-PL" altLang="pl-PL" sz="3800" b="1" dirty="0"/>
              <a:t>Całkowity bilans </a:t>
            </a:r>
            <a:r>
              <a:rPr lang="pl-PL" altLang="pl-PL" sz="3800" dirty="0"/>
              <a:t>roczny odnosi się do wartości głównych aktywów przedsiębiorstwa.</a:t>
            </a:r>
          </a:p>
          <a:p>
            <a:pPr eaLnBrk="1" hangingPunct="1"/>
            <a:r>
              <a:rPr lang="pl-PL" altLang="pl-PL" sz="3800" dirty="0"/>
              <a:t>Wyrażone w euro wartości przelicza się na PLN według średniego kursu ogłaszanego przez Narodowy Bank Polski w ostatnim dniu roboczym danego roku obrotowego (referencyjnego)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"/>
            <a:ext cx="12801600" cy="8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Kryteria finansowe</a:t>
            </a:r>
          </a:p>
        </p:txBody>
      </p:sp>
    </p:spTree>
    <p:extLst>
      <p:ext uri="{BB962C8B-B14F-4D97-AF65-F5344CB8AC3E}">
        <p14:creationId xmlns:p14="http://schemas.microsoft.com/office/powerpoint/2010/main" val="2457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0120" y="1865074"/>
            <a:ext cx="12192550" cy="6391910"/>
          </a:xfrm>
        </p:spPr>
        <p:txBody>
          <a:bodyPr>
            <a:noAutofit/>
          </a:bodyPr>
          <a:lstStyle/>
          <a:p>
            <a:pPr marL="839419" indent="-685800"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pl-PL" sz="3700" dirty="0"/>
              <a:t>Co się stanie jeśli przedsiębiorstwo przekroczy dany pułap zatrudnienia lub daną kwotę finansową (roczny obrót lub całkowity bilans roczny)?</a:t>
            </a:r>
          </a:p>
          <a:p>
            <a:pPr marL="1252538" lvl="1" indent="-447675" eaLnBrk="1" fontAlgn="auto" hangingPunct="1">
              <a:spcBef>
                <a:spcPts val="3000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700" dirty="0"/>
              <a:t>Jeśli przedsiębiorstwo przekroczy pułap zatrudnienia lub dany próg finansowy, w trakcie roku referencyjnego, który jest brany pod uwagę, nie wpłynie to na sytuację przedsiębiorstwa, zachowuje ono status MSP.</a:t>
            </a:r>
          </a:p>
          <a:p>
            <a:pPr marL="1252538" lvl="1" indent="-447675" eaLnBrk="1" fontAlgn="auto" hangingPunct="1">
              <a:spcBef>
                <a:spcPts val="3000"/>
              </a:spcBef>
              <a:spcAft>
                <a:spcPts val="0"/>
              </a:spcAft>
              <a:buFont typeface="Times New Roman" panose="02020603050405020304" pitchFamily="18" charset="0"/>
              <a:buChar char="̵"/>
              <a:defRPr/>
            </a:pPr>
            <a:r>
              <a:rPr lang="pl-PL" sz="3700" dirty="0"/>
              <a:t>Jeśli zjawisko przekroczenia pułapu zatrudnienia lub danego progu finansowego powtórzy się w ciągu kolejnych dwóch lat, nastąpi utrata statusu MSP.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9890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000" b="1" dirty="0">
                <a:solidFill>
                  <a:srgbClr val="000099"/>
                </a:solidFill>
              </a:rPr>
              <a:t>Ustalanie wielkości firmy w czasie</a:t>
            </a:r>
          </a:p>
        </p:txBody>
      </p:sp>
    </p:spTree>
    <p:extLst>
      <p:ext uri="{BB962C8B-B14F-4D97-AF65-F5344CB8AC3E}">
        <p14:creationId xmlns:p14="http://schemas.microsoft.com/office/powerpoint/2010/main" val="87573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0120" y="162244"/>
            <a:ext cx="10881360" cy="909002"/>
          </a:xfrm>
        </p:spPr>
        <p:txBody>
          <a:bodyPr/>
          <a:lstStyle/>
          <a:p>
            <a:r>
              <a:rPr lang="pl-PL" altLang="en-US" sz="4900" b="1" dirty="0">
                <a:solidFill>
                  <a:srgbClr val="000099"/>
                </a:solidFill>
              </a:rPr>
              <a:t>Niezależność kapitałowa MSP</a:t>
            </a:r>
            <a:endParaRPr lang="pl-PL" altLang="en-US" sz="3500" b="1" dirty="0">
              <a:solidFill>
                <a:srgbClr val="000099"/>
              </a:solidFill>
            </a:endParaRP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251144" y="1171259"/>
            <a:ext cx="12299315" cy="81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Przedsiębiorstwo samodzielne kapitałowo</a:t>
            </a: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posiada poniżej 25% kapitału lub głosów w innych przedsiębiorstwach, a/lub inne firmy posiadają poniżej 25% kapitału lub głosów w tym przedsiębiorstwie.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 określenia statusu wielkości przedsiębiorstwa bierze się pod uwagę wyłącznie poziom zatrudnienia i wielkości finansowe z firmy niezależnej, bez uwzględnienia partnerów kapitałowych.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Wyjątki – możliwość przekroczenia 25% kapitału lub głosów przez: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venture </a:t>
            </a:r>
            <a:r>
              <a:rPr kumimoji="0" lang="pl-PL" alt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capital</a:t>
            </a: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lub business </a:t>
            </a:r>
            <a:r>
              <a:rPr kumimoji="0" lang="pl-PL" alt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angels</a:t>
            </a: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pod warunkiem że kwota inwestycji w to samo przedsiębiorstwo nie przekroczy 1 250 000 euro,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uniwersytety lub niedochodowe ośrodki badawcze,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inwestorzy instytucjonalni łącznie z regionalnymi funduszami rozwoju,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samorządy lokalne z rocznym budżetem nieprzekraczającym 10 milionów euro oraz liczbą mieszkańców poniżej 5 000.</a:t>
            </a:r>
            <a:endParaRPr kumimoji="0" lang="pl-PL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251144" y="969011"/>
            <a:ext cx="12299315" cy="81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Przedsiębiorstwo partnerskie</a:t>
            </a:r>
            <a:r>
              <a:rPr kumimoji="0" lang="pl-P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pl-P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posiada od 25% do 50% kapitału lub głosów w innym przedsiębiorstwie, a/lub inne przedsiębiorstwo posiada od 25% do 50% kapitału lub głosów w tym przedsiębiorstwie.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aby wyznaczyć status wielkości przedsiębiorstwa do poziomu jego zatrudnienia oraz danych finansowych należy dodać procent liczby osób zatrudnionych i danych finansowych partnerów kapitałowych.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l-P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Przedsiębiorstwo powiązane </a:t>
            </a:r>
            <a:r>
              <a:rPr kumimoji="0" lang="pl-P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(relacja kapitałowa powyżej 50%):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l-P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posiada większość głosów przysługujących udziałowcom lub wspólnikom w innym przedsiębiorstwie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l-P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 prawo wyznaczyć lub odwołać większość członków organu administracyjnego, zarządzającego lub nadzorczego innego przedsiębiorstwa,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l-P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 prawo wywierać dominujący wpływ na inne przedsiębiorstwo zgodnie z umową zawartą z tym przedsiębiorstwem lub postanowieniem w jego dokumencie założycielskim lub statucie,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l-P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jest w stanie kontrolować samodzielnie, zgodnie z umową, większość głosów udziałowców lub członków w innym przedsiębiorstwie.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pl-PL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 celu wyznaczenia statusu wielkości firmy należy do poziomu jego zatrudnienia oraz danych finansowych dodać 100% liczby osób zatrudnionych i danych finansowych związanych partnerów kapitałowych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6680"/>
            <a:ext cx="12801600" cy="8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5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Kryterium niezależności kapitałowej</a:t>
            </a:r>
          </a:p>
        </p:txBody>
      </p:sp>
    </p:spTree>
    <p:extLst>
      <p:ext uri="{BB962C8B-B14F-4D97-AF65-F5344CB8AC3E}">
        <p14:creationId xmlns:p14="http://schemas.microsoft.com/office/powerpoint/2010/main" val="5509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0"/>
            <a:ext cx="12801600" cy="154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61" tIns="63665" rIns="127261" bIns="63665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5000" b="1" dirty="0">
                <a:solidFill>
                  <a:srgbClr val="000099"/>
                </a:solidFill>
              </a:rPr>
              <a:t>Działalność biznesowa</a:t>
            </a:r>
            <a:endParaRPr lang="pl-PL" altLang="pl-PL" sz="5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200" b="1" dirty="0">
                <a:solidFill>
                  <a:srgbClr val="000099"/>
                </a:solidFill>
              </a:rPr>
              <a:t>Sprawy organizacyjne</a:t>
            </a:r>
            <a:endParaRPr lang="pl-PL" altLang="pl-PL" sz="42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2250" y="1632248"/>
            <a:ext cx="12448222" cy="711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261" tIns="63665" rIns="127261" bIns="63665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400"/>
              </a:spcBef>
              <a:spcAft>
                <a:spcPts val="1000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Zapraszam na </a:t>
            </a:r>
            <a:r>
              <a:rPr lang="pl-PL" altLang="pl-PL" sz="2900" u="sng" dirty="0">
                <a:solidFill>
                  <a:srgbClr val="000000"/>
                </a:solidFill>
              </a:rPr>
              <a:t>www.matejun.pl</a:t>
            </a:r>
            <a:r>
              <a:rPr lang="pl-PL" altLang="pl-PL" sz="2900" dirty="0">
                <a:solidFill>
                  <a:srgbClr val="000000"/>
                </a:solidFill>
              </a:rPr>
              <a:t> </a:t>
            </a:r>
            <a:r>
              <a:rPr lang="pl-PL" altLang="pl-PL" sz="2900" dirty="0">
                <a:solidFill>
                  <a:srgbClr val="000000"/>
                </a:solidFill>
                <a:sym typeface="Wingdings" panose="05000000000000000000" pitchFamily="2" charset="2"/>
              </a:rPr>
              <a:t>– sekcja „Dla studentów”</a:t>
            </a:r>
            <a:endParaRPr lang="pl-PL" altLang="pl-PL" sz="2900" u="sng" dirty="0">
              <a:solidFill>
                <a:srgbClr val="000000"/>
              </a:solidFill>
            </a:endParaRPr>
          </a:p>
          <a:p>
            <a:pPr lvl="1" algn="just">
              <a:spcBef>
                <a:spcPts val="400"/>
              </a:spcBef>
              <a:spcAft>
                <a:spcPts val="1000"/>
              </a:spcAft>
              <a:buFontTx/>
              <a:buChar char="–"/>
            </a:pPr>
            <a:r>
              <a:rPr lang="pl-PL" altLang="pl-PL" sz="2900" dirty="0">
                <a:solidFill>
                  <a:srgbClr val="000000"/>
                </a:solidFill>
              </a:rPr>
              <a:t>hasło: klucz</a:t>
            </a:r>
          </a:p>
          <a:p>
            <a:pPr algn="just">
              <a:spcBef>
                <a:spcPts val="400"/>
              </a:spcBef>
              <a:spcAft>
                <a:spcPts val="1000"/>
              </a:spcAft>
            </a:pPr>
            <a:r>
              <a:rPr lang="pl-PL" altLang="pl-PL" sz="2900" b="1" dirty="0">
                <a:solidFill>
                  <a:srgbClr val="000000"/>
                </a:solidFill>
              </a:rPr>
              <a:t>Terminy zajęć: </a:t>
            </a:r>
          </a:p>
          <a:p>
            <a:pPr lvl="1" algn="just">
              <a:spcBef>
                <a:spcPts val="400"/>
              </a:spcBef>
              <a:spcAft>
                <a:spcPts val="1000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5 spotkań x 2h = 10h (od 19.11.2025 do 17.12.2025)</a:t>
            </a:r>
          </a:p>
          <a:p>
            <a:pPr lvl="1" algn="just">
              <a:spcBef>
                <a:spcPts val="400"/>
              </a:spcBef>
              <a:spcAft>
                <a:spcPts val="1000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zajęcia wprowadzające + ćwiczenia</a:t>
            </a:r>
          </a:p>
          <a:p>
            <a:pPr algn="just">
              <a:spcBef>
                <a:spcPts val="400"/>
              </a:spcBef>
              <a:spcAft>
                <a:spcPts val="1000"/>
              </a:spcAft>
            </a:pPr>
            <a:r>
              <a:rPr lang="pl-PL" altLang="pl-PL" sz="2900" b="1" dirty="0">
                <a:solidFill>
                  <a:srgbClr val="000000"/>
                </a:solidFill>
              </a:rPr>
              <a:t>Forma zaliczenia:</a:t>
            </a:r>
          </a:p>
          <a:p>
            <a:pPr lvl="1" algn="just">
              <a:spcBef>
                <a:spcPts val="400"/>
              </a:spcBef>
              <a:spcAft>
                <a:spcPts val="1000"/>
              </a:spcAft>
              <a:buFontTx/>
              <a:buChar char="–"/>
            </a:pPr>
            <a:r>
              <a:rPr lang="pl-PL" altLang="pl-PL" sz="2900" dirty="0">
                <a:solidFill>
                  <a:srgbClr val="000000"/>
                </a:solidFill>
              </a:rPr>
              <a:t>4 </a:t>
            </a:r>
            <a:r>
              <a:rPr lang="pl-PL" altLang="pl-PL" sz="2900" dirty="0" err="1">
                <a:solidFill>
                  <a:srgbClr val="000000"/>
                </a:solidFill>
              </a:rPr>
              <a:t>kejsy</a:t>
            </a:r>
            <a:r>
              <a:rPr lang="pl-PL" altLang="pl-PL" sz="2900" dirty="0">
                <a:solidFill>
                  <a:srgbClr val="000000"/>
                </a:solidFill>
              </a:rPr>
              <a:t> (zadania) do rozwiązania i prezentacji na zajęciach</a:t>
            </a:r>
          </a:p>
          <a:p>
            <a:pPr lvl="1" algn="just">
              <a:spcBef>
                <a:spcPts val="400"/>
              </a:spcBef>
              <a:spcAft>
                <a:spcPts val="1000"/>
              </a:spcAft>
              <a:buFontTx/>
              <a:buChar char="–"/>
            </a:pPr>
            <a:r>
              <a:rPr lang="pl-PL" altLang="pl-PL" sz="2900" dirty="0">
                <a:solidFill>
                  <a:srgbClr val="000000"/>
                </a:solidFill>
              </a:rPr>
              <a:t>praca w zespołach (zespoły ujawniają się podczas 1. zadania)</a:t>
            </a:r>
          </a:p>
          <a:p>
            <a:pPr lvl="1" algn="just">
              <a:spcBef>
                <a:spcPts val="400"/>
              </a:spcBef>
              <a:spcAft>
                <a:spcPts val="1000"/>
              </a:spcAft>
              <a:buFontTx/>
              <a:buChar char="–"/>
            </a:pPr>
            <a:r>
              <a:rPr lang="pl-PL" altLang="pl-PL" sz="2900" dirty="0">
                <a:solidFill>
                  <a:srgbClr val="000000"/>
                </a:solidFill>
              </a:rPr>
              <a:t>oceniany będzie zarówno poziom merytoryczny rozwiązania (oraz jego uzasadnienia!), jak też jakość wystąpienia zespołu („sprzedanie” rozwiązania).</a:t>
            </a:r>
          </a:p>
          <a:p>
            <a:pPr algn="just">
              <a:spcBef>
                <a:spcPts val="400"/>
              </a:spcBef>
              <a:spcAft>
                <a:spcPts val="1000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Dyżury: informacja na </a:t>
            </a:r>
            <a:r>
              <a:rPr lang="pl-PL" altLang="pl-PL" sz="2900" u="sng" dirty="0">
                <a:solidFill>
                  <a:srgbClr val="000000"/>
                </a:solidFill>
                <a:hlinkClick r:id="rId2"/>
              </a:rPr>
              <a:t>www.matejun.pl</a:t>
            </a:r>
            <a:r>
              <a:rPr lang="pl-PL" altLang="pl-PL" sz="2900" u="sng" dirty="0">
                <a:solidFill>
                  <a:srgbClr val="000000"/>
                </a:solidFill>
              </a:rPr>
              <a:t> </a:t>
            </a:r>
            <a:r>
              <a:rPr lang="pl-PL" altLang="pl-PL" sz="2900" dirty="0">
                <a:solidFill>
                  <a:srgbClr val="000000"/>
                </a:solidFill>
              </a:rPr>
              <a:t>  </a:t>
            </a:r>
          </a:p>
          <a:p>
            <a:pPr algn="just">
              <a:spcBef>
                <a:spcPts val="400"/>
              </a:spcBef>
              <a:spcAft>
                <a:spcPts val="1000"/>
              </a:spcAft>
            </a:pPr>
            <a:r>
              <a:rPr lang="pl-PL" altLang="pl-PL" sz="2900" dirty="0">
                <a:solidFill>
                  <a:srgbClr val="000000"/>
                </a:solidFill>
              </a:rPr>
              <a:t>Kontakt mailowy: </a:t>
            </a:r>
            <a:r>
              <a:rPr lang="pl-PL" altLang="pl-PL" sz="2900" dirty="0">
                <a:solidFill>
                  <a:srgbClr val="000000"/>
                </a:solidFill>
                <a:hlinkClick r:id="rId3"/>
              </a:rPr>
              <a:t>marek.matejun@uni.lodz.pl</a:t>
            </a:r>
            <a:r>
              <a:rPr lang="pl-PL" altLang="pl-PL" sz="29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0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07169" y="384096"/>
            <a:ext cx="5743114" cy="960120"/>
          </a:xfrm>
        </p:spPr>
        <p:txBody>
          <a:bodyPr/>
          <a:lstStyle/>
          <a:p>
            <a:r>
              <a:rPr lang="pl-PL" altLang="pl-PL" sz="4900" b="1" dirty="0">
                <a:solidFill>
                  <a:srgbClr val="000099"/>
                </a:solidFill>
              </a:rPr>
              <a:t>Pojęcie</a:t>
            </a:r>
            <a:br>
              <a:rPr lang="pl-PL" altLang="pl-PL" sz="4900" b="1" dirty="0">
                <a:solidFill>
                  <a:srgbClr val="000099"/>
                </a:solidFill>
              </a:rPr>
            </a:br>
            <a:r>
              <a:rPr lang="pl-PL" altLang="pl-PL" sz="4900" b="1" dirty="0">
                <a:solidFill>
                  <a:srgbClr val="000099"/>
                </a:solidFill>
              </a:rPr>
              <a:t>przedsiębiorczości</a:t>
            </a:r>
          </a:p>
        </p:txBody>
      </p:sp>
      <p:pic>
        <p:nvPicPr>
          <p:cNvPr id="168964" name="Picture 4" descr="G:\zajecia\FUL-Inauguracja\images\definition-of-entrepreneu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2" y="297085"/>
            <a:ext cx="5034945" cy="33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6104" y="4003645"/>
            <a:ext cx="12548320" cy="490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554" tIns="63798" rIns="127554" bIns="6379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420"/>
              </a:spcBef>
              <a:spcAft>
                <a:spcPct val="10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innowacyjność, </a:t>
            </a:r>
            <a:r>
              <a:rPr lang="pl-PL" altLang="pl-PL" sz="2500" b="1" kern="0" dirty="0">
                <a:solidFill>
                  <a:srgbClr val="000000"/>
                </a:solidFill>
              </a:rPr>
              <a:t>poszukiwanie zmian</a:t>
            </a:r>
            <a:r>
              <a:rPr lang="pl-PL" altLang="pl-PL" sz="2500" kern="0" dirty="0">
                <a:solidFill>
                  <a:srgbClr val="000000"/>
                </a:solidFill>
              </a:rPr>
              <a:t> i proaktywne reagowanie na nie,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identyfikowanie i wykorzystywanie okazji, </a:t>
            </a:r>
            <a:r>
              <a:rPr lang="pl-PL" altLang="pl-PL" sz="2500" b="1" kern="0" dirty="0">
                <a:solidFill>
                  <a:srgbClr val="000000"/>
                </a:solidFill>
              </a:rPr>
              <a:t>niezależnie od posiadanych zasobów</a:t>
            </a:r>
            <a:r>
              <a:rPr lang="pl-PL" altLang="pl-PL" sz="2500" kern="0" dirty="0">
                <a:solidFill>
                  <a:srgbClr val="000000"/>
                </a:solidFill>
              </a:rPr>
              <a:t>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gotowość do podejmowania (skalkulowanego) </a:t>
            </a:r>
            <a:r>
              <a:rPr lang="pl-PL" altLang="pl-PL" sz="2500" b="1" kern="0" dirty="0">
                <a:solidFill>
                  <a:srgbClr val="000000"/>
                </a:solidFill>
              </a:rPr>
              <a:t>ryzyka</a:t>
            </a:r>
            <a:r>
              <a:rPr lang="pl-PL" altLang="pl-PL" sz="2500" kern="0" dirty="0">
                <a:solidFill>
                  <a:srgbClr val="000000"/>
                </a:solidFill>
              </a:rPr>
              <a:t>,</a:t>
            </a:r>
          </a:p>
          <a:p>
            <a:pPr lvl="1"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kern="0" dirty="0">
                <a:solidFill>
                  <a:srgbClr val="000000"/>
                </a:solidFill>
              </a:rPr>
              <a:t>motyw działania polegający na </a:t>
            </a:r>
            <a:r>
              <a:rPr lang="pl-PL" altLang="pl-PL" sz="2500" b="1" kern="0" dirty="0">
                <a:solidFill>
                  <a:srgbClr val="000000"/>
                </a:solidFill>
              </a:rPr>
              <a:t>pomnażaniu kapitału</a:t>
            </a:r>
            <a:r>
              <a:rPr lang="pl-PL" altLang="pl-PL" sz="2500" kern="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b="1" kern="0" dirty="0">
                <a:solidFill>
                  <a:srgbClr val="000000"/>
                </a:solidFill>
              </a:rPr>
              <a:t>Osoba przedsiębiorcza – osoba, która myśli i działa w sposób przedsiębiorczy</a:t>
            </a:r>
          </a:p>
          <a:p>
            <a:pPr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b="1" kern="0" dirty="0">
                <a:solidFill>
                  <a:srgbClr val="000000"/>
                </a:solidFill>
              </a:rPr>
              <a:t>Potrzeba przedsiębiorczości:</a:t>
            </a:r>
            <a:r>
              <a:rPr lang="pl-PL" altLang="pl-PL" sz="2500" kern="0" dirty="0">
                <a:solidFill>
                  <a:srgbClr val="000000"/>
                </a:solidFill>
              </a:rPr>
              <a:t> w rodzinie, w środowisku lokalnym, w sferze życia zawodowego - we własnej firmie i w pracy najemnej, w gospodarce rynkowej - jako fundament tworzenia wolnego rynku i podnoszenia konkurencyjności</a:t>
            </a:r>
            <a:endParaRPr lang="pl-PL" altLang="pl-PL" sz="2500" b="1" kern="0" dirty="0">
              <a:solidFill>
                <a:srgbClr val="000000"/>
              </a:solidFill>
            </a:endParaRPr>
          </a:p>
          <a:p>
            <a:pPr>
              <a:spcBef>
                <a:spcPts val="420"/>
              </a:spcBef>
              <a:spcAft>
                <a:spcPct val="25000"/>
              </a:spcAft>
            </a:pPr>
            <a:r>
              <a:rPr lang="pl-PL" altLang="pl-PL" sz="2500" b="1" kern="0" dirty="0">
                <a:solidFill>
                  <a:srgbClr val="000000"/>
                </a:solidFill>
              </a:rPr>
              <a:t>Przedsiębiorca – osoba, która prowadzi własną firmę (jest właścicielem i jednocześnie zarządza firmą). </a:t>
            </a:r>
            <a:r>
              <a:rPr lang="pl-PL" altLang="pl-PL" sz="2500" kern="0" dirty="0">
                <a:solidFill>
                  <a:srgbClr val="000000"/>
                </a:solidFill>
              </a:rPr>
              <a:t>W ujęciu prawnym: osoba fizyczna, prawna lub jednostka organizacyjna nie posiadająca osobowości prawnej prowadząca działalność gospodarczą. Cechą charakterystyczną przedsiębiorcy jest prowadzenie własnej firmy (działalności gospodarczej)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2C228A-B1F8-453C-8BAD-C1A17E3F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776" y="1776264"/>
            <a:ext cx="673118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554" tIns="63798" rIns="127554" bIns="6379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20"/>
              </a:spcBef>
              <a:spcAft>
                <a:spcPct val="10000"/>
              </a:spcAft>
            </a:pPr>
            <a:r>
              <a:rPr lang="pl-PL" altLang="pl-PL" sz="3000" kern="0" dirty="0">
                <a:solidFill>
                  <a:srgbClr val="000000"/>
                </a:solidFill>
              </a:rPr>
              <a:t>Pojęcie wieloznaczne, trudne </a:t>
            </a:r>
            <a:br>
              <a:rPr lang="pl-PL" altLang="pl-PL" sz="3000" kern="0" dirty="0">
                <a:solidFill>
                  <a:srgbClr val="000000"/>
                </a:solidFill>
              </a:rPr>
            </a:br>
            <a:r>
              <a:rPr lang="pl-PL" altLang="pl-PL" sz="3000" kern="0" dirty="0">
                <a:solidFill>
                  <a:srgbClr val="000000"/>
                </a:solidFill>
              </a:rPr>
              <a:t>do zdefiniowania</a:t>
            </a:r>
          </a:p>
          <a:p>
            <a:pPr>
              <a:spcBef>
                <a:spcPts val="420"/>
              </a:spcBef>
              <a:spcAft>
                <a:spcPct val="10000"/>
              </a:spcAft>
            </a:pPr>
            <a:r>
              <a:rPr lang="pl-PL" altLang="pl-PL" sz="3000" kern="0" dirty="0">
                <a:solidFill>
                  <a:srgbClr val="000000"/>
                </a:solidFill>
              </a:rPr>
              <a:t>W ogólnym ujęciu „przedsiębiorczość” </a:t>
            </a:r>
            <a:br>
              <a:rPr lang="pl-PL" altLang="pl-PL" sz="3000" kern="0" dirty="0">
                <a:solidFill>
                  <a:srgbClr val="000000"/>
                </a:solidFill>
              </a:rPr>
            </a:br>
            <a:r>
              <a:rPr lang="pl-PL" altLang="pl-PL" sz="3000" kern="0" dirty="0">
                <a:solidFill>
                  <a:srgbClr val="000000"/>
                </a:solidFill>
              </a:rPr>
              <a:t>kojarzymy </a:t>
            </a:r>
            <a:r>
              <a:rPr lang="pl-PL" altLang="pl-PL" sz="3000" b="1" kern="0" dirty="0">
                <a:solidFill>
                  <a:srgbClr val="000000"/>
                </a:solidFill>
              </a:rPr>
              <a:t>z pewnymi cechami</a:t>
            </a:r>
            <a:r>
              <a:rPr lang="pl-PL" altLang="pl-PL" sz="3000" kern="0" dirty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3505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1"/>
          <p:cNvSpPr>
            <a:spLocks noGrp="1"/>
          </p:cNvSpPr>
          <p:nvPr>
            <p:ph idx="1"/>
          </p:nvPr>
        </p:nvSpPr>
        <p:spPr>
          <a:xfrm>
            <a:off x="784176" y="1560240"/>
            <a:ext cx="11345336" cy="5760720"/>
          </a:xfrm>
        </p:spPr>
        <p:txBody>
          <a:bodyPr/>
          <a:lstStyle/>
          <a:p>
            <a:pPr marL="79942" indent="0" eaLnBrk="1" hangingPunct="1">
              <a:spcBef>
                <a:spcPts val="1200"/>
              </a:spcBef>
              <a:spcAft>
                <a:spcPts val="1000"/>
              </a:spcAft>
              <a:buNone/>
            </a:pPr>
            <a:r>
              <a:rPr lang="pl-PL" altLang="pl-PL" sz="3500" b="1" dirty="0"/>
              <a:t>Osoby przedsiębiorcze i przedsiębiorców można analizować według różnych podejść: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pl-PL" altLang="pl-PL" sz="3500" dirty="0"/>
              <a:t>Podejście biograficzne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pl-PL" altLang="pl-PL" sz="3500" b="1" u="sng" dirty="0"/>
              <a:t>Podejście ekonomiczne:</a:t>
            </a:r>
            <a:r>
              <a:rPr lang="pl-PL" altLang="pl-PL" sz="3500" dirty="0"/>
              <a:t> dotyczy aktywności, nakładów, ryzyka i efektów działań przedsiębiorczych,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pl-PL" altLang="pl-PL" sz="3500" b="1" u="sng" dirty="0"/>
              <a:t>Podejście osobowościowe:</a:t>
            </a:r>
            <a:r>
              <a:rPr lang="pl-PL" altLang="pl-PL" sz="3500" b="1" dirty="0"/>
              <a:t> </a:t>
            </a:r>
            <a:r>
              <a:rPr lang="pl-PL" altLang="pl-PL" sz="3500" dirty="0"/>
              <a:t>dotyczy cech osobowościowych wzorcowego przedsiębiorcy</a:t>
            </a:r>
            <a:endParaRPr lang="pl-PL" altLang="pl-PL" sz="3500" b="1" u="sng" dirty="0"/>
          </a:p>
          <a:p>
            <a:pPr>
              <a:spcBef>
                <a:spcPts val="840"/>
              </a:spcBef>
              <a:spcAft>
                <a:spcPts val="840"/>
              </a:spcAft>
            </a:pPr>
            <a:r>
              <a:rPr lang="pl-PL" altLang="pl-PL" sz="3500" b="1" u="sng" dirty="0"/>
              <a:t>Podejście behawioralne:</a:t>
            </a:r>
            <a:r>
              <a:rPr lang="pl-PL" altLang="pl-PL" sz="3500" b="1" dirty="0"/>
              <a:t> </a:t>
            </a:r>
            <a:r>
              <a:rPr lang="pl-PL" altLang="pl-PL" sz="3500" dirty="0"/>
              <a:t>dotyczy zachowania się/ postaw przedsiębiorcy w określonej sytuacji,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pl-PL" altLang="pl-PL" sz="3500" dirty="0"/>
              <a:t>Podejście relacyjne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pl-PL" altLang="pl-PL" sz="3500" dirty="0"/>
              <a:t>Podejście zintegrowane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8112" y="120080"/>
            <a:ext cx="12385376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000" b="1" dirty="0">
                <a:solidFill>
                  <a:srgbClr val="000099"/>
                </a:solidFill>
              </a:rPr>
              <a:t>Podejścia do rozumienia przedsiębiorczości</a:t>
            </a:r>
          </a:p>
        </p:txBody>
      </p:sp>
    </p:spTree>
    <p:extLst>
      <p:ext uri="{BB962C8B-B14F-4D97-AF65-F5344CB8AC3E}">
        <p14:creationId xmlns:p14="http://schemas.microsoft.com/office/powerpoint/2010/main" val="167135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zajecia\FUL-Inauguracja\images\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"/>
            <a:ext cx="12801600" cy="69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556875" y="484366"/>
            <a:ext cx="7154470" cy="1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369" tIns="63714" rIns="127369" bIns="63714" anchor="ctr"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Podejście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9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ekonomiczne</a:t>
            </a:r>
            <a:endParaRPr kumimoji="0" lang="pl-PL" altLang="pl-PL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331189" y="2515872"/>
            <a:ext cx="11937048" cy="3198178"/>
            <a:chOff x="149" y="1132"/>
            <a:chExt cx="5371" cy="1439"/>
          </a:xfrm>
        </p:grpSpPr>
        <p:sp>
          <p:nvSpPr>
            <p:cNvPr id="169988" name="Text Box 4"/>
            <p:cNvSpPr txBox="1">
              <a:spLocks noChangeArrowheads="1"/>
            </p:cNvSpPr>
            <p:nvPr/>
          </p:nvSpPr>
          <p:spPr bwMode="auto">
            <a:xfrm>
              <a:off x="192" y="1298"/>
              <a:ext cx="5328" cy="1273"/>
            </a:xfrm>
            <a:prstGeom prst="rect">
              <a:avLst/>
            </a:prstGeom>
            <a:solidFill>
              <a:srgbClr val="DDDDDD">
                <a:alpha val="6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„Proces kreowania </a:t>
              </a:r>
              <a:r>
                <a:rPr kumimoji="0" lang="pl-PL" altLang="pl-PL" sz="3200" b="1" i="1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czegoś nowego</a:t>
              </a:r>
              <a: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ze względu </a:t>
              </a:r>
              <a:b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na wartość, poświęcając konieczny do tego </a:t>
              </a:r>
              <a:b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pl-PL" altLang="pl-PL" sz="3200" b="1" i="1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czas i wysiłek</a:t>
              </a:r>
              <a: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 zakładając towarzyszące temu </a:t>
              </a:r>
              <a:b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finansowe, psychiczne i społeczne </a:t>
              </a:r>
              <a:r>
                <a:rPr kumimoji="0" lang="pl-PL" altLang="pl-PL" sz="3200" b="1" i="1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ryzyko</a:t>
              </a:r>
              <a: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i uzyskanie </a:t>
              </a:r>
              <a:b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dzięki temu </a:t>
              </a:r>
              <a:r>
                <a:rPr kumimoji="0" lang="pl-PL" altLang="pl-PL" sz="3200" b="1" i="1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nagrody finansowej, osobistej satysfakcji i niezależności</a:t>
              </a:r>
              <a:r>
                <a:rPr kumimoji="0" lang="pl-PL" altLang="pl-PL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</a:t>
              </a:r>
              <a:endPara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9990" name="Rectangle 6"/>
            <p:cNvSpPr>
              <a:spLocks noChangeArrowheads="1"/>
            </p:cNvSpPr>
            <p:nvPr/>
          </p:nvSpPr>
          <p:spPr bwMode="auto">
            <a:xfrm>
              <a:off x="149" y="1132"/>
              <a:ext cx="94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[Hisrich, Peters]</a:t>
              </a:r>
            </a:p>
          </p:txBody>
        </p:sp>
      </p:grpSp>
      <p:grpSp>
        <p:nvGrpSpPr>
          <p:cNvPr id="217091" name="Group 3"/>
          <p:cNvGrpSpPr>
            <a:grpSpLocks/>
          </p:cNvGrpSpPr>
          <p:nvPr/>
        </p:nvGrpSpPr>
        <p:grpSpPr bwMode="auto">
          <a:xfrm>
            <a:off x="230519" y="6916837"/>
            <a:ext cx="12037060" cy="2898140"/>
            <a:chOff x="152" y="2870"/>
            <a:chExt cx="5416" cy="1304"/>
          </a:xfrm>
        </p:grpSpPr>
        <p:sp>
          <p:nvSpPr>
            <p:cNvPr id="169986" name="Rectangle 2"/>
            <p:cNvSpPr>
              <a:spLocks noChangeArrowheads="1"/>
            </p:cNvSpPr>
            <p:nvPr/>
          </p:nvSpPr>
          <p:spPr bwMode="auto">
            <a:xfrm>
              <a:off x="240" y="3052"/>
              <a:ext cx="5328" cy="1122"/>
            </a:xfrm>
            <a:prstGeom prst="rect">
              <a:avLst/>
            </a:prstGeom>
          </p:spPr>
          <p:txBody>
            <a:bodyPr/>
            <a:lstStyle/>
            <a:p>
              <a:pPr marL="477649" marR="0" lvl="0" indent="-477649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altLang="pl-P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inicjowanie podjęcia jakiegoś działania,</a:t>
              </a:r>
            </a:p>
            <a:p>
              <a:pPr marL="477649" marR="0" lvl="0" indent="-477649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altLang="pl-P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organizowanie ekonomicznych mechanizmów kierujących zasoby do praktycznego wykorzystania,</a:t>
              </a:r>
            </a:p>
            <a:p>
              <a:pPr marL="477649" marR="0" lvl="0" indent="-477649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altLang="pl-P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akceptowanie niepewności i ryzyka w prowadzonej działalności.</a:t>
              </a:r>
            </a:p>
          </p:txBody>
        </p:sp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152" y="2870"/>
              <a:ext cx="102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[</a:t>
              </a:r>
              <a:r>
                <a:rPr kumimoji="0" lang="pl-PL" altLang="pl-PL" sz="2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Vesper</a:t>
              </a:r>
              <a:r>
                <a:rPr kumimoji="0" lang="pl-PL" altLang="pl-PL" sz="2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 </a:t>
              </a:r>
              <a:r>
                <a:rPr kumimoji="0" lang="pl-PL" altLang="pl-PL" sz="2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Ronstadt</a:t>
              </a:r>
              <a:r>
                <a:rPr kumimoji="0" lang="pl-PL" altLang="pl-PL" sz="2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15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533400" y="2560320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4472" y="912168"/>
            <a:ext cx="12345988" cy="8329930"/>
          </a:xfrm>
          <a:noFill/>
        </p:spPr>
        <p:txBody>
          <a:bodyPr/>
          <a:lstStyle/>
          <a:p>
            <a:pPr marL="850578" indent="-850578">
              <a:spcBef>
                <a:spcPts val="400"/>
              </a:spcBef>
              <a:buFontTx/>
              <a:buAutoNum type="arabicPeriod"/>
            </a:pPr>
            <a:r>
              <a:rPr lang="pl-PL" altLang="pl-PL" sz="2600" b="1" dirty="0"/>
              <a:t>Zaangażowanie, determinacja i wytrwałość,</a:t>
            </a:r>
          </a:p>
          <a:p>
            <a:pPr marL="1382188" lvl="1" indent="-744251">
              <a:spcBef>
                <a:spcPts val="400"/>
              </a:spcBef>
            </a:pPr>
            <a:r>
              <a:rPr lang="pl-PL" altLang="pl-PL" sz="2600" dirty="0"/>
              <a:t>przezwyciężanie przeszkód, trudności, </a:t>
            </a:r>
          </a:p>
          <a:p>
            <a:pPr marL="1382188" lvl="1" indent="-744251">
              <a:spcBef>
                <a:spcPts val="400"/>
              </a:spcBef>
            </a:pPr>
            <a:r>
              <a:rPr lang="pl-PL" altLang="pl-PL" sz="2600" dirty="0"/>
              <a:t>rekompensowanie wad i ograniczeń,</a:t>
            </a:r>
          </a:p>
          <a:p>
            <a:pPr marL="850578" indent="-850578">
              <a:spcBef>
                <a:spcPts val="400"/>
              </a:spcBef>
              <a:buFontTx/>
              <a:buAutoNum type="arabicPeriod"/>
            </a:pPr>
            <a:r>
              <a:rPr lang="pl-PL" altLang="pl-PL" sz="2600" b="1" dirty="0"/>
              <a:t>Silna potrzeba osiągnięć,</a:t>
            </a:r>
          </a:p>
          <a:p>
            <a:pPr marL="1382188" lvl="1" indent="-744251">
              <a:spcBef>
                <a:spcPts val="400"/>
              </a:spcBef>
            </a:pPr>
            <a:r>
              <a:rPr lang="pl-PL" altLang="pl-PL" sz="2600" dirty="0"/>
              <a:t>pragnienie wyróżnienia się, osiągania powodzenia w warunkach konkurencyjnych,</a:t>
            </a:r>
          </a:p>
          <a:p>
            <a:pPr marL="1382188" lvl="1" indent="-744251">
              <a:spcBef>
                <a:spcPts val="400"/>
              </a:spcBef>
            </a:pPr>
            <a:r>
              <a:rPr lang="pl-PL" altLang="pl-PL" sz="2600" dirty="0"/>
              <a:t>koncentracja na obowiązkach, dążenie do jak najlepszego wykonania zadań,</a:t>
            </a:r>
          </a:p>
          <a:p>
            <a:pPr marL="850578" indent="-850578">
              <a:spcBef>
                <a:spcPts val="400"/>
              </a:spcBef>
              <a:buFontTx/>
              <a:buAutoNum type="arabicPeriod"/>
            </a:pPr>
            <a:r>
              <a:rPr lang="pl-PL" altLang="pl-PL" sz="2600" b="1" dirty="0"/>
              <a:t>Inicjatywa i odpowiedzialność,</a:t>
            </a:r>
          </a:p>
          <a:p>
            <a:pPr marL="1382188" lvl="1" indent="-744251">
              <a:spcBef>
                <a:spcPts val="400"/>
              </a:spcBef>
            </a:pPr>
            <a:r>
              <a:rPr lang="pl-PL" altLang="pl-PL" sz="2600" dirty="0"/>
              <a:t>aktywne poszukiwanie i podejmowanie inicjatyw,</a:t>
            </a:r>
          </a:p>
          <a:p>
            <a:pPr marL="1382188" lvl="1" indent="-744251">
              <a:spcBef>
                <a:spcPts val="400"/>
              </a:spcBef>
            </a:pPr>
            <a:r>
              <a:rPr lang="pl-PL" altLang="pl-PL" sz="2600" dirty="0"/>
              <a:t>poszukiwanie sytuacji związanych z osobistą odpowiedzialnością za wyniki,</a:t>
            </a:r>
          </a:p>
          <a:p>
            <a:pPr marL="850578" indent="-850578">
              <a:spcBef>
                <a:spcPts val="400"/>
              </a:spcBef>
              <a:buFontTx/>
              <a:buAutoNum type="arabicPeriod"/>
            </a:pPr>
            <a:r>
              <a:rPr lang="pl-PL" altLang="pl-PL" sz="2600" b="1" dirty="0"/>
              <a:t>Poszukiwanie sprzężenia zwrotnego,</a:t>
            </a:r>
          </a:p>
          <a:p>
            <a:pPr marL="1382188" lvl="1" indent="-744251">
              <a:spcBef>
                <a:spcPts val="400"/>
              </a:spcBef>
            </a:pPr>
            <a:r>
              <a:rPr lang="pl-PL" altLang="pl-PL" sz="2600" dirty="0"/>
              <a:t>potrzeba informacji o wynikach swojego działania,</a:t>
            </a:r>
          </a:p>
          <a:p>
            <a:pPr marL="1382188" lvl="1" indent="-744251">
              <a:spcBef>
                <a:spcPts val="400"/>
              </a:spcBef>
            </a:pPr>
            <a:r>
              <a:rPr lang="pl-PL" altLang="pl-PL" sz="2600" dirty="0"/>
              <a:t>w efekcie usprawnienie działań, element procesu uczenia się.</a:t>
            </a:r>
          </a:p>
          <a:p>
            <a:pPr marL="850578" indent="-850578">
              <a:lnSpc>
                <a:spcPct val="105000"/>
              </a:lnSpc>
              <a:spcBef>
                <a:spcPts val="400"/>
              </a:spcBef>
              <a:buFont typeface="+mj-lt"/>
              <a:buAutoNum type="arabicPeriod" startAt="5"/>
            </a:pPr>
            <a:r>
              <a:rPr lang="pl-PL" altLang="pl-PL" sz="2600" b="1" dirty="0"/>
              <a:t>Wewnętrzne umiejscowienie kontroli,</a:t>
            </a:r>
          </a:p>
          <a:p>
            <a:pPr marL="1382188" lvl="1" indent="-744251">
              <a:lnSpc>
                <a:spcPct val="105000"/>
              </a:lnSpc>
              <a:spcBef>
                <a:spcPts val="400"/>
              </a:spcBef>
            </a:pPr>
            <a:r>
              <a:rPr lang="pl-PL" altLang="pl-PL" sz="2600" dirty="0"/>
              <a:t>sukces lub porażka zależny od przedsiębiorcy,</a:t>
            </a:r>
          </a:p>
          <a:p>
            <a:pPr marL="1382188" lvl="1" indent="-744251">
              <a:lnSpc>
                <a:spcPct val="105000"/>
              </a:lnSpc>
              <a:spcBef>
                <a:spcPts val="400"/>
              </a:spcBef>
            </a:pPr>
            <a:r>
              <a:rPr lang="pl-PL" altLang="pl-PL" sz="2600" dirty="0"/>
              <a:t>ograniczona rola szczęścia, fatum lub innych sił.</a:t>
            </a:r>
          </a:p>
          <a:p>
            <a:pPr marL="850578" indent="-850578">
              <a:lnSpc>
                <a:spcPct val="105000"/>
              </a:lnSpc>
              <a:spcBef>
                <a:spcPts val="400"/>
              </a:spcBef>
              <a:buFontTx/>
              <a:buAutoNum type="arabicPeriod" startAt="5"/>
            </a:pPr>
            <a:r>
              <a:rPr lang="pl-PL" altLang="pl-PL" sz="2600" b="1" dirty="0"/>
              <a:t>Podejmowanie skalkulowanego ryzyka,</a:t>
            </a:r>
          </a:p>
          <a:p>
            <a:pPr marL="1382188" lvl="1" indent="-744251">
              <a:lnSpc>
                <a:spcPct val="105000"/>
              </a:lnSpc>
              <a:spcBef>
                <a:spcPts val="400"/>
              </a:spcBef>
            </a:pPr>
            <a:r>
              <a:rPr lang="pl-PL" altLang="pl-PL" sz="2600" dirty="0"/>
              <a:t>przeciwieństwo „ryzykanctwa”, „hazardu”,</a:t>
            </a:r>
          </a:p>
          <a:p>
            <a:pPr marL="1382188" lvl="1" indent="-744251">
              <a:lnSpc>
                <a:spcPct val="105000"/>
              </a:lnSpc>
              <a:spcBef>
                <a:spcPts val="400"/>
              </a:spcBef>
            </a:pPr>
            <a:r>
              <a:rPr lang="pl-PL" altLang="pl-PL" sz="2600" dirty="0"/>
              <a:t>unikanie ryzyka niepotrzebnego, podejmowanie przemyślanych decyzji.</a:t>
            </a:r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960120" y="61352"/>
            <a:ext cx="10881360" cy="70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000" b="1" dirty="0">
                <a:solidFill>
                  <a:srgbClr val="000099"/>
                </a:solidFill>
              </a:rPr>
              <a:t>Podejście osobowościowe</a:t>
            </a:r>
          </a:p>
        </p:txBody>
      </p:sp>
    </p:spTree>
    <p:extLst>
      <p:ext uri="{BB962C8B-B14F-4D97-AF65-F5344CB8AC3E}">
        <p14:creationId xmlns:p14="http://schemas.microsoft.com/office/powerpoint/2010/main" val="3685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533400" y="2560320"/>
            <a:ext cx="48006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7467600" y="2773680"/>
            <a:ext cx="437388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85" tIns="63812" rIns="127585" bIns="63812"/>
          <a:lstStyle>
            <a:lvl1pPr marL="342900" indent="-34290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 sz="4500">
              <a:solidFill>
                <a:srgbClr val="000000"/>
              </a:solidFill>
            </a:endParaRP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4472" y="969010"/>
            <a:ext cx="12345988" cy="8329930"/>
          </a:xfrm>
          <a:noFill/>
        </p:spPr>
        <p:txBody>
          <a:bodyPr/>
          <a:lstStyle/>
          <a:p>
            <a:pPr marL="850578" indent="-850578">
              <a:lnSpc>
                <a:spcPct val="105000"/>
              </a:lnSpc>
              <a:buFont typeface="+mj-lt"/>
              <a:buAutoNum type="arabicPeriod" startAt="7"/>
            </a:pPr>
            <a:r>
              <a:rPr lang="pl-PL" altLang="pl-PL" sz="2500" b="1" dirty="0"/>
              <a:t>Tolerancja niepewności,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akceptacja stałych zmian, stresu, braku uporządkowania,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umiejętność i chęć działania w takich warunkach.</a:t>
            </a:r>
          </a:p>
          <a:p>
            <a:pPr marL="850578" indent="-850578">
              <a:lnSpc>
                <a:spcPct val="105000"/>
              </a:lnSpc>
              <a:buFontTx/>
              <a:buAutoNum type="arabicPeriod" startAt="7"/>
            </a:pPr>
            <a:r>
              <a:rPr lang="pl-PL" altLang="pl-PL" sz="2500" b="1" dirty="0"/>
              <a:t>Uczciwość i wiarygodność,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atrybuty człowieka godnego zaufania,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fundamentalne cechy w prowadzeniu biznesu.</a:t>
            </a:r>
          </a:p>
          <a:p>
            <a:pPr marL="850578" indent="-850578">
              <a:lnSpc>
                <a:spcPct val="105000"/>
              </a:lnSpc>
              <a:buFontTx/>
              <a:buAutoNum type="arabicPeriod" startAt="7"/>
            </a:pPr>
            <a:r>
              <a:rPr lang="pl-PL" altLang="pl-PL" sz="2500" b="1" dirty="0"/>
              <a:t>Umiejętność przyjmowania porażki</a:t>
            </a:r>
            <a:r>
              <a:rPr lang="pl-PL" altLang="pl-PL" sz="2500" dirty="0"/>
              <a:t> 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niepowodzenia i porażki jako integralna część </a:t>
            </a:r>
            <a:r>
              <a:rPr lang="pl-PL" altLang="pl-PL" sz="2500" dirty="0" err="1"/>
              <a:t>zachowań</a:t>
            </a:r>
            <a:r>
              <a:rPr lang="pl-PL" altLang="pl-PL" sz="2500" dirty="0"/>
              <a:t> przedsiębiorczych,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porażki bardziej pouczające niż sukcesy.</a:t>
            </a:r>
          </a:p>
          <a:p>
            <a:pPr marL="850578" indent="-850578">
              <a:lnSpc>
                <a:spcPct val="105000"/>
              </a:lnSpc>
              <a:buFont typeface="+mj-lt"/>
              <a:buAutoNum type="arabicPeriod" startAt="10"/>
            </a:pPr>
            <a:r>
              <a:rPr lang="pl-PL" altLang="pl-PL" sz="2500" b="1" dirty="0"/>
              <a:t>Kreatywność i innowacyjność 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nastawienie na poszukiwanie zmian,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tworzenie nowych pomysłów, wykorzystywanie pomysłów w inny sposób,</a:t>
            </a:r>
          </a:p>
          <a:p>
            <a:pPr marL="850578" indent="-850578">
              <a:lnSpc>
                <a:spcPct val="105000"/>
              </a:lnSpc>
              <a:buFontTx/>
              <a:buAutoNum type="arabicPeriod" startAt="10"/>
            </a:pPr>
            <a:r>
              <a:rPr lang="pl-PL" altLang="pl-PL" sz="2500" b="1" dirty="0"/>
              <a:t>Wiara w siebie i optymizm 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niezbędne w trudnych momentach,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pozytywne myślenie, koncentrowanie się na sukcesie.</a:t>
            </a:r>
          </a:p>
          <a:p>
            <a:pPr marL="850578" indent="-850578">
              <a:lnSpc>
                <a:spcPct val="105000"/>
              </a:lnSpc>
              <a:buFontTx/>
              <a:buAutoNum type="arabicPeriod" startAt="10"/>
            </a:pPr>
            <a:r>
              <a:rPr lang="pl-PL" altLang="pl-PL" sz="2500" b="1" dirty="0"/>
              <a:t>Potrzeba autonomii, niezależności 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dążenie do działania poza systemami biurokratycznymi,</a:t>
            </a:r>
          </a:p>
          <a:p>
            <a:pPr marL="1382188" lvl="1" indent="-744251">
              <a:lnSpc>
                <a:spcPct val="105000"/>
              </a:lnSpc>
            </a:pPr>
            <a:r>
              <a:rPr lang="pl-PL" altLang="pl-PL" sz="2500" dirty="0"/>
              <a:t>samodzielne podejmowanie decyzji.</a:t>
            </a:r>
          </a:p>
          <a:p>
            <a:pPr marL="1382188" lvl="1" indent="-744251">
              <a:lnSpc>
                <a:spcPct val="105000"/>
              </a:lnSpc>
            </a:pPr>
            <a:endParaRPr lang="pl-PL" altLang="pl-PL" sz="2500" dirty="0"/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960120" y="61352"/>
            <a:ext cx="10881360" cy="70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000" b="1" dirty="0">
                <a:solidFill>
                  <a:srgbClr val="000099"/>
                </a:solidFill>
              </a:rPr>
              <a:t>Podejście osobowościowe</a:t>
            </a:r>
          </a:p>
        </p:txBody>
      </p:sp>
    </p:spTree>
    <p:extLst>
      <p:ext uri="{BB962C8B-B14F-4D97-AF65-F5344CB8AC3E}">
        <p14:creationId xmlns:p14="http://schemas.microsoft.com/office/powerpoint/2010/main" val="382014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52128" y="1056184"/>
            <a:ext cx="12169352" cy="1224136"/>
          </a:xfrm>
        </p:spPr>
        <p:txBody>
          <a:bodyPr/>
          <a:lstStyle/>
          <a:p>
            <a:pPr marL="0" indent="0" eaLnBrk="1" hangingPunct="1">
              <a:spcBef>
                <a:spcPts val="500"/>
              </a:spcBef>
              <a:buNone/>
            </a:pPr>
            <a:r>
              <a:rPr lang="pl-PL" altLang="pl-PL" sz="3000" b="1" dirty="0">
                <a:latin typeface="+mj-lt"/>
              </a:rPr>
              <a:t>Akcentuje zasady, którymi kieruje się </a:t>
            </a:r>
            <a:br>
              <a:rPr lang="pl-PL" altLang="pl-PL" sz="3000" b="1" dirty="0">
                <a:latin typeface="+mj-lt"/>
              </a:rPr>
            </a:br>
            <a:r>
              <a:rPr lang="pl-PL" altLang="pl-PL" sz="3000" b="1" dirty="0">
                <a:latin typeface="+mj-lt"/>
              </a:rPr>
              <a:t>przedsiębiorca/osoba przedsiębiorcza:</a:t>
            </a:r>
          </a:p>
        </p:txBody>
      </p:sp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640080" y="-23936"/>
            <a:ext cx="11521440" cy="1089337"/>
          </a:xfrm>
        </p:spPr>
        <p:txBody>
          <a:bodyPr/>
          <a:lstStyle/>
          <a:p>
            <a:pPr>
              <a:defRPr/>
            </a:pPr>
            <a:r>
              <a:rPr lang="pl-PL" sz="5000" b="1" dirty="0">
                <a:solidFill>
                  <a:srgbClr val="000099"/>
                </a:solidFill>
              </a:rPr>
              <a:t>Podejście behawioralne</a:t>
            </a:r>
          </a:p>
        </p:txBody>
      </p:sp>
      <p:sp>
        <p:nvSpPr>
          <p:cNvPr id="4" name="Rectangle 1031"/>
          <p:cNvSpPr txBox="1">
            <a:spLocks noChangeArrowheads="1"/>
          </p:cNvSpPr>
          <p:nvPr/>
        </p:nvSpPr>
        <p:spPr bwMode="auto">
          <a:xfrm>
            <a:off x="136104" y="2208312"/>
            <a:ext cx="11841480" cy="361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93" tIns="63952" rIns="127893" bIns="63952" numCol="1" anchor="t" anchorCtr="0" compatLnSpc="1">
            <a:prstTxWarp prst="textNoShape">
              <a:avLst/>
            </a:prstTxWarp>
          </a:bodyPr>
          <a:lstStyle>
            <a:lvl1pPr marL="479601" indent="-47960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9133" indent="-3996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8666" indent="-31973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8130" indent="-31973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7594" indent="-31973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17060" indent="-31973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56526" indent="-31973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95994" indent="-31973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35461" indent="-31973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l-PL" altLang="pl-PL" sz="2700" b="1" kern="0" dirty="0"/>
              <a:t>Strategiczna orientacja</a:t>
            </a:r>
            <a:endParaRPr lang="pl-PL" altLang="pl-PL" sz="2700" kern="0" dirty="0"/>
          </a:p>
          <a:p>
            <a:pPr marL="990600" lvl="1" indent="-350838"/>
            <a:r>
              <a:rPr lang="pl-PL" altLang="pl-PL" sz="2700" kern="0" dirty="0"/>
              <a:t>posiadanie wizji przedsięwzięcia,</a:t>
            </a:r>
            <a:br>
              <a:rPr lang="pl-PL" altLang="pl-PL" sz="2700" kern="0" dirty="0"/>
            </a:br>
            <a:r>
              <a:rPr lang="pl-PL" altLang="pl-PL" sz="2700" kern="0" dirty="0"/>
              <a:t>rozumienie „dokąd zmierzam”,</a:t>
            </a:r>
          </a:p>
          <a:p>
            <a:pPr marL="990600" lvl="1" indent="-350838"/>
            <a:r>
              <a:rPr lang="pl-PL" altLang="pl-PL" sz="2700" kern="0" dirty="0"/>
              <a:t>formułowanie strategii opartej na wizji </a:t>
            </a:r>
            <a:br>
              <a:rPr lang="pl-PL" altLang="pl-PL" sz="2700" kern="0" dirty="0"/>
            </a:br>
            <a:r>
              <a:rPr lang="pl-PL" altLang="pl-PL" sz="2700" kern="0" dirty="0"/>
              <a:t>i okazjach,</a:t>
            </a:r>
          </a:p>
          <a:p>
            <a:pPr marL="990600" lvl="1" indent="-350838"/>
            <a:r>
              <a:rPr lang="pl-PL" altLang="pl-PL" sz="2700" kern="0" dirty="0"/>
              <a:t>efektywne wykorzystanie środków.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altLang="pl-PL" sz="2700" b="1" kern="0" dirty="0"/>
              <a:t>Angażowanie się w okazje</a:t>
            </a:r>
          </a:p>
          <a:p>
            <a:pPr marL="990600" lvl="1" indent="-350838"/>
            <a:r>
              <a:rPr lang="pl-PL" altLang="pl-PL" sz="2700" kern="0" dirty="0"/>
              <a:t>polowanie na okazje,</a:t>
            </a:r>
          </a:p>
          <a:p>
            <a:pPr marL="990600" lvl="1" indent="-350838"/>
            <a:r>
              <a:rPr lang="pl-PL" altLang="pl-PL" sz="2700" kern="0" dirty="0"/>
              <a:t>podejmowanie szybkich działań,</a:t>
            </a:r>
          </a:p>
          <a:p>
            <a:pPr marL="990600" lvl="1" indent="-350838"/>
            <a:r>
              <a:rPr lang="pl-PL" altLang="pl-PL" sz="2700" kern="0" dirty="0"/>
              <a:t>nie ograniczanie się dostępnymi środkami,</a:t>
            </a:r>
          </a:p>
          <a:p>
            <a:pPr marL="990600" lvl="1" indent="-350838"/>
            <a:r>
              <a:rPr lang="pl-PL" altLang="pl-PL" sz="2700" kern="0" dirty="0"/>
              <a:t>działanie w rewolucyjnym stylu.</a:t>
            </a:r>
          </a:p>
          <a:p>
            <a:pPr marL="514350" indent="-514350">
              <a:lnSpc>
                <a:spcPct val="105000"/>
              </a:lnSpc>
              <a:buFont typeface="+mj-lt"/>
              <a:buAutoNum type="arabicPeriod"/>
            </a:pPr>
            <a:r>
              <a:rPr lang="pl-PL" altLang="pl-PL" sz="2700" b="1" dirty="0"/>
              <a:t>Nastawienie na tworzenie zespołu</a:t>
            </a:r>
          </a:p>
          <a:p>
            <a:pPr marL="990600" lvl="1" indent="-350838">
              <a:lnSpc>
                <a:spcPct val="105000"/>
              </a:lnSpc>
            </a:pPr>
            <a:r>
              <a:rPr lang="pl-PL" altLang="pl-PL" sz="2700" dirty="0"/>
              <a:t>umiejętność doboru ludzi,</a:t>
            </a:r>
          </a:p>
          <a:p>
            <a:pPr marL="990600" lvl="1" indent="-350838">
              <a:lnSpc>
                <a:spcPct val="105000"/>
              </a:lnSpc>
            </a:pPr>
            <a:r>
              <a:rPr lang="pl-PL" altLang="pl-PL" sz="2700" dirty="0"/>
              <a:t>utrzymywanie wysokiej motywacji </a:t>
            </a:r>
            <a:br>
              <a:rPr lang="pl-PL" altLang="pl-PL" sz="2700" dirty="0"/>
            </a:br>
            <a:r>
              <a:rPr lang="pl-PL" altLang="pl-PL" sz="2700" dirty="0"/>
              <a:t>wśród współpracowników.</a:t>
            </a:r>
          </a:p>
          <a:p>
            <a:endParaRPr lang="pl-PL" altLang="pl-PL" sz="2700" kern="0" dirty="0"/>
          </a:p>
        </p:txBody>
      </p:sp>
      <p:sp>
        <p:nvSpPr>
          <p:cNvPr id="5" name="Rectangle 1031"/>
          <p:cNvSpPr txBox="1">
            <a:spLocks noChangeArrowheads="1"/>
          </p:cNvSpPr>
          <p:nvPr/>
        </p:nvSpPr>
        <p:spPr bwMode="auto">
          <a:xfrm>
            <a:off x="7696944" y="4800600"/>
            <a:ext cx="59766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554" tIns="63798" rIns="127554" bIns="6379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pl-PL" altLang="pl-PL" sz="2700" b="1" kern="0" dirty="0">
                <a:solidFill>
                  <a:srgbClr val="000000"/>
                </a:solidFill>
              </a:rPr>
              <a:t>Zatrudnianie specjalistów</a:t>
            </a:r>
            <a:endParaRPr lang="pl-PL" altLang="pl-PL" sz="2700" kern="0" dirty="0">
              <a:solidFill>
                <a:srgbClr val="000000"/>
              </a:solidFill>
            </a:endParaRPr>
          </a:p>
          <a:p>
            <a:pPr marL="990600" lvl="1" indent="-350838"/>
            <a:r>
              <a:rPr lang="pl-PL" altLang="pl-PL" sz="2700" kern="0" dirty="0">
                <a:solidFill>
                  <a:srgbClr val="000000"/>
                </a:solidFill>
              </a:rPr>
              <a:t>wiedza, jak wykorzystać </a:t>
            </a:r>
            <a:br>
              <a:rPr lang="pl-PL" altLang="pl-PL" sz="2700" kern="0" dirty="0">
                <a:solidFill>
                  <a:srgbClr val="000000"/>
                </a:solidFill>
              </a:rPr>
            </a:br>
            <a:r>
              <a:rPr lang="pl-PL" altLang="pl-PL" sz="2700" kern="0" dirty="0">
                <a:solidFill>
                  <a:srgbClr val="000000"/>
                </a:solidFill>
              </a:rPr>
              <a:t>możliwości specjalistów.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pl-PL" altLang="pl-PL" sz="2700" b="1" kern="0" dirty="0">
                <a:solidFill>
                  <a:srgbClr val="000000"/>
                </a:solidFill>
              </a:rPr>
              <a:t>Bezpośredni kontakt </a:t>
            </a:r>
            <a:br>
              <a:rPr lang="pl-PL" altLang="pl-PL" sz="2700" b="1" kern="0" dirty="0">
                <a:solidFill>
                  <a:srgbClr val="000000"/>
                </a:solidFill>
              </a:rPr>
            </a:br>
            <a:r>
              <a:rPr lang="pl-PL" altLang="pl-PL" sz="2700" b="1" kern="0" dirty="0">
                <a:solidFill>
                  <a:srgbClr val="000000"/>
                </a:solidFill>
              </a:rPr>
              <a:t>z otoczeniem</a:t>
            </a:r>
            <a:endParaRPr lang="pl-PL" altLang="pl-PL" sz="2700" kern="0" dirty="0">
              <a:solidFill>
                <a:srgbClr val="000000"/>
              </a:solidFill>
            </a:endParaRPr>
          </a:p>
          <a:p>
            <a:pPr marL="990600" lvl="1" indent="-350838"/>
            <a:r>
              <a:rPr lang="pl-PL" altLang="pl-PL" sz="2700" kern="0" dirty="0">
                <a:solidFill>
                  <a:srgbClr val="000000"/>
                </a:solidFill>
              </a:rPr>
              <a:t>rozwijanie sieci i struktur </a:t>
            </a:r>
            <a:br>
              <a:rPr lang="pl-PL" altLang="pl-PL" sz="2700" kern="0" dirty="0">
                <a:solidFill>
                  <a:srgbClr val="000000"/>
                </a:solidFill>
              </a:rPr>
            </a:br>
            <a:r>
              <a:rPr lang="pl-PL" altLang="pl-PL" sz="2700" kern="0" dirty="0">
                <a:solidFill>
                  <a:srgbClr val="000000"/>
                </a:solidFill>
              </a:rPr>
              <a:t>komunikacji,</a:t>
            </a:r>
          </a:p>
          <a:p>
            <a:pPr marL="990600" lvl="1" indent="-350838"/>
            <a:r>
              <a:rPr lang="pl-PL" altLang="pl-PL" sz="2700" kern="0" dirty="0">
                <a:solidFill>
                  <a:srgbClr val="000000"/>
                </a:solidFill>
              </a:rPr>
              <a:t>osadzenie w relacjach społecznych,</a:t>
            </a:r>
          </a:p>
          <a:p>
            <a:pPr marL="990600" lvl="1" indent="-350838"/>
            <a:r>
              <a:rPr lang="pl-PL" altLang="pl-PL" sz="2700" kern="0" dirty="0">
                <a:solidFill>
                  <a:srgbClr val="000000"/>
                </a:solidFill>
              </a:rPr>
              <a:t>komunikatywność.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7D45256-354F-47E0-B550-9E5C13AF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31" y="1240160"/>
            <a:ext cx="49625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0F334EF-7E4A-4EE3-A88E-CD0ECEE19D64}"/>
              </a:ext>
            </a:extLst>
          </p:cNvPr>
          <p:cNvSpPr/>
          <p:nvPr/>
        </p:nvSpPr>
        <p:spPr>
          <a:xfrm>
            <a:off x="7342931" y="1939294"/>
            <a:ext cx="3018309" cy="2501266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noAutofit/>
          </a:bodyPr>
          <a:lstStyle/>
          <a:p>
            <a:pPr algn="ctr">
              <a:buFontTx/>
              <a:buNone/>
            </a:pPr>
            <a:r>
              <a:rPr lang="pl-PL" sz="2500" b="1" i="1" dirty="0">
                <a:solidFill>
                  <a:srgbClr val="0000FF"/>
                </a:solidFill>
              </a:rPr>
              <a:t>„Przedsiębiorczość </a:t>
            </a:r>
            <a:br>
              <a:rPr lang="pl-PL" sz="2500" b="1" i="1" dirty="0">
                <a:solidFill>
                  <a:srgbClr val="0000FF"/>
                </a:solidFill>
              </a:rPr>
            </a:br>
            <a:r>
              <a:rPr lang="pl-PL" sz="2500" b="1" i="1" dirty="0">
                <a:solidFill>
                  <a:srgbClr val="0000FF"/>
                </a:solidFill>
              </a:rPr>
              <a:t>to pogoń za okazjami </a:t>
            </a:r>
            <a:br>
              <a:rPr lang="pl-PL" sz="2500" b="1" i="1" dirty="0">
                <a:solidFill>
                  <a:srgbClr val="0000FF"/>
                </a:solidFill>
              </a:rPr>
            </a:br>
            <a:r>
              <a:rPr lang="pl-PL" sz="2500" b="1" i="1" dirty="0">
                <a:solidFill>
                  <a:srgbClr val="0000FF"/>
                </a:solidFill>
              </a:rPr>
              <a:t>bez ograniczania się aktualnie kontrolowanymi zasobami”</a:t>
            </a:r>
            <a:endParaRPr lang="en-US" sz="25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1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1"/>
          <p:cNvSpPr>
            <a:spLocks noGrp="1"/>
          </p:cNvSpPr>
          <p:nvPr>
            <p:ph idx="1"/>
          </p:nvPr>
        </p:nvSpPr>
        <p:spPr>
          <a:xfrm>
            <a:off x="424136" y="1488232"/>
            <a:ext cx="11953328" cy="5760720"/>
          </a:xfrm>
        </p:spPr>
        <p:txBody>
          <a:bodyPr/>
          <a:lstStyle/>
          <a:p>
            <a:r>
              <a:rPr lang="pl-PL" altLang="pl-PL" b="1" dirty="0"/>
              <a:t>„drwal” </a:t>
            </a:r>
            <a:r>
              <a:rPr lang="pl-PL" altLang="pl-PL" dirty="0"/>
              <a:t>– wydajny, ambitny i ciężko pracujący przedsiębiorca, zorientowany na produkcję, wymagający w stosunku do pracowników</a:t>
            </a:r>
          </a:p>
          <a:p>
            <a:r>
              <a:rPr lang="pl-PL" altLang="pl-PL" b="1" dirty="0"/>
              <a:t>„uwodziciel” </a:t>
            </a:r>
            <a:r>
              <a:rPr lang="pl-PL" altLang="pl-PL" dirty="0"/>
              <a:t>– szybko i entuzjastycznie angażuje się w nowe przedsięwzięcia, zakłada firmę jednak szybko ją sprzedaje, szybko osiąga zyski przy niewielkim wysiłku</a:t>
            </a:r>
          </a:p>
          <a:p>
            <a:r>
              <a:rPr lang="pl-PL" altLang="pl-PL" b="1" dirty="0"/>
              <a:t>„gracz” </a:t>
            </a:r>
            <a:r>
              <a:rPr lang="pl-PL" altLang="pl-PL" dirty="0"/>
              <a:t>- korzysta z szans po to by urzeczywistniać swoje potrzeby w zakresie konsumpcji, okresowo intensywnie pracuje a później konsumuje</a:t>
            </a:r>
          </a:p>
          <a:p>
            <a:endParaRPr lang="pl-PL" alt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60120" y="336104"/>
            <a:ext cx="10881360" cy="792088"/>
          </a:xfrm>
        </p:spPr>
        <p:txBody>
          <a:bodyPr/>
          <a:lstStyle/>
          <a:p>
            <a:pPr>
              <a:defRPr/>
            </a:pPr>
            <a:r>
              <a:rPr lang="pl-PL" b="1" dirty="0">
                <a:solidFill>
                  <a:srgbClr val="000099"/>
                </a:solidFill>
              </a:rPr>
              <a:t>Typy przedsiębiorców</a:t>
            </a:r>
          </a:p>
        </p:txBody>
      </p:sp>
    </p:spTree>
    <p:extLst>
      <p:ext uri="{BB962C8B-B14F-4D97-AF65-F5344CB8AC3E}">
        <p14:creationId xmlns:p14="http://schemas.microsoft.com/office/powerpoint/2010/main" val="1944580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rojekt domyślny">
  <a:themeElements>
    <a:clrScheme name="Niestandardowy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tyw pakietu Office">
  <a:themeElements>
    <a:clrScheme name="Niestandardowy 2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otyw pakietu Office">
  <a:themeElements>
    <a:clrScheme name="Niestandardowy 5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13646</TotalTime>
  <Words>1740</Words>
  <Application>Microsoft Office PowerPoint</Application>
  <PresentationFormat>Papier A3 (297x420 mm)</PresentationFormat>
  <Paragraphs>200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18</vt:i4>
      </vt:variant>
    </vt:vector>
  </HeadingPairs>
  <TitlesOfParts>
    <vt:vector size="32" baseType="lpstr">
      <vt:lpstr>Calibri</vt:lpstr>
      <vt:lpstr>Lucida Sans Unicode</vt:lpstr>
      <vt:lpstr>Symbol</vt:lpstr>
      <vt:lpstr>Times New Roman</vt:lpstr>
      <vt:lpstr>Verdana</vt:lpstr>
      <vt:lpstr>Wingdings</vt:lpstr>
      <vt:lpstr>Wingdings 3</vt:lpstr>
      <vt:lpstr>Motyw pakietu Office</vt:lpstr>
      <vt:lpstr>4_Projekt domyślny</vt:lpstr>
      <vt:lpstr>3_Projekt domyślny</vt:lpstr>
      <vt:lpstr>5_Projekt domyślny</vt:lpstr>
      <vt:lpstr>4_Motyw pakietu Office</vt:lpstr>
      <vt:lpstr>1_Motyw pakietu Office</vt:lpstr>
      <vt:lpstr>6_Motyw pakietu Office</vt:lpstr>
      <vt:lpstr>Prezentacja programu PowerPoint</vt:lpstr>
      <vt:lpstr>Prezentacja programu PowerPoint</vt:lpstr>
      <vt:lpstr>Pojęcie przedsiębiorczości</vt:lpstr>
      <vt:lpstr>Podejścia do rozumienia przedsiębiorczości</vt:lpstr>
      <vt:lpstr>Prezentacja programu PowerPoint</vt:lpstr>
      <vt:lpstr>Podejście osobowościowe</vt:lpstr>
      <vt:lpstr>Podejście osobowościowe</vt:lpstr>
      <vt:lpstr>Podejście behawioralne</vt:lpstr>
      <vt:lpstr>Typy przedsiębiorców</vt:lpstr>
      <vt:lpstr>Typy przedsiębiorców</vt:lpstr>
      <vt:lpstr>Prezentacja programu PowerPoint</vt:lpstr>
      <vt:lpstr>Prezentacja programu PowerPoint</vt:lpstr>
      <vt:lpstr> </vt:lpstr>
      <vt:lpstr> </vt:lpstr>
      <vt:lpstr>Prezentacja programu PowerPoint</vt:lpstr>
      <vt:lpstr>Ustalanie wielkości firmy w czasie</vt:lpstr>
      <vt:lpstr>Niezależność kapitałowa MSP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Matejun</dc:creator>
  <cp:lastModifiedBy>Marek Matejun</cp:lastModifiedBy>
  <cp:revision>1122</cp:revision>
  <cp:lastPrinted>2023-01-08T08:33:59Z</cp:lastPrinted>
  <dcterms:created xsi:type="dcterms:W3CDTF">2004-04-12T18:55:21Z</dcterms:created>
  <dcterms:modified xsi:type="dcterms:W3CDTF">2025-11-17T09:14:33Z</dcterms:modified>
</cp:coreProperties>
</file>