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</p:sldMasterIdLst>
  <p:notesMasterIdLst>
    <p:notesMasterId r:id="rId40"/>
  </p:notesMasterIdLst>
  <p:handoutMasterIdLst>
    <p:handoutMasterId r:id="rId41"/>
  </p:handoutMasterIdLst>
  <p:sldIdLst>
    <p:sldId id="516" r:id="rId8"/>
    <p:sldId id="326" r:id="rId9"/>
    <p:sldId id="327" r:id="rId10"/>
    <p:sldId id="523" r:id="rId11"/>
    <p:sldId id="525" r:id="rId12"/>
    <p:sldId id="526" r:id="rId13"/>
    <p:sldId id="328" r:id="rId14"/>
    <p:sldId id="527" r:id="rId15"/>
    <p:sldId id="329" r:id="rId16"/>
    <p:sldId id="528" r:id="rId17"/>
    <p:sldId id="330" r:id="rId18"/>
    <p:sldId id="529" r:id="rId19"/>
    <p:sldId id="331" r:id="rId20"/>
    <p:sldId id="530" r:id="rId21"/>
    <p:sldId id="531" r:id="rId22"/>
    <p:sldId id="532" r:id="rId23"/>
    <p:sldId id="533" r:id="rId24"/>
    <p:sldId id="332" r:id="rId25"/>
    <p:sldId id="333" r:id="rId26"/>
    <p:sldId id="335" r:id="rId27"/>
    <p:sldId id="336" r:id="rId28"/>
    <p:sldId id="337" r:id="rId29"/>
    <p:sldId id="334" r:id="rId30"/>
    <p:sldId id="338" r:id="rId31"/>
    <p:sldId id="340" r:id="rId32"/>
    <p:sldId id="341" r:id="rId33"/>
    <p:sldId id="342" r:id="rId34"/>
    <p:sldId id="343" r:id="rId35"/>
    <p:sldId id="344" r:id="rId36"/>
    <p:sldId id="339" r:id="rId37"/>
    <p:sldId id="346" r:id="rId38"/>
    <p:sldId id="524" r:id="rId39"/>
  </p:sldIdLst>
  <p:sldSz cx="9144000" cy="6858000" type="screen4x3"/>
  <p:notesSz cx="6858000" cy="97742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3626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07277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60934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14585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68238" algn="l" defTabSz="907277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21886" algn="l" defTabSz="907277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175534" algn="l" defTabSz="907277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29184" algn="l" defTabSz="907277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00"/>
    <a:srgbClr val="FFFFCC"/>
    <a:srgbClr val="FFFF99"/>
    <a:srgbClr val="CC9900"/>
    <a:srgbClr val="00CC00"/>
    <a:srgbClr val="FF33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50" autoAdjust="0"/>
    <p:restoredTop sz="94660"/>
  </p:normalViewPr>
  <p:slideViewPr>
    <p:cSldViewPr>
      <p:cViewPr varScale="1">
        <p:scale>
          <a:sx n="165" d="100"/>
          <a:sy n="165" d="100"/>
        </p:scale>
        <p:origin x="-19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860" y="-90"/>
      </p:cViewPr>
      <p:guideLst>
        <p:guide orient="horz" pos="307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96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96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1872A13-B189-421F-9727-679E71E36EE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0673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80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5838" y="733425"/>
            <a:ext cx="4886325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3438"/>
            <a:ext cx="5029200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22E1515-2C25-4482-8CBC-AED8D4EDD8A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36770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3626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0727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60934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1458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68238" algn="l" defTabSz="9072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21886" algn="l" defTabSz="9072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75534" algn="l" defTabSz="9072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29184" algn="l" defTabSz="9072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90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626" indent="0" algn="ctr">
              <a:buNone/>
              <a:defRPr/>
            </a:lvl2pPr>
            <a:lvl3pPr marL="907277" indent="0" algn="ctr">
              <a:buNone/>
              <a:defRPr/>
            </a:lvl3pPr>
            <a:lvl4pPr marL="1360934" indent="0" algn="ctr">
              <a:buNone/>
              <a:defRPr/>
            </a:lvl4pPr>
            <a:lvl5pPr marL="1814585" indent="0" algn="ctr">
              <a:buNone/>
              <a:defRPr/>
            </a:lvl5pPr>
            <a:lvl6pPr marL="2268238" indent="0" algn="ctr">
              <a:buNone/>
              <a:defRPr/>
            </a:lvl6pPr>
            <a:lvl7pPr marL="2721886" indent="0" algn="ctr">
              <a:buNone/>
              <a:defRPr/>
            </a:lvl7pPr>
            <a:lvl8pPr marL="3175534" indent="0" algn="ctr">
              <a:buNone/>
              <a:defRPr/>
            </a:lvl8pPr>
            <a:lvl9pPr marL="3629184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AD14B-2E8C-4905-AAAE-46731BC3992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2636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5D82F-5C16-4300-BE0C-29A8A664E5C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81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5D5A5-8A6C-4489-8C29-9CA14BAFF10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6613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51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5770" indent="0" algn="ctr">
              <a:buNone/>
              <a:defRPr/>
            </a:lvl2pPr>
            <a:lvl3pPr marL="911541" indent="0" algn="ctr">
              <a:buNone/>
              <a:defRPr/>
            </a:lvl3pPr>
            <a:lvl4pPr marL="1367317" indent="0" algn="ctr">
              <a:buNone/>
              <a:defRPr/>
            </a:lvl4pPr>
            <a:lvl5pPr marL="1823097" indent="0" algn="ctr">
              <a:buNone/>
              <a:defRPr/>
            </a:lvl5pPr>
            <a:lvl6pPr marL="2278877" indent="0" algn="ctr">
              <a:buNone/>
              <a:defRPr/>
            </a:lvl6pPr>
            <a:lvl7pPr marL="2734654" indent="0" algn="ctr">
              <a:buNone/>
              <a:defRPr/>
            </a:lvl7pPr>
            <a:lvl8pPr marL="3190430" indent="0" algn="ctr">
              <a:buNone/>
              <a:defRPr/>
            </a:lvl8pPr>
            <a:lvl9pPr marL="3646207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1446D-B08E-41B4-9456-205EF404FA0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139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EFC3D-3B21-410A-ACEA-D02D29CF07E5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3949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2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5770" indent="0">
              <a:buNone/>
              <a:defRPr sz="1800"/>
            </a:lvl2pPr>
            <a:lvl3pPr marL="911541" indent="0">
              <a:buNone/>
              <a:defRPr sz="1600"/>
            </a:lvl3pPr>
            <a:lvl4pPr marL="1367317" indent="0">
              <a:buNone/>
              <a:defRPr sz="1400"/>
            </a:lvl4pPr>
            <a:lvl5pPr marL="1823097" indent="0">
              <a:buNone/>
              <a:defRPr sz="1400"/>
            </a:lvl5pPr>
            <a:lvl6pPr marL="2278877" indent="0">
              <a:buNone/>
              <a:defRPr sz="1400"/>
            </a:lvl6pPr>
            <a:lvl7pPr marL="2734654" indent="0">
              <a:buNone/>
              <a:defRPr sz="1400"/>
            </a:lvl7pPr>
            <a:lvl8pPr marL="3190430" indent="0">
              <a:buNone/>
              <a:defRPr sz="1400"/>
            </a:lvl8pPr>
            <a:lvl9pPr marL="3646207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D883B-F6CE-4FB3-B3CE-8E91A6E47EA2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4206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1E494-FF1C-4A2B-A7CA-D55B59DCF41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6957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770" indent="0">
              <a:buNone/>
              <a:defRPr sz="2000" b="1"/>
            </a:lvl2pPr>
            <a:lvl3pPr marL="911541" indent="0">
              <a:buNone/>
              <a:defRPr sz="1800" b="1"/>
            </a:lvl3pPr>
            <a:lvl4pPr marL="1367317" indent="0">
              <a:buNone/>
              <a:defRPr sz="1600" b="1"/>
            </a:lvl4pPr>
            <a:lvl5pPr marL="1823097" indent="0">
              <a:buNone/>
              <a:defRPr sz="1600" b="1"/>
            </a:lvl5pPr>
            <a:lvl6pPr marL="2278877" indent="0">
              <a:buNone/>
              <a:defRPr sz="1600" b="1"/>
            </a:lvl6pPr>
            <a:lvl7pPr marL="2734654" indent="0">
              <a:buNone/>
              <a:defRPr sz="1600" b="1"/>
            </a:lvl7pPr>
            <a:lvl8pPr marL="3190430" indent="0">
              <a:buNone/>
              <a:defRPr sz="1600" b="1"/>
            </a:lvl8pPr>
            <a:lvl9pPr marL="3646207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5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770" indent="0">
              <a:buNone/>
              <a:defRPr sz="2000" b="1"/>
            </a:lvl2pPr>
            <a:lvl3pPr marL="911541" indent="0">
              <a:buNone/>
              <a:defRPr sz="1800" b="1"/>
            </a:lvl3pPr>
            <a:lvl4pPr marL="1367317" indent="0">
              <a:buNone/>
              <a:defRPr sz="1600" b="1"/>
            </a:lvl4pPr>
            <a:lvl5pPr marL="1823097" indent="0">
              <a:buNone/>
              <a:defRPr sz="1600" b="1"/>
            </a:lvl5pPr>
            <a:lvl6pPr marL="2278877" indent="0">
              <a:buNone/>
              <a:defRPr sz="1600" b="1"/>
            </a:lvl6pPr>
            <a:lvl7pPr marL="2734654" indent="0">
              <a:buNone/>
              <a:defRPr sz="1600" b="1"/>
            </a:lvl7pPr>
            <a:lvl8pPr marL="3190430" indent="0">
              <a:buNone/>
              <a:defRPr sz="1600" b="1"/>
            </a:lvl8pPr>
            <a:lvl9pPr marL="3646207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5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FC24D-FEB1-475C-B995-E32A0ECC89DF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6181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01A82-8F8E-43DD-9ECB-ACBC8608F9DF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0370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41A23-4102-410B-8BEE-7A514FFCC91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3274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5770" indent="0">
              <a:buNone/>
              <a:defRPr sz="1200"/>
            </a:lvl2pPr>
            <a:lvl3pPr marL="911541" indent="0">
              <a:buNone/>
              <a:defRPr sz="1000"/>
            </a:lvl3pPr>
            <a:lvl4pPr marL="1367317" indent="0">
              <a:buNone/>
              <a:defRPr sz="900"/>
            </a:lvl4pPr>
            <a:lvl5pPr marL="1823097" indent="0">
              <a:buNone/>
              <a:defRPr sz="900"/>
            </a:lvl5pPr>
            <a:lvl6pPr marL="2278877" indent="0">
              <a:buNone/>
              <a:defRPr sz="900"/>
            </a:lvl6pPr>
            <a:lvl7pPr marL="2734654" indent="0">
              <a:buNone/>
              <a:defRPr sz="900"/>
            </a:lvl7pPr>
            <a:lvl8pPr marL="3190430" indent="0">
              <a:buNone/>
              <a:defRPr sz="900"/>
            </a:lvl8pPr>
            <a:lvl9pPr marL="3646207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2E8F6-908C-4969-A419-2ABD16B012E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13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BB565-DF87-4D24-82B3-F08D3D9BA9E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82428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5770" indent="0">
              <a:buNone/>
              <a:defRPr sz="2800"/>
            </a:lvl2pPr>
            <a:lvl3pPr marL="911541" indent="0">
              <a:buNone/>
              <a:defRPr sz="2400"/>
            </a:lvl3pPr>
            <a:lvl4pPr marL="1367317" indent="0">
              <a:buNone/>
              <a:defRPr sz="2000"/>
            </a:lvl4pPr>
            <a:lvl5pPr marL="1823097" indent="0">
              <a:buNone/>
              <a:defRPr sz="2000"/>
            </a:lvl5pPr>
            <a:lvl6pPr marL="2278877" indent="0">
              <a:buNone/>
              <a:defRPr sz="2000"/>
            </a:lvl6pPr>
            <a:lvl7pPr marL="2734654" indent="0">
              <a:buNone/>
              <a:defRPr sz="2000"/>
            </a:lvl7pPr>
            <a:lvl8pPr marL="3190430" indent="0">
              <a:buNone/>
              <a:defRPr sz="2000"/>
            </a:lvl8pPr>
            <a:lvl9pPr marL="3646207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5770" indent="0">
              <a:buNone/>
              <a:defRPr sz="1200"/>
            </a:lvl2pPr>
            <a:lvl3pPr marL="911541" indent="0">
              <a:buNone/>
              <a:defRPr sz="1000"/>
            </a:lvl3pPr>
            <a:lvl4pPr marL="1367317" indent="0">
              <a:buNone/>
              <a:defRPr sz="900"/>
            </a:lvl4pPr>
            <a:lvl5pPr marL="1823097" indent="0">
              <a:buNone/>
              <a:defRPr sz="900"/>
            </a:lvl5pPr>
            <a:lvl6pPr marL="2278877" indent="0">
              <a:buNone/>
              <a:defRPr sz="900"/>
            </a:lvl6pPr>
            <a:lvl7pPr marL="2734654" indent="0">
              <a:buNone/>
              <a:defRPr sz="900"/>
            </a:lvl7pPr>
            <a:lvl8pPr marL="3190430" indent="0">
              <a:buNone/>
              <a:defRPr sz="900"/>
            </a:lvl8pPr>
            <a:lvl9pPr marL="3646207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7B471-1029-4621-9679-779C53CDEFC8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7665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74416-AED9-437A-9BDF-2515D8A0A535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6213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59435-20E9-454E-87E3-B45AE18F4C2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7905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48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5935" indent="0" algn="ctr">
              <a:buNone/>
              <a:defRPr/>
            </a:lvl2pPr>
            <a:lvl3pPr marL="911871" indent="0" algn="ctr">
              <a:buNone/>
              <a:defRPr/>
            </a:lvl3pPr>
            <a:lvl4pPr marL="1367809" indent="0" algn="ctr">
              <a:buNone/>
              <a:defRPr/>
            </a:lvl4pPr>
            <a:lvl5pPr marL="1823754" indent="0" algn="ctr">
              <a:buNone/>
              <a:defRPr/>
            </a:lvl5pPr>
            <a:lvl6pPr marL="2279697" indent="0" algn="ctr">
              <a:buNone/>
              <a:defRPr/>
            </a:lvl6pPr>
            <a:lvl7pPr marL="2735639" indent="0" algn="ctr">
              <a:buNone/>
              <a:defRPr/>
            </a:lvl7pPr>
            <a:lvl8pPr marL="3191579" indent="0" algn="ctr">
              <a:buNone/>
              <a:defRPr/>
            </a:lvl8pPr>
            <a:lvl9pPr marL="3647519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1446D-B08E-41B4-9456-205EF404FA0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1734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EFC3D-3B21-410A-ACEA-D02D29CF07E5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6164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2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5935" indent="0">
              <a:buNone/>
              <a:defRPr sz="1800"/>
            </a:lvl2pPr>
            <a:lvl3pPr marL="911871" indent="0">
              <a:buNone/>
              <a:defRPr sz="1600"/>
            </a:lvl3pPr>
            <a:lvl4pPr marL="1367809" indent="0">
              <a:buNone/>
              <a:defRPr sz="1400"/>
            </a:lvl4pPr>
            <a:lvl5pPr marL="1823754" indent="0">
              <a:buNone/>
              <a:defRPr sz="1400"/>
            </a:lvl5pPr>
            <a:lvl6pPr marL="2279697" indent="0">
              <a:buNone/>
              <a:defRPr sz="1400"/>
            </a:lvl6pPr>
            <a:lvl7pPr marL="2735639" indent="0">
              <a:buNone/>
              <a:defRPr sz="1400"/>
            </a:lvl7pPr>
            <a:lvl8pPr marL="3191579" indent="0">
              <a:buNone/>
              <a:defRPr sz="1400"/>
            </a:lvl8pPr>
            <a:lvl9pPr marL="3647519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D883B-F6CE-4FB3-B3CE-8E91A6E47EA2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8211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1E494-FF1C-4A2B-A7CA-D55B59DCF41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8364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935" indent="0">
              <a:buNone/>
              <a:defRPr sz="2000" b="1"/>
            </a:lvl2pPr>
            <a:lvl3pPr marL="911871" indent="0">
              <a:buNone/>
              <a:defRPr sz="1800" b="1"/>
            </a:lvl3pPr>
            <a:lvl4pPr marL="1367809" indent="0">
              <a:buNone/>
              <a:defRPr sz="1600" b="1"/>
            </a:lvl4pPr>
            <a:lvl5pPr marL="1823754" indent="0">
              <a:buNone/>
              <a:defRPr sz="1600" b="1"/>
            </a:lvl5pPr>
            <a:lvl6pPr marL="2279697" indent="0">
              <a:buNone/>
              <a:defRPr sz="1600" b="1"/>
            </a:lvl6pPr>
            <a:lvl7pPr marL="2735639" indent="0">
              <a:buNone/>
              <a:defRPr sz="1600" b="1"/>
            </a:lvl7pPr>
            <a:lvl8pPr marL="3191579" indent="0">
              <a:buNone/>
              <a:defRPr sz="1600" b="1"/>
            </a:lvl8pPr>
            <a:lvl9pPr marL="3647519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4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935" indent="0">
              <a:buNone/>
              <a:defRPr sz="2000" b="1"/>
            </a:lvl2pPr>
            <a:lvl3pPr marL="911871" indent="0">
              <a:buNone/>
              <a:defRPr sz="1800" b="1"/>
            </a:lvl3pPr>
            <a:lvl4pPr marL="1367809" indent="0">
              <a:buNone/>
              <a:defRPr sz="1600" b="1"/>
            </a:lvl4pPr>
            <a:lvl5pPr marL="1823754" indent="0">
              <a:buNone/>
              <a:defRPr sz="1600" b="1"/>
            </a:lvl5pPr>
            <a:lvl6pPr marL="2279697" indent="0">
              <a:buNone/>
              <a:defRPr sz="1600" b="1"/>
            </a:lvl6pPr>
            <a:lvl7pPr marL="2735639" indent="0">
              <a:buNone/>
              <a:defRPr sz="1600" b="1"/>
            </a:lvl7pPr>
            <a:lvl8pPr marL="3191579" indent="0">
              <a:buNone/>
              <a:defRPr sz="1600" b="1"/>
            </a:lvl8pPr>
            <a:lvl9pPr marL="3647519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4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FC24D-FEB1-475C-B995-E32A0ECC89DF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807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01A82-8F8E-43DD-9ECB-ACBC8608F9DF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611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41A23-4102-410B-8BEE-7A514FFCC91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232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6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626" indent="0">
              <a:buNone/>
              <a:defRPr sz="1800"/>
            </a:lvl2pPr>
            <a:lvl3pPr marL="907277" indent="0">
              <a:buNone/>
              <a:defRPr sz="1600"/>
            </a:lvl3pPr>
            <a:lvl4pPr marL="1360934" indent="0">
              <a:buNone/>
              <a:defRPr sz="1400"/>
            </a:lvl4pPr>
            <a:lvl5pPr marL="1814585" indent="0">
              <a:buNone/>
              <a:defRPr sz="1400"/>
            </a:lvl5pPr>
            <a:lvl6pPr marL="2268238" indent="0">
              <a:buNone/>
              <a:defRPr sz="1400"/>
            </a:lvl6pPr>
            <a:lvl7pPr marL="2721886" indent="0">
              <a:buNone/>
              <a:defRPr sz="1400"/>
            </a:lvl7pPr>
            <a:lvl8pPr marL="3175534" indent="0">
              <a:buNone/>
              <a:defRPr sz="1400"/>
            </a:lvl8pPr>
            <a:lvl9pPr marL="3629184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82A5D-4721-43AD-AE64-78C07AF8A2D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09393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5935" indent="0">
              <a:buNone/>
              <a:defRPr sz="1200"/>
            </a:lvl2pPr>
            <a:lvl3pPr marL="911871" indent="0">
              <a:buNone/>
              <a:defRPr sz="1000"/>
            </a:lvl3pPr>
            <a:lvl4pPr marL="1367809" indent="0">
              <a:buNone/>
              <a:defRPr sz="900"/>
            </a:lvl4pPr>
            <a:lvl5pPr marL="1823754" indent="0">
              <a:buNone/>
              <a:defRPr sz="900"/>
            </a:lvl5pPr>
            <a:lvl6pPr marL="2279697" indent="0">
              <a:buNone/>
              <a:defRPr sz="900"/>
            </a:lvl6pPr>
            <a:lvl7pPr marL="2735639" indent="0">
              <a:buNone/>
              <a:defRPr sz="900"/>
            </a:lvl7pPr>
            <a:lvl8pPr marL="3191579" indent="0">
              <a:buNone/>
              <a:defRPr sz="900"/>
            </a:lvl8pPr>
            <a:lvl9pPr marL="3647519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2E8F6-908C-4969-A419-2ABD16B012E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3312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5935" indent="0">
              <a:buNone/>
              <a:defRPr sz="2800"/>
            </a:lvl2pPr>
            <a:lvl3pPr marL="911871" indent="0">
              <a:buNone/>
              <a:defRPr sz="2400"/>
            </a:lvl3pPr>
            <a:lvl4pPr marL="1367809" indent="0">
              <a:buNone/>
              <a:defRPr sz="2000"/>
            </a:lvl4pPr>
            <a:lvl5pPr marL="1823754" indent="0">
              <a:buNone/>
              <a:defRPr sz="2000"/>
            </a:lvl5pPr>
            <a:lvl6pPr marL="2279697" indent="0">
              <a:buNone/>
              <a:defRPr sz="2000"/>
            </a:lvl6pPr>
            <a:lvl7pPr marL="2735639" indent="0">
              <a:buNone/>
              <a:defRPr sz="2000"/>
            </a:lvl7pPr>
            <a:lvl8pPr marL="3191579" indent="0">
              <a:buNone/>
              <a:defRPr sz="2000"/>
            </a:lvl8pPr>
            <a:lvl9pPr marL="3647519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5935" indent="0">
              <a:buNone/>
              <a:defRPr sz="1200"/>
            </a:lvl2pPr>
            <a:lvl3pPr marL="911871" indent="0">
              <a:buNone/>
              <a:defRPr sz="1000"/>
            </a:lvl3pPr>
            <a:lvl4pPr marL="1367809" indent="0">
              <a:buNone/>
              <a:defRPr sz="900"/>
            </a:lvl4pPr>
            <a:lvl5pPr marL="1823754" indent="0">
              <a:buNone/>
              <a:defRPr sz="900"/>
            </a:lvl5pPr>
            <a:lvl6pPr marL="2279697" indent="0">
              <a:buNone/>
              <a:defRPr sz="900"/>
            </a:lvl6pPr>
            <a:lvl7pPr marL="2735639" indent="0">
              <a:buNone/>
              <a:defRPr sz="900"/>
            </a:lvl7pPr>
            <a:lvl8pPr marL="3191579" indent="0">
              <a:buNone/>
              <a:defRPr sz="900"/>
            </a:lvl8pPr>
            <a:lvl9pPr marL="3647519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7B471-1029-4621-9679-779C53CDEFC8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117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74416-AED9-437A-9BDF-2515D8A0A535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1747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59435-20E9-454E-87E3-B45AE18F4C2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9757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44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6155" indent="0" algn="ctr">
              <a:buNone/>
              <a:defRPr/>
            </a:lvl2pPr>
            <a:lvl3pPr marL="912311" indent="0" algn="ctr">
              <a:buNone/>
              <a:defRPr/>
            </a:lvl3pPr>
            <a:lvl4pPr marL="1368466" indent="0" algn="ctr">
              <a:buNone/>
              <a:defRPr/>
            </a:lvl4pPr>
            <a:lvl5pPr marL="1824630" indent="0" algn="ctr">
              <a:buNone/>
              <a:defRPr/>
            </a:lvl5pPr>
            <a:lvl6pPr marL="2280792" indent="0" algn="ctr">
              <a:buNone/>
              <a:defRPr/>
            </a:lvl6pPr>
            <a:lvl7pPr marL="2736952" indent="0" algn="ctr">
              <a:buNone/>
              <a:defRPr/>
            </a:lvl7pPr>
            <a:lvl8pPr marL="3193111" indent="0" algn="ctr">
              <a:buNone/>
              <a:defRPr/>
            </a:lvl8pPr>
            <a:lvl9pPr marL="3649271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1446D-B08E-41B4-9456-205EF404FA0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8403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EFC3D-3B21-410A-ACEA-D02D29CF07E5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18477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1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155" indent="0">
              <a:buNone/>
              <a:defRPr sz="1800"/>
            </a:lvl2pPr>
            <a:lvl3pPr marL="912311" indent="0">
              <a:buNone/>
              <a:defRPr sz="1600"/>
            </a:lvl3pPr>
            <a:lvl4pPr marL="1368466" indent="0">
              <a:buNone/>
              <a:defRPr sz="1400"/>
            </a:lvl4pPr>
            <a:lvl5pPr marL="1824630" indent="0">
              <a:buNone/>
              <a:defRPr sz="1400"/>
            </a:lvl5pPr>
            <a:lvl6pPr marL="2280792" indent="0">
              <a:buNone/>
              <a:defRPr sz="1400"/>
            </a:lvl6pPr>
            <a:lvl7pPr marL="2736952" indent="0">
              <a:buNone/>
              <a:defRPr sz="1400"/>
            </a:lvl7pPr>
            <a:lvl8pPr marL="3193111" indent="0">
              <a:buNone/>
              <a:defRPr sz="1400"/>
            </a:lvl8pPr>
            <a:lvl9pPr marL="3649271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D883B-F6CE-4FB3-B3CE-8E91A6E47EA2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26676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1E494-FF1C-4A2B-A7CA-D55B59DCF41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40081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155" indent="0">
              <a:buNone/>
              <a:defRPr sz="2000" b="1"/>
            </a:lvl2pPr>
            <a:lvl3pPr marL="912311" indent="0">
              <a:buNone/>
              <a:defRPr sz="1800" b="1"/>
            </a:lvl3pPr>
            <a:lvl4pPr marL="1368466" indent="0">
              <a:buNone/>
              <a:defRPr sz="1600" b="1"/>
            </a:lvl4pPr>
            <a:lvl5pPr marL="1824630" indent="0">
              <a:buNone/>
              <a:defRPr sz="1600" b="1"/>
            </a:lvl5pPr>
            <a:lvl6pPr marL="2280792" indent="0">
              <a:buNone/>
              <a:defRPr sz="1600" b="1"/>
            </a:lvl6pPr>
            <a:lvl7pPr marL="2736952" indent="0">
              <a:buNone/>
              <a:defRPr sz="1600" b="1"/>
            </a:lvl7pPr>
            <a:lvl8pPr marL="3193111" indent="0">
              <a:buNone/>
              <a:defRPr sz="1600" b="1"/>
            </a:lvl8pPr>
            <a:lvl9pPr marL="3649271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44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155" indent="0">
              <a:buNone/>
              <a:defRPr sz="2000" b="1"/>
            </a:lvl2pPr>
            <a:lvl3pPr marL="912311" indent="0">
              <a:buNone/>
              <a:defRPr sz="1800" b="1"/>
            </a:lvl3pPr>
            <a:lvl4pPr marL="1368466" indent="0">
              <a:buNone/>
              <a:defRPr sz="1600" b="1"/>
            </a:lvl4pPr>
            <a:lvl5pPr marL="1824630" indent="0">
              <a:buNone/>
              <a:defRPr sz="1600" b="1"/>
            </a:lvl5pPr>
            <a:lvl6pPr marL="2280792" indent="0">
              <a:buNone/>
              <a:defRPr sz="1600" b="1"/>
            </a:lvl6pPr>
            <a:lvl7pPr marL="2736952" indent="0">
              <a:buNone/>
              <a:defRPr sz="1600" b="1"/>
            </a:lvl7pPr>
            <a:lvl8pPr marL="3193111" indent="0">
              <a:buNone/>
              <a:defRPr sz="1600" b="1"/>
            </a:lvl8pPr>
            <a:lvl9pPr marL="3649271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44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FC24D-FEB1-475C-B995-E32A0ECC89DF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0956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01A82-8F8E-43DD-9ECB-ACBC8608F9DF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116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D5168-54CB-4AA1-A7C6-FC9DEC4FDA5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742289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41A23-4102-410B-8BEE-7A514FFCC91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6430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155" indent="0">
              <a:buNone/>
              <a:defRPr sz="1200"/>
            </a:lvl2pPr>
            <a:lvl3pPr marL="912311" indent="0">
              <a:buNone/>
              <a:defRPr sz="1000"/>
            </a:lvl3pPr>
            <a:lvl4pPr marL="1368466" indent="0">
              <a:buNone/>
              <a:defRPr sz="900"/>
            </a:lvl4pPr>
            <a:lvl5pPr marL="1824630" indent="0">
              <a:buNone/>
              <a:defRPr sz="900"/>
            </a:lvl5pPr>
            <a:lvl6pPr marL="2280792" indent="0">
              <a:buNone/>
              <a:defRPr sz="900"/>
            </a:lvl6pPr>
            <a:lvl7pPr marL="2736952" indent="0">
              <a:buNone/>
              <a:defRPr sz="900"/>
            </a:lvl7pPr>
            <a:lvl8pPr marL="3193111" indent="0">
              <a:buNone/>
              <a:defRPr sz="900"/>
            </a:lvl8pPr>
            <a:lvl9pPr marL="3649271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2E8F6-908C-4969-A419-2ABD16B012E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14307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155" indent="0">
              <a:buNone/>
              <a:defRPr sz="2800"/>
            </a:lvl2pPr>
            <a:lvl3pPr marL="912311" indent="0">
              <a:buNone/>
              <a:defRPr sz="2400"/>
            </a:lvl3pPr>
            <a:lvl4pPr marL="1368466" indent="0">
              <a:buNone/>
              <a:defRPr sz="2000"/>
            </a:lvl4pPr>
            <a:lvl5pPr marL="1824630" indent="0">
              <a:buNone/>
              <a:defRPr sz="2000"/>
            </a:lvl5pPr>
            <a:lvl6pPr marL="2280792" indent="0">
              <a:buNone/>
              <a:defRPr sz="2000"/>
            </a:lvl6pPr>
            <a:lvl7pPr marL="2736952" indent="0">
              <a:buNone/>
              <a:defRPr sz="2000"/>
            </a:lvl7pPr>
            <a:lvl8pPr marL="3193111" indent="0">
              <a:buNone/>
              <a:defRPr sz="2000"/>
            </a:lvl8pPr>
            <a:lvl9pPr marL="3649271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155" indent="0">
              <a:buNone/>
              <a:defRPr sz="1200"/>
            </a:lvl2pPr>
            <a:lvl3pPr marL="912311" indent="0">
              <a:buNone/>
              <a:defRPr sz="1000"/>
            </a:lvl3pPr>
            <a:lvl4pPr marL="1368466" indent="0">
              <a:buNone/>
              <a:defRPr sz="900"/>
            </a:lvl4pPr>
            <a:lvl5pPr marL="1824630" indent="0">
              <a:buNone/>
              <a:defRPr sz="900"/>
            </a:lvl5pPr>
            <a:lvl6pPr marL="2280792" indent="0">
              <a:buNone/>
              <a:defRPr sz="900"/>
            </a:lvl6pPr>
            <a:lvl7pPr marL="2736952" indent="0">
              <a:buNone/>
              <a:defRPr sz="900"/>
            </a:lvl7pPr>
            <a:lvl8pPr marL="3193111" indent="0">
              <a:buNone/>
              <a:defRPr sz="900"/>
            </a:lvl8pPr>
            <a:lvl9pPr marL="3649271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7B471-1029-4621-9679-779C53CDEFC8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75237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74416-AED9-437A-9BDF-2515D8A0A535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04257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59435-20E9-454E-87E3-B45AE18F4C2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7571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39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6430" indent="0" algn="ctr">
              <a:buNone/>
              <a:defRPr/>
            </a:lvl2pPr>
            <a:lvl3pPr marL="912860" indent="0" algn="ctr">
              <a:buNone/>
              <a:defRPr/>
            </a:lvl3pPr>
            <a:lvl4pPr marL="1369291" indent="0" algn="ctr">
              <a:buNone/>
              <a:defRPr/>
            </a:lvl4pPr>
            <a:lvl5pPr marL="1825725" indent="0" algn="ctr">
              <a:buNone/>
              <a:defRPr/>
            </a:lvl5pPr>
            <a:lvl6pPr marL="2282161" indent="0" algn="ctr">
              <a:buNone/>
              <a:defRPr/>
            </a:lvl6pPr>
            <a:lvl7pPr marL="2738594" indent="0" algn="ctr">
              <a:buNone/>
              <a:defRPr/>
            </a:lvl7pPr>
            <a:lvl8pPr marL="3195027" indent="0" algn="ctr">
              <a:buNone/>
              <a:defRPr/>
            </a:lvl8pPr>
            <a:lvl9pPr marL="3651461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1446D-B08E-41B4-9456-205EF404FA0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81809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EFC3D-3B21-410A-ACEA-D02D29CF07E5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58791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1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430" indent="0">
              <a:buNone/>
              <a:defRPr sz="1800"/>
            </a:lvl2pPr>
            <a:lvl3pPr marL="912860" indent="0">
              <a:buNone/>
              <a:defRPr sz="1600"/>
            </a:lvl3pPr>
            <a:lvl4pPr marL="1369291" indent="0">
              <a:buNone/>
              <a:defRPr sz="1400"/>
            </a:lvl4pPr>
            <a:lvl5pPr marL="1825725" indent="0">
              <a:buNone/>
              <a:defRPr sz="1400"/>
            </a:lvl5pPr>
            <a:lvl6pPr marL="2282161" indent="0">
              <a:buNone/>
              <a:defRPr sz="1400"/>
            </a:lvl6pPr>
            <a:lvl7pPr marL="2738594" indent="0">
              <a:buNone/>
              <a:defRPr sz="1400"/>
            </a:lvl7pPr>
            <a:lvl8pPr marL="3195027" indent="0">
              <a:buNone/>
              <a:defRPr sz="1400"/>
            </a:lvl8pPr>
            <a:lvl9pPr marL="3651461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D883B-F6CE-4FB3-B3CE-8E91A6E47EA2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95221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1E494-FF1C-4A2B-A7CA-D55B59DCF41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0905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430" indent="0">
              <a:buNone/>
              <a:defRPr sz="2000" b="1"/>
            </a:lvl2pPr>
            <a:lvl3pPr marL="912860" indent="0">
              <a:buNone/>
              <a:defRPr sz="1800" b="1"/>
            </a:lvl3pPr>
            <a:lvl4pPr marL="1369291" indent="0">
              <a:buNone/>
              <a:defRPr sz="1600" b="1"/>
            </a:lvl4pPr>
            <a:lvl5pPr marL="1825725" indent="0">
              <a:buNone/>
              <a:defRPr sz="1600" b="1"/>
            </a:lvl5pPr>
            <a:lvl6pPr marL="2282161" indent="0">
              <a:buNone/>
              <a:defRPr sz="1600" b="1"/>
            </a:lvl6pPr>
            <a:lvl7pPr marL="2738594" indent="0">
              <a:buNone/>
              <a:defRPr sz="1600" b="1"/>
            </a:lvl7pPr>
            <a:lvl8pPr marL="3195027" indent="0">
              <a:buNone/>
              <a:defRPr sz="1600" b="1"/>
            </a:lvl8pPr>
            <a:lvl9pPr marL="3651461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3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430" indent="0">
              <a:buNone/>
              <a:defRPr sz="2000" b="1"/>
            </a:lvl2pPr>
            <a:lvl3pPr marL="912860" indent="0">
              <a:buNone/>
              <a:defRPr sz="1800" b="1"/>
            </a:lvl3pPr>
            <a:lvl4pPr marL="1369291" indent="0">
              <a:buNone/>
              <a:defRPr sz="1600" b="1"/>
            </a:lvl4pPr>
            <a:lvl5pPr marL="1825725" indent="0">
              <a:buNone/>
              <a:defRPr sz="1600" b="1"/>
            </a:lvl5pPr>
            <a:lvl6pPr marL="2282161" indent="0">
              <a:buNone/>
              <a:defRPr sz="1600" b="1"/>
            </a:lvl6pPr>
            <a:lvl7pPr marL="2738594" indent="0">
              <a:buNone/>
              <a:defRPr sz="1600" b="1"/>
            </a:lvl7pPr>
            <a:lvl8pPr marL="3195027" indent="0">
              <a:buNone/>
              <a:defRPr sz="1600" b="1"/>
            </a:lvl8pPr>
            <a:lvl9pPr marL="3651461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3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FC24D-FEB1-475C-B995-E32A0ECC89DF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904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26" indent="0">
              <a:buNone/>
              <a:defRPr sz="2000" b="1"/>
            </a:lvl2pPr>
            <a:lvl3pPr marL="907277" indent="0">
              <a:buNone/>
              <a:defRPr sz="1800" b="1"/>
            </a:lvl3pPr>
            <a:lvl4pPr marL="1360934" indent="0">
              <a:buNone/>
              <a:defRPr sz="1600" b="1"/>
            </a:lvl4pPr>
            <a:lvl5pPr marL="1814585" indent="0">
              <a:buNone/>
              <a:defRPr sz="1600" b="1"/>
            </a:lvl5pPr>
            <a:lvl6pPr marL="2268238" indent="0">
              <a:buNone/>
              <a:defRPr sz="1600" b="1"/>
            </a:lvl6pPr>
            <a:lvl7pPr marL="2721886" indent="0">
              <a:buNone/>
              <a:defRPr sz="1600" b="1"/>
            </a:lvl7pPr>
            <a:lvl8pPr marL="3175534" indent="0">
              <a:buNone/>
              <a:defRPr sz="1600" b="1"/>
            </a:lvl8pPr>
            <a:lvl9pPr marL="3629184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9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626" indent="0">
              <a:buNone/>
              <a:defRPr sz="2000" b="1"/>
            </a:lvl2pPr>
            <a:lvl3pPr marL="907277" indent="0">
              <a:buNone/>
              <a:defRPr sz="1800" b="1"/>
            </a:lvl3pPr>
            <a:lvl4pPr marL="1360934" indent="0">
              <a:buNone/>
              <a:defRPr sz="1600" b="1"/>
            </a:lvl4pPr>
            <a:lvl5pPr marL="1814585" indent="0">
              <a:buNone/>
              <a:defRPr sz="1600" b="1"/>
            </a:lvl5pPr>
            <a:lvl6pPr marL="2268238" indent="0">
              <a:buNone/>
              <a:defRPr sz="1600" b="1"/>
            </a:lvl6pPr>
            <a:lvl7pPr marL="2721886" indent="0">
              <a:buNone/>
              <a:defRPr sz="1600" b="1"/>
            </a:lvl7pPr>
            <a:lvl8pPr marL="3175534" indent="0">
              <a:buNone/>
              <a:defRPr sz="1600" b="1"/>
            </a:lvl8pPr>
            <a:lvl9pPr marL="3629184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9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37253-DACE-47D0-AEC2-9C8DEACF6F0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128940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01A82-8F8E-43DD-9ECB-ACBC8608F9DF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98173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41A23-4102-410B-8BEE-7A514FFCC91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89829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430" indent="0">
              <a:buNone/>
              <a:defRPr sz="1200"/>
            </a:lvl2pPr>
            <a:lvl3pPr marL="912860" indent="0">
              <a:buNone/>
              <a:defRPr sz="1000"/>
            </a:lvl3pPr>
            <a:lvl4pPr marL="1369291" indent="0">
              <a:buNone/>
              <a:defRPr sz="900"/>
            </a:lvl4pPr>
            <a:lvl5pPr marL="1825725" indent="0">
              <a:buNone/>
              <a:defRPr sz="900"/>
            </a:lvl5pPr>
            <a:lvl6pPr marL="2282161" indent="0">
              <a:buNone/>
              <a:defRPr sz="900"/>
            </a:lvl6pPr>
            <a:lvl7pPr marL="2738594" indent="0">
              <a:buNone/>
              <a:defRPr sz="900"/>
            </a:lvl7pPr>
            <a:lvl8pPr marL="3195027" indent="0">
              <a:buNone/>
              <a:defRPr sz="900"/>
            </a:lvl8pPr>
            <a:lvl9pPr marL="3651461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2E8F6-908C-4969-A419-2ABD16B012E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44001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430" indent="0">
              <a:buNone/>
              <a:defRPr sz="2800"/>
            </a:lvl2pPr>
            <a:lvl3pPr marL="912860" indent="0">
              <a:buNone/>
              <a:defRPr sz="2400"/>
            </a:lvl3pPr>
            <a:lvl4pPr marL="1369291" indent="0">
              <a:buNone/>
              <a:defRPr sz="2000"/>
            </a:lvl4pPr>
            <a:lvl5pPr marL="1825725" indent="0">
              <a:buNone/>
              <a:defRPr sz="2000"/>
            </a:lvl5pPr>
            <a:lvl6pPr marL="2282161" indent="0">
              <a:buNone/>
              <a:defRPr sz="2000"/>
            </a:lvl6pPr>
            <a:lvl7pPr marL="2738594" indent="0">
              <a:buNone/>
              <a:defRPr sz="2000"/>
            </a:lvl7pPr>
            <a:lvl8pPr marL="3195027" indent="0">
              <a:buNone/>
              <a:defRPr sz="2000"/>
            </a:lvl8pPr>
            <a:lvl9pPr marL="3651461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430" indent="0">
              <a:buNone/>
              <a:defRPr sz="1200"/>
            </a:lvl2pPr>
            <a:lvl3pPr marL="912860" indent="0">
              <a:buNone/>
              <a:defRPr sz="1000"/>
            </a:lvl3pPr>
            <a:lvl4pPr marL="1369291" indent="0">
              <a:buNone/>
              <a:defRPr sz="900"/>
            </a:lvl4pPr>
            <a:lvl5pPr marL="1825725" indent="0">
              <a:buNone/>
              <a:defRPr sz="900"/>
            </a:lvl5pPr>
            <a:lvl6pPr marL="2282161" indent="0">
              <a:buNone/>
              <a:defRPr sz="900"/>
            </a:lvl6pPr>
            <a:lvl7pPr marL="2738594" indent="0">
              <a:buNone/>
              <a:defRPr sz="900"/>
            </a:lvl7pPr>
            <a:lvl8pPr marL="3195027" indent="0">
              <a:buNone/>
              <a:defRPr sz="900"/>
            </a:lvl8pPr>
            <a:lvl9pPr marL="3651461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7B471-1029-4621-9679-779C53CDEFC8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62885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74416-AED9-437A-9BDF-2515D8A0A535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7762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59435-20E9-454E-87E3-B45AE18F4C2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26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6760" indent="0" algn="ctr">
              <a:buNone/>
              <a:defRPr/>
            </a:lvl2pPr>
            <a:lvl3pPr marL="913520" indent="0" algn="ctr">
              <a:buNone/>
              <a:defRPr/>
            </a:lvl3pPr>
            <a:lvl4pPr marL="1370281" indent="0" algn="ctr">
              <a:buNone/>
              <a:defRPr/>
            </a:lvl4pPr>
            <a:lvl5pPr marL="1827041" indent="0" algn="ctr">
              <a:buNone/>
              <a:defRPr/>
            </a:lvl5pPr>
            <a:lvl6pPr marL="2283805" indent="0" algn="ctr">
              <a:buNone/>
              <a:defRPr/>
            </a:lvl6pPr>
            <a:lvl7pPr marL="2740568" indent="0" algn="ctr">
              <a:buNone/>
              <a:defRPr/>
            </a:lvl7pPr>
            <a:lvl8pPr marL="3197328" indent="0" algn="ctr">
              <a:buNone/>
              <a:defRPr/>
            </a:lvl8pPr>
            <a:lvl9pPr marL="3654091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1446D-B08E-41B4-9456-205EF404FA0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54811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EFC3D-3B21-410A-ACEA-D02D29CF07E5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17276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760" indent="0">
              <a:buNone/>
              <a:defRPr sz="1800"/>
            </a:lvl2pPr>
            <a:lvl3pPr marL="913520" indent="0">
              <a:buNone/>
              <a:defRPr sz="1600"/>
            </a:lvl3pPr>
            <a:lvl4pPr marL="1370281" indent="0">
              <a:buNone/>
              <a:defRPr sz="1400"/>
            </a:lvl4pPr>
            <a:lvl5pPr marL="1827041" indent="0">
              <a:buNone/>
              <a:defRPr sz="1400"/>
            </a:lvl5pPr>
            <a:lvl6pPr marL="2283805" indent="0">
              <a:buNone/>
              <a:defRPr sz="1400"/>
            </a:lvl6pPr>
            <a:lvl7pPr marL="2740568" indent="0">
              <a:buNone/>
              <a:defRPr sz="1400"/>
            </a:lvl7pPr>
            <a:lvl8pPr marL="3197328" indent="0">
              <a:buNone/>
              <a:defRPr sz="1400"/>
            </a:lvl8pPr>
            <a:lvl9pPr marL="3654091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D883B-F6CE-4FB3-B3CE-8E91A6E47EA2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94694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1E494-FF1C-4A2B-A7CA-D55B59DCF41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293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3BFFB-A748-4886-8203-453EC9B8B9B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39909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760" indent="0">
              <a:buNone/>
              <a:defRPr sz="2000" b="1"/>
            </a:lvl2pPr>
            <a:lvl3pPr marL="913520" indent="0">
              <a:buNone/>
              <a:defRPr sz="1800" b="1"/>
            </a:lvl3pPr>
            <a:lvl4pPr marL="1370281" indent="0">
              <a:buNone/>
              <a:defRPr sz="1600" b="1"/>
            </a:lvl4pPr>
            <a:lvl5pPr marL="1827041" indent="0">
              <a:buNone/>
              <a:defRPr sz="1600" b="1"/>
            </a:lvl5pPr>
            <a:lvl6pPr marL="2283805" indent="0">
              <a:buNone/>
              <a:defRPr sz="1600" b="1"/>
            </a:lvl6pPr>
            <a:lvl7pPr marL="2740568" indent="0">
              <a:buNone/>
              <a:defRPr sz="1600" b="1"/>
            </a:lvl7pPr>
            <a:lvl8pPr marL="3197328" indent="0">
              <a:buNone/>
              <a:defRPr sz="1600" b="1"/>
            </a:lvl8pPr>
            <a:lvl9pPr marL="3654091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760" indent="0">
              <a:buNone/>
              <a:defRPr sz="2000" b="1"/>
            </a:lvl2pPr>
            <a:lvl3pPr marL="913520" indent="0">
              <a:buNone/>
              <a:defRPr sz="1800" b="1"/>
            </a:lvl3pPr>
            <a:lvl4pPr marL="1370281" indent="0">
              <a:buNone/>
              <a:defRPr sz="1600" b="1"/>
            </a:lvl4pPr>
            <a:lvl5pPr marL="1827041" indent="0">
              <a:buNone/>
              <a:defRPr sz="1600" b="1"/>
            </a:lvl5pPr>
            <a:lvl6pPr marL="2283805" indent="0">
              <a:buNone/>
              <a:defRPr sz="1600" b="1"/>
            </a:lvl6pPr>
            <a:lvl7pPr marL="2740568" indent="0">
              <a:buNone/>
              <a:defRPr sz="1600" b="1"/>
            </a:lvl7pPr>
            <a:lvl8pPr marL="3197328" indent="0">
              <a:buNone/>
              <a:defRPr sz="1600" b="1"/>
            </a:lvl8pPr>
            <a:lvl9pPr marL="3654091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FC24D-FEB1-475C-B995-E32A0ECC89DF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12772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01A82-8F8E-43DD-9ECB-ACBC8608F9DF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47866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41A23-4102-410B-8BEE-7A514FFCC91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64148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760" indent="0">
              <a:buNone/>
              <a:defRPr sz="1200"/>
            </a:lvl2pPr>
            <a:lvl3pPr marL="913520" indent="0">
              <a:buNone/>
              <a:defRPr sz="1000"/>
            </a:lvl3pPr>
            <a:lvl4pPr marL="1370281" indent="0">
              <a:buNone/>
              <a:defRPr sz="900"/>
            </a:lvl4pPr>
            <a:lvl5pPr marL="1827041" indent="0">
              <a:buNone/>
              <a:defRPr sz="900"/>
            </a:lvl5pPr>
            <a:lvl6pPr marL="2283805" indent="0">
              <a:buNone/>
              <a:defRPr sz="900"/>
            </a:lvl6pPr>
            <a:lvl7pPr marL="2740568" indent="0">
              <a:buNone/>
              <a:defRPr sz="900"/>
            </a:lvl7pPr>
            <a:lvl8pPr marL="3197328" indent="0">
              <a:buNone/>
              <a:defRPr sz="900"/>
            </a:lvl8pPr>
            <a:lvl9pPr marL="3654091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2E8F6-908C-4969-A419-2ABD16B012E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08691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760" indent="0">
              <a:buNone/>
              <a:defRPr sz="2800"/>
            </a:lvl2pPr>
            <a:lvl3pPr marL="913520" indent="0">
              <a:buNone/>
              <a:defRPr sz="2400"/>
            </a:lvl3pPr>
            <a:lvl4pPr marL="1370281" indent="0">
              <a:buNone/>
              <a:defRPr sz="2000"/>
            </a:lvl4pPr>
            <a:lvl5pPr marL="1827041" indent="0">
              <a:buNone/>
              <a:defRPr sz="2000"/>
            </a:lvl5pPr>
            <a:lvl6pPr marL="2283805" indent="0">
              <a:buNone/>
              <a:defRPr sz="2000"/>
            </a:lvl6pPr>
            <a:lvl7pPr marL="2740568" indent="0">
              <a:buNone/>
              <a:defRPr sz="2000"/>
            </a:lvl7pPr>
            <a:lvl8pPr marL="3197328" indent="0">
              <a:buNone/>
              <a:defRPr sz="2000"/>
            </a:lvl8pPr>
            <a:lvl9pPr marL="3654091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760" indent="0">
              <a:buNone/>
              <a:defRPr sz="1200"/>
            </a:lvl2pPr>
            <a:lvl3pPr marL="913520" indent="0">
              <a:buNone/>
              <a:defRPr sz="1000"/>
            </a:lvl3pPr>
            <a:lvl4pPr marL="1370281" indent="0">
              <a:buNone/>
              <a:defRPr sz="900"/>
            </a:lvl4pPr>
            <a:lvl5pPr marL="1827041" indent="0">
              <a:buNone/>
              <a:defRPr sz="900"/>
            </a:lvl5pPr>
            <a:lvl6pPr marL="2283805" indent="0">
              <a:buNone/>
              <a:defRPr sz="900"/>
            </a:lvl6pPr>
            <a:lvl7pPr marL="2740568" indent="0">
              <a:buNone/>
              <a:defRPr sz="900"/>
            </a:lvl7pPr>
            <a:lvl8pPr marL="3197328" indent="0">
              <a:buNone/>
              <a:defRPr sz="900"/>
            </a:lvl8pPr>
            <a:lvl9pPr marL="3654091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7B471-1029-4621-9679-779C53CDEFC8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79190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74416-AED9-437A-9BDF-2515D8A0A535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45958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59435-20E9-454E-87E3-B45AE18F4C2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2274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45" indent="0" algn="ctr">
              <a:buNone/>
              <a:defRPr/>
            </a:lvl2pPr>
            <a:lvl3pPr marL="914290" indent="0" algn="ctr">
              <a:buNone/>
              <a:defRPr/>
            </a:lvl3pPr>
            <a:lvl4pPr marL="1371435" indent="0" algn="ctr">
              <a:buNone/>
              <a:defRPr/>
            </a:lvl4pPr>
            <a:lvl5pPr marL="1828581" indent="0" algn="ctr">
              <a:buNone/>
              <a:defRPr/>
            </a:lvl5pPr>
            <a:lvl6pPr marL="2285726" indent="0" algn="ctr">
              <a:buNone/>
              <a:defRPr/>
            </a:lvl6pPr>
            <a:lvl7pPr marL="2742871" indent="0" algn="ctr">
              <a:buNone/>
              <a:defRPr/>
            </a:lvl7pPr>
            <a:lvl8pPr marL="3200016" indent="0" algn="ctr">
              <a:buNone/>
              <a:defRPr/>
            </a:lvl8pPr>
            <a:lvl9pPr marL="3657161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1446D-B08E-41B4-9456-205EF404FA0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14495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EFC3D-3B21-410A-ACEA-D02D29CF07E5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5955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45" indent="0">
              <a:buNone/>
              <a:defRPr sz="1800"/>
            </a:lvl2pPr>
            <a:lvl3pPr marL="914290" indent="0">
              <a:buNone/>
              <a:defRPr sz="1600"/>
            </a:lvl3pPr>
            <a:lvl4pPr marL="1371435" indent="0">
              <a:buNone/>
              <a:defRPr sz="1400"/>
            </a:lvl4pPr>
            <a:lvl5pPr marL="1828581" indent="0">
              <a:buNone/>
              <a:defRPr sz="1400"/>
            </a:lvl5pPr>
            <a:lvl6pPr marL="2285726" indent="0">
              <a:buNone/>
              <a:defRPr sz="1400"/>
            </a:lvl6pPr>
            <a:lvl7pPr marL="2742871" indent="0">
              <a:buNone/>
              <a:defRPr sz="1400"/>
            </a:lvl7pPr>
            <a:lvl8pPr marL="3200016" indent="0">
              <a:buNone/>
              <a:defRPr sz="1400"/>
            </a:lvl8pPr>
            <a:lvl9pPr marL="3657161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D883B-F6CE-4FB3-B3CE-8E91A6E47EA2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16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7D2E5-7E4F-4CAA-A30C-6DFCE22F76D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279854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1E494-FF1C-4A2B-A7CA-D55B59DCF41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08527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5" indent="0">
              <a:buNone/>
              <a:defRPr sz="2000" b="1"/>
            </a:lvl2pPr>
            <a:lvl3pPr marL="914290" indent="0">
              <a:buNone/>
              <a:defRPr sz="1800" b="1"/>
            </a:lvl3pPr>
            <a:lvl4pPr marL="1371435" indent="0">
              <a:buNone/>
              <a:defRPr sz="1600" b="1"/>
            </a:lvl4pPr>
            <a:lvl5pPr marL="1828581" indent="0">
              <a:buNone/>
              <a:defRPr sz="1600" b="1"/>
            </a:lvl5pPr>
            <a:lvl6pPr marL="2285726" indent="0">
              <a:buNone/>
              <a:defRPr sz="1600" b="1"/>
            </a:lvl6pPr>
            <a:lvl7pPr marL="2742871" indent="0">
              <a:buNone/>
              <a:defRPr sz="1600" b="1"/>
            </a:lvl7pPr>
            <a:lvl8pPr marL="3200016" indent="0">
              <a:buNone/>
              <a:defRPr sz="1600" b="1"/>
            </a:lvl8pPr>
            <a:lvl9pPr marL="3657161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5" indent="0">
              <a:buNone/>
              <a:defRPr sz="2000" b="1"/>
            </a:lvl2pPr>
            <a:lvl3pPr marL="914290" indent="0">
              <a:buNone/>
              <a:defRPr sz="1800" b="1"/>
            </a:lvl3pPr>
            <a:lvl4pPr marL="1371435" indent="0">
              <a:buNone/>
              <a:defRPr sz="1600" b="1"/>
            </a:lvl4pPr>
            <a:lvl5pPr marL="1828581" indent="0">
              <a:buNone/>
              <a:defRPr sz="1600" b="1"/>
            </a:lvl5pPr>
            <a:lvl6pPr marL="2285726" indent="0">
              <a:buNone/>
              <a:defRPr sz="1600" b="1"/>
            </a:lvl6pPr>
            <a:lvl7pPr marL="2742871" indent="0">
              <a:buNone/>
              <a:defRPr sz="1600" b="1"/>
            </a:lvl7pPr>
            <a:lvl8pPr marL="3200016" indent="0">
              <a:buNone/>
              <a:defRPr sz="1600" b="1"/>
            </a:lvl8pPr>
            <a:lvl9pPr marL="3657161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FC24D-FEB1-475C-B995-E32A0ECC89DF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25591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01A82-8F8E-43DD-9ECB-ACBC8608F9DF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30831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41A23-4102-410B-8BEE-7A514FFCC91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27217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5" indent="0">
              <a:buNone/>
              <a:defRPr sz="1200"/>
            </a:lvl2pPr>
            <a:lvl3pPr marL="914290" indent="0">
              <a:buNone/>
              <a:defRPr sz="1000"/>
            </a:lvl3pPr>
            <a:lvl4pPr marL="1371435" indent="0">
              <a:buNone/>
              <a:defRPr sz="900"/>
            </a:lvl4pPr>
            <a:lvl5pPr marL="1828581" indent="0">
              <a:buNone/>
              <a:defRPr sz="900"/>
            </a:lvl5pPr>
            <a:lvl6pPr marL="2285726" indent="0">
              <a:buNone/>
              <a:defRPr sz="900"/>
            </a:lvl6pPr>
            <a:lvl7pPr marL="2742871" indent="0">
              <a:buNone/>
              <a:defRPr sz="900"/>
            </a:lvl7pPr>
            <a:lvl8pPr marL="3200016" indent="0">
              <a:buNone/>
              <a:defRPr sz="900"/>
            </a:lvl8pPr>
            <a:lvl9pPr marL="3657161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2E8F6-908C-4969-A419-2ABD16B012E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72841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45" indent="0">
              <a:buNone/>
              <a:defRPr sz="2800"/>
            </a:lvl2pPr>
            <a:lvl3pPr marL="914290" indent="0">
              <a:buNone/>
              <a:defRPr sz="2400"/>
            </a:lvl3pPr>
            <a:lvl4pPr marL="1371435" indent="0">
              <a:buNone/>
              <a:defRPr sz="2000"/>
            </a:lvl4pPr>
            <a:lvl5pPr marL="1828581" indent="0">
              <a:buNone/>
              <a:defRPr sz="2000"/>
            </a:lvl5pPr>
            <a:lvl6pPr marL="2285726" indent="0">
              <a:buNone/>
              <a:defRPr sz="2000"/>
            </a:lvl6pPr>
            <a:lvl7pPr marL="2742871" indent="0">
              <a:buNone/>
              <a:defRPr sz="2000"/>
            </a:lvl7pPr>
            <a:lvl8pPr marL="3200016" indent="0">
              <a:buNone/>
              <a:defRPr sz="2000"/>
            </a:lvl8pPr>
            <a:lvl9pPr marL="3657161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45" indent="0">
              <a:buNone/>
              <a:defRPr sz="1200"/>
            </a:lvl2pPr>
            <a:lvl3pPr marL="914290" indent="0">
              <a:buNone/>
              <a:defRPr sz="1000"/>
            </a:lvl3pPr>
            <a:lvl4pPr marL="1371435" indent="0">
              <a:buNone/>
              <a:defRPr sz="900"/>
            </a:lvl4pPr>
            <a:lvl5pPr marL="1828581" indent="0">
              <a:buNone/>
              <a:defRPr sz="900"/>
            </a:lvl5pPr>
            <a:lvl6pPr marL="2285726" indent="0">
              <a:buNone/>
              <a:defRPr sz="900"/>
            </a:lvl6pPr>
            <a:lvl7pPr marL="2742871" indent="0">
              <a:buNone/>
              <a:defRPr sz="900"/>
            </a:lvl7pPr>
            <a:lvl8pPr marL="3200016" indent="0">
              <a:buNone/>
              <a:defRPr sz="900"/>
            </a:lvl8pPr>
            <a:lvl9pPr marL="3657161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7B471-1029-4621-9679-779C53CDEFC8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99835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74416-AED9-437A-9BDF-2515D8A0A535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97018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59435-20E9-454E-87E3-B45AE18F4C2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885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626" indent="0">
              <a:buNone/>
              <a:defRPr sz="1200"/>
            </a:lvl2pPr>
            <a:lvl3pPr marL="907277" indent="0">
              <a:buNone/>
              <a:defRPr sz="1000"/>
            </a:lvl3pPr>
            <a:lvl4pPr marL="1360934" indent="0">
              <a:buNone/>
              <a:defRPr sz="900"/>
            </a:lvl4pPr>
            <a:lvl5pPr marL="1814585" indent="0">
              <a:buNone/>
              <a:defRPr sz="900"/>
            </a:lvl5pPr>
            <a:lvl6pPr marL="2268238" indent="0">
              <a:buNone/>
              <a:defRPr sz="900"/>
            </a:lvl6pPr>
            <a:lvl7pPr marL="2721886" indent="0">
              <a:buNone/>
              <a:defRPr sz="900"/>
            </a:lvl7pPr>
            <a:lvl8pPr marL="3175534" indent="0">
              <a:buNone/>
              <a:defRPr sz="900"/>
            </a:lvl8pPr>
            <a:lvl9pPr marL="3629184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12341-B737-4089-BD50-641550A6C2E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6408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3626" indent="0">
              <a:buNone/>
              <a:defRPr sz="2800"/>
            </a:lvl2pPr>
            <a:lvl3pPr marL="907277" indent="0">
              <a:buNone/>
              <a:defRPr sz="2400"/>
            </a:lvl3pPr>
            <a:lvl4pPr marL="1360934" indent="0">
              <a:buNone/>
              <a:defRPr sz="2000"/>
            </a:lvl4pPr>
            <a:lvl5pPr marL="1814585" indent="0">
              <a:buNone/>
              <a:defRPr sz="2000"/>
            </a:lvl5pPr>
            <a:lvl6pPr marL="2268238" indent="0">
              <a:buNone/>
              <a:defRPr sz="2000"/>
            </a:lvl6pPr>
            <a:lvl7pPr marL="2721886" indent="0">
              <a:buNone/>
              <a:defRPr sz="2000"/>
            </a:lvl7pPr>
            <a:lvl8pPr marL="3175534" indent="0">
              <a:buNone/>
              <a:defRPr sz="2000"/>
            </a:lvl8pPr>
            <a:lvl9pPr marL="3629184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626" indent="0">
              <a:buNone/>
              <a:defRPr sz="1200"/>
            </a:lvl2pPr>
            <a:lvl3pPr marL="907277" indent="0">
              <a:buNone/>
              <a:defRPr sz="1000"/>
            </a:lvl3pPr>
            <a:lvl4pPr marL="1360934" indent="0">
              <a:buNone/>
              <a:defRPr sz="900"/>
            </a:lvl4pPr>
            <a:lvl5pPr marL="1814585" indent="0">
              <a:buNone/>
              <a:defRPr sz="900"/>
            </a:lvl5pPr>
            <a:lvl6pPr marL="2268238" indent="0">
              <a:buNone/>
              <a:defRPr sz="900"/>
            </a:lvl6pPr>
            <a:lvl7pPr marL="2721886" indent="0">
              <a:buNone/>
              <a:defRPr sz="900"/>
            </a:lvl7pPr>
            <a:lvl8pPr marL="3175534" indent="0">
              <a:buNone/>
              <a:defRPr sz="900"/>
            </a:lvl8pPr>
            <a:lvl9pPr marL="3629184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B8372-C635-4336-8D12-F5E4145E813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61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725" tIns="45395" rIns="90725" bIns="453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en-US" smtClean="0"/>
              <a:t>Kliknij, aby edytować styl wzorca tytułu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725" tIns="45395" rIns="90725" bIns="453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en-US" smtClean="0"/>
              <a:t>Kliknij, aby edytować style wzorca tekstu</a:t>
            </a:r>
          </a:p>
          <a:p>
            <a:pPr lvl="1"/>
            <a:r>
              <a:rPr lang="pl-PL" altLang="en-US" smtClean="0"/>
              <a:t>Drugi poziom</a:t>
            </a:r>
          </a:p>
          <a:p>
            <a:pPr lvl="2"/>
            <a:r>
              <a:rPr lang="pl-PL" altLang="en-US" smtClean="0"/>
              <a:t>Trzeci poziom</a:t>
            </a:r>
          </a:p>
          <a:p>
            <a:pPr lvl="3"/>
            <a:r>
              <a:rPr lang="pl-PL" altLang="en-US" smtClean="0"/>
              <a:t>Czwarty poziom</a:t>
            </a:r>
          </a:p>
          <a:p>
            <a:pPr lvl="4"/>
            <a:r>
              <a:rPr lang="pl-PL" altLang="en-US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5" tIns="45395" rIns="90725" bIns="45395" numCol="1" anchor="t" anchorCtr="0" compatLnSpc="1">
            <a:prstTxWarp prst="textNoShape">
              <a:avLst/>
            </a:prstTxWarp>
          </a:bodyPr>
          <a:lstStyle>
            <a:lvl1pPr algn="l">
              <a:defRPr sz="1400" b="0" smtClean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5" tIns="45395" rIns="90725" bIns="45395" numCol="1" anchor="t" anchorCtr="0" compatLnSpc="1">
            <a:prstTxWarp prst="textNoShape">
              <a:avLst/>
            </a:prstTxWarp>
          </a:bodyPr>
          <a:lstStyle>
            <a:lvl1pPr>
              <a:defRPr sz="1400" b="0" smtClean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5" tIns="45395" rIns="90725" bIns="45395" numCol="1" anchor="t" anchorCtr="0" compatLnSpc="1">
            <a:prstTxWarp prst="textNoShape">
              <a:avLst/>
            </a:prstTxWarp>
          </a:bodyPr>
          <a:lstStyle>
            <a:lvl1pPr algn="r">
              <a:defRPr sz="1400" b="0" smtClean="0"/>
            </a:lvl1pPr>
          </a:lstStyle>
          <a:p>
            <a:pPr>
              <a:defRPr/>
            </a:pPr>
            <a:fld id="{C9525B0A-17A9-43FC-86AE-2037B82ECF6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3626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07277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60934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14585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0235" indent="-340235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37179" indent="-283522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34117" indent="-2268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87769" indent="-2268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41419" indent="-2268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495066" indent="-2268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48709" indent="-2268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02354" indent="-2268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56007" indent="-2268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072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626" algn="l" defTabSz="9072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277" algn="l" defTabSz="9072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934" algn="l" defTabSz="9072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585" algn="l" defTabSz="9072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238" algn="l" defTabSz="9072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886" algn="l" defTabSz="9072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534" algn="l" defTabSz="9072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9184" algn="l" defTabSz="9072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54" tIns="45590" rIns="91154" bIns="455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54" tIns="45590" rIns="91154" bIns="455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54" tIns="45590" rIns="91154" bIns="45590" numCol="1" anchor="t" anchorCtr="0" compatLnSpc="1">
            <a:prstTxWarp prst="textNoShape">
              <a:avLst/>
            </a:prstTxWarp>
          </a:bodyPr>
          <a:lstStyle>
            <a:lvl1pPr algn="l">
              <a:defRPr sz="1400" b="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54" tIns="45590" rIns="91154" bIns="4559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54" tIns="45590" rIns="91154" bIns="4559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5CDCE4CF-234D-436F-B09B-5D6A670AFF34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25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577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1541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67317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3097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1834" indent="-341834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0636" indent="-284848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39439" indent="-227886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5213" indent="-227886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0989" indent="-227886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06765" indent="-227886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62544" indent="-227886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18319" indent="-227886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74099" indent="-227886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15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770" algn="l" defTabSz="9115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541" algn="l" defTabSz="9115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7317" algn="l" defTabSz="9115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3097" algn="l" defTabSz="9115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8877" algn="l" defTabSz="9115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4654" algn="l" defTabSz="9115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0430" algn="l" defTabSz="9115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6207" algn="l" defTabSz="9115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87" tIns="45605" rIns="91187" bIns="4560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87" tIns="45605" rIns="91187" bIns="456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87" tIns="45605" rIns="91187" bIns="45605" numCol="1" anchor="t" anchorCtr="0" compatLnSpc="1">
            <a:prstTxWarp prst="textNoShape">
              <a:avLst/>
            </a:prstTxWarp>
          </a:bodyPr>
          <a:lstStyle>
            <a:lvl1pPr algn="l">
              <a:defRPr sz="1400" b="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87" tIns="45605" rIns="91187" bIns="45605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87" tIns="45605" rIns="91187" bIns="45605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5CDCE4CF-234D-436F-B09B-5D6A670AFF34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254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5935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1871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67809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3754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1957" indent="-341957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0903" indent="-2849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39849" indent="-227968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5788" indent="-227968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1727" indent="-22796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07668" indent="-22796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63609" indent="-22796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19549" indent="-22796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75494" indent="-22796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18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935" algn="l" defTabSz="9118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871" algn="l" defTabSz="9118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7809" algn="l" defTabSz="9118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3754" algn="l" defTabSz="9118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9697" algn="l" defTabSz="9118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5639" algn="l" defTabSz="9118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1579" algn="l" defTabSz="9118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7519" algn="l" defTabSz="9118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31" tIns="45625" rIns="91231" bIns="4562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31" tIns="45625" rIns="91231" bIns="45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31" tIns="45625" rIns="91231" bIns="45625" numCol="1" anchor="t" anchorCtr="0" compatLnSpc="1">
            <a:prstTxWarp prst="textNoShape">
              <a:avLst/>
            </a:prstTxWarp>
          </a:bodyPr>
          <a:lstStyle>
            <a:lvl1pPr algn="l">
              <a:defRPr sz="1400" b="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31" tIns="45625" rIns="91231" bIns="45625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31" tIns="45625" rIns="91231" bIns="45625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5CDCE4CF-234D-436F-B09B-5D6A670AFF34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777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6155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2311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68466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463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121" indent="-342121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259" indent="-285086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0397" indent="-228078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6554" indent="-228078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2712" indent="-22807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08872" indent="-22807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65030" indent="-22807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1189" indent="-22807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77354" indent="-22807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23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155" algn="l" defTabSz="9123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2311" algn="l" defTabSz="9123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466" algn="l" defTabSz="9123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4630" algn="l" defTabSz="9123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92" algn="l" defTabSz="9123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6952" algn="l" defTabSz="9123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3111" algn="l" defTabSz="9123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9271" algn="l" defTabSz="9123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86" tIns="45650" rIns="91286" bIns="456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86" tIns="45650" rIns="91286" bIns="45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6" tIns="45650" rIns="91286" bIns="45650" numCol="1" anchor="t" anchorCtr="0" compatLnSpc="1">
            <a:prstTxWarp prst="textNoShape">
              <a:avLst/>
            </a:prstTxWarp>
          </a:bodyPr>
          <a:lstStyle>
            <a:lvl1pPr algn="l">
              <a:defRPr sz="1400" b="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6" tIns="45650" rIns="91286" bIns="4565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6" tIns="45650" rIns="91286" bIns="4565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5CDCE4CF-234D-436F-B09B-5D6A670AFF34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505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643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286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69291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5725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326" indent="-342326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704" indent="-285261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082" indent="-22821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7513" indent="-22821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3944" indent="-22821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0377" indent="-22821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66810" indent="-22821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3244" indent="-22821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79679" indent="-22821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28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430" algn="l" defTabSz="9128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2860" algn="l" defTabSz="9128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291" algn="l" defTabSz="9128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5725" algn="l" defTabSz="9128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161" algn="l" defTabSz="9128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8594" algn="l" defTabSz="9128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5027" algn="l" defTabSz="9128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1461" algn="l" defTabSz="9128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52" tIns="45680" rIns="91352" bIns="456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52" tIns="45680" rIns="91352" bIns="456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80" rIns="91352" bIns="45680" numCol="1" anchor="t" anchorCtr="0" compatLnSpc="1">
            <a:prstTxWarp prst="textNoShape">
              <a:avLst/>
            </a:prstTxWarp>
          </a:bodyPr>
          <a:lstStyle>
            <a:lvl1pPr algn="l">
              <a:defRPr sz="1400" b="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80" rIns="91352" bIns="4568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80" rIns="91352" bIns="4568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5CDCE4CF-234D-436F-B09B-5D6A670AFF34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0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676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352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0281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7041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572" indent="-342572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238" indent="-285471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904" indent="-22838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64" indent="-22838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424" indent="-22838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2186" indent="-22838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68947" indent="-22838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5710" indent="-22838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2472" indent="-22838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35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760" algn="l" defTabSz="9135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520" algn="l" defTabSz="9135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281" algn="l" defTabSz="9135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041" algn="l" defTabSz="9135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805" algn="l" defTabSz="9135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568" algn="l" defTabSz="9135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328" algn="l" defTabSz="9135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091" algn="l" defTabSz="9135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>
              <a:defRPr sz="1400" b="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5CDCE4CF-234D-436F-B09B-5D6A670AFF34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512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145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29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435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581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859" indent="-342859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861" indent="-285716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863" indent="-22857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008" indent="-22857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153" indent="-22857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298" indent="-22857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443" indent="-22857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589" indent="-22857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734" indent="-22857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5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0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5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1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26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1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16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1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ext Box 2"/>
          <p:cNvSpPr txBox="1">
            <a:spLocks noChangeArrowheads="1"/>
          </p:cNvSpPr>
          <p:nvPr/>
        </p:nvSpPr>
        <p:spPr bwMode="auto">
          <a:xfrm>
            <a:off x="0" y="2270163"/>
            <a:ext cx="9144000" cy="1861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5" tIns="45395" rIns="90725" bIns="45395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4000" dirty="0">
                <a:solidFill>
                  <a:srgbClr val="000099"/>
                </a:solidFill>
              </a:rPr>
              <a:t>Część </a:t>
            </a:r>
            <a:r>
              <a:rPr lang="pl-PL" altLang="en-US" sz="4000" dirty="0" smtClean="0">
                <a:solidFill>
                  <a:srgbClr val="000099"/>
                </a:solidFill>
              </a:rPr>
              <a:t>2</a:t>
            </a:r>
            <a:endParaRPr lang="pl-PL" altLang="en-US" sz="4000" dirty="0">
              <a:solidFill>
                <a:srgbClr val="000099"/>
              </a:solidFill>
            </a:endParaRPr>
          </a:p>
          <a:p>
            <a:endParaRPr lang="pl-PL" altLang="en-US" sz="4000" dirty="0">
              <a:solidFill>
                <a:srgbClr val="000099"/>
              </a:solidFill>
            </a:endParaRPr>
          </a:p>
          <a:p>
            <a:r>
              <a:rPr lang="pl-PL" altLang="en-US" sz="3500" dirty="0">
                <a:solidFill>
                  <a:srgbClr val="000099"/>
                </a:solidFill>
              </a:rPr>
              <a:t>Ewolucja nauk o zarządzaniu</a:t>
            </a:r>
          </a:p>
        </p:txBody>
      </p:sp>
      <p:sp>
        <p:nvSpPr>
          <p:cNvPr id="409603" name="Rectangle 3"/>
          <p:cNvSpPr>
            <a:spLocks noChangeArrowheads="1"/>
          </p:cNvSpPr>
          <p:nvPr/>
        </p:nvSpPr>
        <p:spPr bwMode="auto">
          <a:xfrm>
            <a:off x="228600" y="1600200"/>
            <a:ext cx="8686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5" tIns="45395" rIns="90725" bIns="45395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5000"/>
              </a:spcBef>
            </a:pPr>
            <a:endParaRPr lang="en-US" altLang="en-US" sz="3000" b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28600" y="288990"/>
            <a:ext cx="86868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725" tIns="45395" rIns="90725" bIns="45395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5000" dirty="0">
                <a:solidFill>
                  <a:srgbClr val="000099"/>
                </a:solidFill>
              </a:rPr>
              <a:t>Podstawy zarządzania</a:t>
            </a:r>
            <a:endParaRPr lang="pl-PL" altLang="en-US" sz="50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533400"/>
          </a:xfrm>
        </p:spPr>
        <p:txBody>
          <a:bodyPr/>
          <a:lstStyle/>
          <a:p>
            <a:r>
              <a:rPr lang="pl-PL" altLang="en-US" sz="3500" b="1">
                <a:solidFill>
                  <a:srgbClr val="000099"/>
                </a:solidFill>
              </a:rPr>
              <a:t>Kierunek administracyjny</a:t>
            </a:r>
          </a:p>
        </p:txBody>
      </p:sp>
      <p:sp>
        <p:nvSpPr>
          <p:cNvPr id="12800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764705"/>
            <a:ext cx="8534400" cy="600472"/>
          </a:xfrm>
        </p:spPr>
        <p:txBody>
          <a:bodyPr/>
          <a:lstStyle/>
          <a:p>
            <a:pPr algn="ctr">
              <a:buNone/>
            </a:pPr>
            <a:r>
              <a:rPr lang="pl-PL" altLang="pl-PL" sz="2400" b="1" dirty="0"/>
              <a:t>14 zasad zarządzania według Henri </a:t>
            </a:r>
            <a:r>
              <a:rPr lang="pl-PL" altLang="pl-PL" sz="2400" b="1" dirty="0" err="1"/>
              <a:t>Fayola</a:t>
            </a:r>
            <a:endParaRPr lang="pl-PL" altLang="en-US" sz="2200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114" y="1340769"/>
            <a:ext cx="6923286" cy="5369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645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533400"/>
          </a:xfrm>
        </p:spPr>
        <p:txBody>
          <a:bodyPr/>
          <a:lstStyle/>
          <a:p>
            <a:r>
              <a:rPr lang="pl-PL" altLang="en-US" sz="3500" b="1" dirty="0">
                <a:solidFill>
                  <a:srgbClr val="000099"/>
                </a:solidFill>
              </a:rPr>
              <a:t>Kierunek administracyjny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4114800"/>
          </a:xfrm>
        </p:spPr>
        <p:txBody>
          <a:bodyPr/>
          <a:lstStyle/>
          <a:p>
            <a:pPr algn="ctr">
              <a:spcAft>
                <a:spcPct val="40000"/>
              </a:spcAft>
              <a:buFontTx/>
              <a:buNone/>
            </a:pPr>
            <a:r>
              <a:rPr lang="pl-PL" altLang="en-US" sz="2600" b="1" dirty="0"/>
              <a:t>5 funkcji zarządzania (zadań kierowniczych) wg H. </a:t>
            </a:r>
            <a:r>
              <a:rPr lang="pl-PL" altLang="en-US" sz="2600" b="1" dirty="0" err="1"/>
              <a:t>Fayola</a:t>
            </a:r>
            <a:endParaRPr lang="pl-PL" altLang="en-US" sz="2600" b="1" dirty="0"/>
          </a:p>
          <a:p>
            <a:pPr marL="354665" indent="-354665">
              <a:spcBef>
                <a:spcPts val="2000"/>
              </a:spcBef>
              <a:spcAft>
                <a:spcPct val="40000"/>
              </a:spcAft>
              <a:buFont typeface="+mj-lt"/>
              <a:buAutoNum type="arabicPeriod"/>
            </a:pPr>
            <a:r>
              <a:rPr lang="pl-PL" altLang="en-US" sz="2400" b="1" dirty="0"/>
              <a:t>Przewidywanie (planowanie)</a:t>
            </a:r>
            <a:r>
              <a:rPr lang="pl-PL" altLang="en-US" sz="2400" dirty="0"/>
              <a:t> – obmyślenie kierunku działania, umożliwiającego </a:t>
            </a:r>
            <a:r>
              <a:rPr lang="pl-PL" altLang="en-US" sz="2400" dirty="0" err="1"/>
              <a:t>orga-nizacji</a:t>
            </a:r>
            <a:r>
              <a:rPr lang="pl-PL" altLang="en-US" sz="2400" dirty="0"/>
              <a:t> zrealizowanie celów,</a:t>
            </a:r>
          </a:p>
          <a:p>
            <a:pPr marL="354665" indent="-354665">
              <a:spcAft>
                <a:spcPct val="40000"/>
              </a:spcAft>
              <a:buFont typeface="+mj-lt"/>
              <a:buAutoNum type="arabicPeriod"/>
            </a:pPr>
            <a:r>
              <a:rPr lang="pl-PL" altLang="en-US" sz="2400" b="1" dirty="0"/>
              <a:t>Organizowanie</a:t>
            </a:r>
            <a:r>
              <a:rPr lang="pl-PL" altLang="en-US" sz="2400" dirty="0"/>
              <a:t> –zmobilizowanie materialnych i ludzkich zasobów organizacji do wprowadzenia planów w życie,</a:t>
            </a:r>
          </a:p>
          <a:p>
            <a:pPr marL="354665" indent="-354665">
              <a:spcAft>
                <a:spcPct val="40000"/>
              </a:spcAft>
              <a:buFont typeface="+mj-lt"/>
              <a:buAutoNum type="arabicPeriod"/>
            </a:pPr>
            <a:r>
              <a:rPr lang="pl-PL" altLang="en-US" sz="2400" b="1" dirty="0"/>
              <a:t>Rozkazywanie</a:t>
            </a:r>
            <a:r>
              <a:rPr lang="pl-PL" altLang="en-US" sz="2400" dirty="0"/>
              <a:t> –wyznaczenie kierunków działania dla pracowników i doprowadzenie, by wykonywali swoje zadania,</a:t>
            </a:r>
          </a:p>
          <a:p>
            <a:pPr marL="354665" indent="-354665">
              <a:spcAft>
                <a:spcPct val="40000"/>
              </a:spcAft>
              <a:buFont typeface="+mj-lt"/>
              <a:buAutoNum type="arabicPeriod"/>
            </a:pPr>
            <a:r>
              <a:rPr lang="pl-PL" altLang="en-US" sz="2400" b="1" dirty="0"/>
              <a:t>Koordynowanie</a:t>
            </a:r>
            <a:r>
              <a:rPr lang="pl-PL" altLang="en-US" sz="2400" dirty="0"/>
              <a:t> – zapewnienie harmonijnego funkcjonowania zasobów i działań organizacji dla osiągnięcia pożądanych celów,</a:t>
            </a:r>
          </a:p>
          <a:p>
            <a:pPr marL="354665" indent="-354665">
              <a:spcAft>
                <a:spcPct val="40000"/>
              </a:spcAft>
              <a:buFont typeface="+mj-lt"/>
              <a:buAutoNum type="arabicPeriod"/>
            </a:pPr>
            <a:r>
              <a:rPr lang="pl-PL" altLang="en-US" sz="2400" b="1" dirty="0"/>
              <a:t>Kontrolowanie</a:t>
            </a:r>
            <a:r>
              <a:rPr lang="pl-PL" altLang="en-US" sz="2400" dirty="0"/>
              <a:t> – sprawdzanie przebiegu realizacji planów dla </a:t>
            </a:r>
            <a:r>
              <a:rPr lang="pl-PL" altLang="en-US" sz="2400" dirty="0" err="1"/>
              <a:t>zapewnie-nia</a:t>
            </a:r>
            <a:r>
              <a:rPr lang="pl-PL" altLang="en-US" sz="2400" dirty="0"/>
              <a:t> ich właściwego wykonania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9512" y="692150"/>
            <a:ext cx="8534400" cy="6165850"/>
          </a:xfrm>
        </p:spPr>
        <p:txBody>
          <a:bodyPr/>
          <a:lstStyle/>
          <a:p>
            <a:pPr>
              <a:spcBef>
                <a:spcPts val="500"/>
              </a:spcBef>
              <a:buNone/>
            </a:pPr>
            <a:r>
              <a:rPr lang="pl-PL" altLang="pl-PL" sz="2100" b="1" dirty="0"/>
              <a:t>Max Weber (1864 – 1920)</a:t>
            </a:r>
          </a:p>
          <a:p>
            <a:pPr>
              <a:spcBef>
                <a:spcPts val="500"/>
              </a:spcBef>
            </a:pPr>
            <a:r>
              <a:rPr lang="pl-PL" sz="1900" dirty="0"/>
              <a:t>W swoich badaniach skupił się </a:t>
            </a:r>
            <a:r>
              <a:rPr lang="pl-PL" sz="1900" b="1" u="sng" dirty="0"/>
              <a:t>na biurokracji:</a:t>
            </a:r>
            <a:endParaRPr lang="pl-PL" sz="1900" dirty="0"/>
          </a:p>
          <a:p>
            <a:pPr>
              <a:spcBef>
                <a:spcPts val="500"/>
              </a:spcBef>
            </a:pPr>
            <a:r>
              <a:rPr lang="pl-PL" sz="1900" dirty="0"/>
              <a:t>idealnej, celowo racjonalnej i bardzo wydajnej formie </a:t>
            </a:r>
            <a:br>
              <a:rPr lang="pl-PL" sz="1900" dirty="0"/>
            </a:br>
            <a:r>
              <a:rPr lang="pl-PL" sz="1900" dirty="0"/>
              <a:t>organizacyjnej, szczególnie dla dużych organizacji,</a:t>
            </a:r>
          </a:p>
          <a:p>
            <a:pPr>
              <a:spcBef>
                <a:spcPts val="500"/>
              </a:spcBef>
            </a:pPr>
            <a:r>
              <a:rPr lang="pl-PL" sz="1900" dirty="0"/>
              <a:t>opartej na zasadach logiki, porządku i prawomocnej władzy.</a:t>
            </a:r>
          </a:p>
          <a:p>
            <a:pPr>
              <a:spcBef>
                <a:spcPts val="500"/>
              </a:spcBef>
            </a:pPr>
            <a:r>
              <a:rPr lang="pl-PL" sz="1900" dirty="0"/>
              <a:t>Cechy charakterystyczne </a:t>
            </a:r>
            <a:r>
              <a:rPr lang="pl-PL" sz="1900" b="1" u="sng" dirty="0"/>
              <a:t>idealnej</a:t>
            </a:r>
            <a:r>
              <a:rPr lang="pl-PL" sz="1900" u="sng" dirty="0"/>
              <a:t> </a:t>
            </a:r>
            <a:r>
              <a:rPr lang="pl-PL" sz="1900" b="1" u="sng" dirty="0"/>
              <a:t>biurokracji</a:t>
            </a:r>
            <a:r>
              <a:rPr lang="pl-PL" sz="1900" dirty="0"/>
              <a:t> obejmują:</a:t>
            </a:r>
          </a:p>
          <a:p>
            <a:pPr lvl="1">
              <a:spcBef>
                <a:spcPts val="500"/>
              </a:spcBef>
            </a:pPr>
            <a:r>
              <a:rPr lang="pl-PL" sz="1600" b="1" dirty="0"/>
              <a:t>Podział pracy </a:t>
            </a:r>
            <a:r>
              <a:rPr lang="pl-PL" sz="1600" dirty="0"/>
              <a:t>– stanowiska są dobrze zdefiniowane, a pracownicy </a:t>
            </a:r>
            <a:br>
              <a:rPr lang="pl-PL" sz="1600" dirty="0"/>
            </a:br>
            <a:r>
              <a:rPr lang="pl-PL" sz="1600" dirty="0"/>
              <a:t>są wysoce wykwalifikowani w wykonywaniu zadań,</a:t>
            </a:r>
          </a:p>
          <a:p>
            <a:pPr lvl="1">
              <a:spcBef>
                <a:spcPts val="500"/>
              </a:spcBef>
            </a:pPr>
            <a:r>
              <a:rPr lang="pl-PL" sz="1600" b="1" dirty="0"/>
              <a:t>Hierarchia władzy </a:t>
            </a:r>
            <a:r>
              <a:rPr lang="pl-PL" sz="1600" dirty="0"/>
              <a:t>– władza i odpowiedzialność są dobrze </a:t>
            </a:r>
            <a:br>
              <a:rPr lang="pl-PL" sz="1600" dirty="0"/>
            </a:br>
            <a:r>
              <a:rPr lang="pl-PL" sz="1600" dirty="0"/>
              <a:t>zdefiniowane dla każdego stanowiska w organizacji, </a:t>
            </a:r>
            <a:br>
              <a:rPr lang="pl-PL" sz="1600" dirty="0"/>
            </a:br>
            <a:r>
              <a:rPr lang="pl-PL" sz="1600" dirty="0"/>
              <a:t>a każde stanowisko podlega stanowisku wyższego szczebla,</a:t>
            </a:r>
          </a:p>
          <a:p>
            <a:pPr lvl="1">
              <a:spcBef>
                <a:spcPts val="500"/>
              </a:spcBef>
            </a:pPr>
            <a:r>
              <a:rPr lang="pl-PL" sz="1600" b="1" dirty="0"/>
              <a:t>Formalne zasady i procedury </a:t>
            </a:r>
            <a:r>
              <a:rPr lang="pl-PL" sz="1600" dirty="0"/>
              <a:t>– pisemne wytyczne kierują zachowaniem i decyzjami na stanowiskach pracy, a pisemne akta są przechowywane w organizacji w celach historycznych,</a:t>
            </a:r>
          </a:p>
          <a:p>
            <a:pPr lvl="1">
              <a:spcBef>
                <a:spcPts val="500"/>
              </a:spcBef>
            </a:pPr>
            <a:r>
              <a:rPr lang="pl-PL" sz="1600" b="1" dirty="0"/>
              <a:t>Bezstronność</a:t>
            </a:r>
            <a:r>
              <a:rPr lang="pl-PL" sz="1600" dirty="0"/>
              <a:t> – zasady i procedury są stosowane bezstronnie i jednolicie, nikt nie jest traktowany preferencyjnie.</a:t>
            </a:r>
          </a:p>
          <a:p>
            <a:pPr lvl="1">
              <a:spcBef>
                <a:spcPts val="500"/>
              </a:spcBef>
            </a:pPr>
            <a:r>
              <a:rPr lang="pl-PL" sz="1600" b="1" dirty="0"/>
              <a:t>Kariera oparta na zasługach </a:t>
            </a:r>
            <a:r>
              <a:rPr lang="pl-PL" sz="1600" dirty="0"/>
              <a:t>– pracownicy są wybierani i awansowani na podstawie umiejętności i wyników, a menedżerowie są pracownikami organizacji (nie właścicielami).</a:t>
            </a:r>
          </a:p>
          <a:p>
            <a:pPr>
              <a:spcBef>
                <a:spcPts val="500"/>
              </a:spcBef>
            </a:pPr>
            <a:r>
              <a:rPr lang="pl-PL" sz="1900" dirty="0"/>
              <a:t>Jego koncepcja jest kontrowersyjna – dziś używamy terminu biurokracja </a:t>
            </a:r>
            <a:r>
              <a:rPr lang="pl-PL" sz="1900" b="1" dirty="0"/>
              <a:t>często w negatywnym</a:t>
            </a:r>
            <a:r>
              <a:rPr lang="pl-PL" sz="1900" dirty="0"/>
              <a:t> </a:t>
            </a:r>
            <a:r>
              <a:rPr lang="pl-PL" sz="1900" b="1" dirty="0"/>
              <a:t>znaczeniu</a:t>
            </a:r>
            <a:r>
              <a:rPr lang="pl-PL" sz="1900" dirty="0"/>
              <a:t>.</a:t>
            </a:r>
          </a:p>
        </p:txBody>
      </p:sp>
      <p:pic>
        <p:nvPicPr>
          <p:cNvPr id="23556" name="Picture 2" descr="http://cdn.static-economist.com/sites/default/files/images/articles/migrated/ArticleWeb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794794"/>
            <a:ext cx="2088232" cy="2994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533400"/>
          </a:xfrm>
        </p:spPr>
        <p:txBody>
          <a:bodyPr/>
          <a:lstStyle/>
          <a:p>
            <a:r>
              <a:rPr lang="pl-PL" altLang="en-US" sz="3500" b="1" dirty="0">
                <a:solidFill>
                  <a:srgbClr val="000099"/>
                </a:solidFill>
              </a:rPr>
              <a:t>Kierunek administracyjny</a:t>
            </a:r>
          </a:p>
        </p:txBody>
      </p:sp>
    </p:spTree>
    <p:extLst>
      <p:ext uri="{BB962C8B-B14F-4D97-AF65-F5344CB8AC3E}">
        <p14:creationId xmlns:p14="http://schemas.microsoft.com/office/powerpoint/2010/main" val="172303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90600"/>
          </a:xfrm>
        </p:spPr>
        <p:txBody>
          <a:bodyPr/>
          <a:lstStyle/>
          <a:p>
            <a:r>
              <a:rPr lang="pl-PL" altLang="en-US" sz="3500" b="1" dirty="0">
                <a:solidFill>
                  <a:srgbClr val="000099"/>
                </a:solidFill>
              </a:rPr>
              <a:t>Szkoła behawioralna – Kierunek stosunków międzyludzkich</a:t>
            </a:r>
          </a:p>
        </p:txBody>
      </p:sp>
      <p:sp>
        <p:nvSpPr>
          <p:cNvPr id="130051" name="Rectangle 4"/>
          <p:cNvSpPr>
            <a:spLocks noChangeArrowheads="1"/>
          </p:cNvSpPr>
          <p:nvPr/>
        </p:nvSpPr>
        <p:spPr bwMode="auto">
          <a:xfrm>
            <a:off x="203260" y="1082676"/>
            <a:ext cx="8891629" cy="839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725" tIns="45395" rIns="90725" bIns="45395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pl-PL" altLang="en-US" sz="2400" i="1"/>
              <a:t>Przedstawiciele:</a:t>
            </a:r>
            <a:r>
              <a:rPr lang="pl-PL" altLang="en-US" sz="2400" b="0"/>
              <a:t> Elton Mayo, Abraham Maslow, Douglas McGregor. </a:t>
            </a:r>
            <a:br>
              <a:rPr lang="pl-PL" altLang="en-US" sz="2400" b="0"/>
            </a:br>
            <a:r>
              <a:rPr lang="pl-PL" altLang="en-US" sz="2400" b="0"/>
              <a:t>Lata 20. – 30. XX w.</a:t>
            </a:r>
          </a:p>
        </p:txBody>
      </p:sp>
      <p:sp>
        <p:nvSpPr>
          <p:cNvPr id="130052" name="Rectangle 7"/>
          <p:cNvSpPr>
            <a:spLocks noChangeArrowheads="1"/>
          </p:cNvSpPr>
          <p:nvPr/>
        </p:nvSpPr>
        <p:spPr bwMode="auto">
          <a:xfrm>
            <a:off x="228600" y="2286000"/>
            <a:ext cx="8458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5" tIns="45395" rIns="90725" bIns="45395"/>
          <a:lstStyle>
            <a:lvl1pPr marL="342900" indent="-3429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pl-PL" altLang="en-US" sz="2300"/>
              <a:t>W koncepcji stosunków międzyludzkich: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pl-PL" altLang="en-US" sz="2300" b="0"/>
              <a:t>zaczęto zwracać uwagę na problem ludzi w organizacji, 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pl-PL" altLang="en-US" sz="2300" b="0"/>
              <a:t>zwracano uwagę na wzajemne oddziaływanie kierowników i pracowników,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pl-PL" altLang="en-US" sz="2300" b="0"/>
              <a:t>zwracano uwagę na problematykę stylów kierowania, 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pl-PL" altLang="en-US" sz="2300" b="0"/>
              <a:t>zaczęto przedstawiać koncepcje motywacji pracowników – np. koncepcja Maslowa,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pl-PL" altLang="en-US" sz="2300" b="0"/>
              <a:t>podkreślano znaczenie relacji pomiędzy kierownictwem a pracownikami,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pl-PL" altLang="en-US" sz="2300" b="0"/>
              <a:t>dużo uwagi przywiązywano do godnego traktowania pracownika,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pl-PL" altLang="en-US" sz="2300" b="0"/>
              <a:t>uznawano pogląd, że ludzie są największą wartością dla firmy.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152400" y="1125538"/>
            <a:ext cx="8458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4" tIns="45640" rIns="91264" bIns="4564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buFontTx/>
              <a:buNone/>
            </a:pPr>
            <a:r>
              <a:rPr lang="pl-PL" altLang="pl-PL" sz="2200" dirty="0">
                <a:solidFill>
                  <a:srgbClr val="000000"/>
                </a:solidFill>
              </a:rPr>
              <a:t>Elton Mayo (1880 – 1949)</a:t>
            </a:r>
          </a:p>
          <a:p>
            <a:pPr algn="l"/>
            <a:r>
              <a:rPr lang="pl-PL" altLang="pl-PL" sz="2200" b="0" dirty="0">
                <a:solidFill>
                  <a:srgbClr val="000000"/>
                </a:solidFill>
              </a:rPr>
              <a:t>Jego najważniejsze badania były prowadzone </a:t>
            </a:r>
            <a:br>
              <a:rPr lang="pl-PL" altLang="pl-PL" sz="2200" b="0" dirty="0">
                <a:solidFill>
                  <a:srgbClr val="000000"/>
                </a:solidFill>
              </a:rPr>
            </a:br>
            <a:r>
              <a:rPr lang="pl-PL" altLang="pl-PL" sz="2200" b="0" dirty="0">
                <a:solidFill>
                  <a:srgbClr val="000000"/>
                </a:solidFill>
              </a:rPr>
              <a:t>w </a:t>
            </a:r>
            <a:r>
              <a:rPr lang="pl-PL" altLang="pl-PL" sz="2200" b="0" dirty="0" err="1">
                <a:solidFill>
                  <a:srgbClr val="000000"/>
                </a:solidFill>
              </a:rPr>
              <a:t>Hawthorne</a:t>
            </a:r>
            <a:r>
              <a:rPr lang="pl-PL" altLang="pl-PL" sz="2200" b="0" dirty="0">
                <a:solidFill>
                  <a:srgbClr val="000000"/>
                </a:solidFill>
              </a:rPr>
              <a:t> Works w stanie Illinois, </a:t>
            </a:r>
            <a:br>
              <a:rPr lang="pl-PL" altLang="pl-PL" sz="2200" b="0" dirty="0">
                <a:solidFill>
                  <a:srgbClr val="000000"/>
                </a:solidFill>
              </a:rPr>
            </a:br>
            <a:r>
              <a:rPr lang="pl-PL" altLang="pl-PL" sz="2200" b="0" dirty="0">
                <a:solidFill>
                  <a:srgbClr val="000000"/>
                </a:solidFill>
              </a:rPr>
              <a:t>rozpoczęte w 1924 roku</a:t>
            </a:r>
          </a:p>
        </p:txBody>
      </p:sp>
      <p:pic>
        <p:nvPicPr>
          <p:cNvPr id="26627" name="Picture 2" descr="http://www.adrformacion.com/udsimg/comunica/1/elton_may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572" y="1131888"/>
            <a:ext cx="2882900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48" name="Picture 4" descr="https://upload.wikimedia.org/wikipedia/commons/f/f4/Hawthorne%2C_Illinois_Works_of_the_Western_Electric_Company%2C_192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88" y="3789363"/>
            <a:ext cx="7556500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90600"/>
          </a:xfrm>
        </p:spPr>
        <p:txBody>
          <a:bodyPr/>
          <a:lstStyle/>
          <a:p>
            <a:r>
              <a:rPr lang="pl-PL" altLang="en-US" sz="3500" b="1" dirty="0">
                <a:solidFill>
                  <a:srgbClr val="000099"/>
                </a:solidFill>
              </a:rPr>
              <a:t>Szkoła behawioralna – Kierunek stosunków międzyludzkich</a:t>
            </a:r>
          </a:p>
        </p:txBody>
      </p:sp>
    </p:spTree>
    <p:extLst>
      <p:ext uri="{BB962C8B-B14F-4D97-AF65-F5344CB8AC3E}">
        <p14:creationId xmlns:p14="http://schemas.microsoft.com/office/powerpoint/2010/main" val="124553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152400" y="763538"/>
            <a:ext cx="845820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30" tIns="45670" rIns="91330" bIns="4567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Aft>
                <a:spcPts val="800"/>
              </a:spcAft>
            </a:pPr>
            <a:r>
              <a:rPr lang="pl-PL" sz="2100" b="0" dirty="0"/>
              <a:t>Pierwotnym celem badania było zbadanie wpływu różnych poziomów oświetlenia na produktywność pracowników.</a:t>
            </a:r>
          </a:p>
          <a:p>
            <a:pPr algn="l">
              <a:spcAft>
                <a:spcPts val="800"/>
              </a:spcAft>
            </a:pPr>
            <a:r>
              <a:rPr lang="pl-PL" sz="2100" b="0" dirty="0"/>
              <a:t>Pracownicy zostali podzieleni na dwie grupy: (1) grupę eksperymentalną i (2) grupę kontrolną</a:t>
            </a:r>
          </a:p>
          <a:p>
            <a:pPr algn="l">
              <a:spcAft>
                <a:spcPts val="800"/>
              </a:spcAft>
            </a:pPr>
            <a:r>
              <a:rPr lang="pl-PL" sz="2100" b="0" dirty="0"/>
              <a:t>Grupa eksperymentalna była narażona na różne (lepsze) natężenia oświetlenia, podczas gdy grupa kontrolna pracowała przy stałym natężeniu światła.</a:t>
            </a:r>
          </a:p>
          <a:p>
            <a:pPr algn="l">
              <a:spcAft>
                <a:spcPts val="800"/>
              </a:spcAft>
            </a:pPr>
            <a:r>
              <a:rPr lang="pl-PL" sz="2100" b="0" dirty="0"/>
              <a:t>Mayo był zaskoczony, ponieważ odkrył, że wraz ze wzrostem natężenia światła w grupie eksperymentalnej, produktywność </a:t>
            </a:r>
            <a:r>
              <a:rPr lang="pl-PL" sz="2100" u="sng" dirty="0"/>
              <a:t>obu</a:t>
            </a:r>
            <a:r>
              <a:rPr lang="pl-PL" sz="2100" dirty="0"/>
              <a:t> </a:t>
            </a:r>
            <a:r>
              <a:rPr lang="pl-PL" sz="2100" u="sng" dirty="0"/>
              <a:t>grup</a:t>
            </a:r>
            <a:r>
              <a:rPr lang="pl-PL" sz="2100" dirty="0"/>
              <a:t> </a:t>
            </a:r>
            <a:r>
              <a:rPr lang="pl-PL" sz="2100" u="sng" dirty="0"/>
              <a:t>wzrosła</a:t>
            </a:r>
            <a:r>
              <a:rPr lang="pl-PL" sz="2100" b="0" dirty="0"/>
              <a:t>!</a:t>
            </a:r>
          </a:p>
          <a:p>
            <a:pPr algn="l">
              <a:spcAft>
                <a:spcPts val="800"/>
              </a:spcAft>
            </a:pPr>
            <a:r>
              <a:rPr lang="pl-PL" sz="2100" b="0" dirty="0"/>
              <a:t>Zdziwienie Mayo było jeszcze większe, gdy odkrył, że wraz ze </a:t>
            </a:r>
            <a:r>
              <a:rPr lang="pl-PL" sz="2100" i="1" u="sng" dirty="0"/>
              <a:t>spadkiem</a:t>
            </a:r>
            <a:r>
              <a:rPr lang="pl-PL" sz="2100" b="0" dirty="0"/>
              <a:t> natężenia światła w grupie eksperymentalnej, produktywność </a:t>
            </a:r>
            <a:r>
              <a:rPr lang="pl-PL" sz="2100" u="sng" dirty="0"/>
              <a:t>nadal rosła w obu</a:t>
            </a:r>
            <a:r>
              <a:rPr lang="pl-PL" sz="2100" dirty="0"/>
              <a:t> </a:t>
            </a:r>
            <a:r>
              <a:rPr lang="pl-PL" sz="2100" u="sng" dirty="0"/>
              <a:t>grupach</a:t>
            </a:r>
            <a:r>
              <a:rPr lang="pl-PL" sz="2100" b="0" dirty="0"/>
              <a:t>!</a:t>
            </a:r>
          </a:p>
          <a:p>
            <a:pPr algn="l">
              <a:spcAft>
                <a:spcPts val="800"/>
              </a:spcAft>
            </a:pPr>
            <a:r>
              <a:rPr lang="pl-PL" sz="2100" b="0" dirty="0"/>
              <a:t>Intensywność światła nie była bezpośrednio związana z produktywnością grupy i coś innego musiało przyczynić się do wyników!</a:t>
            </a:r>
          </a:p>
          <a:p>
            <a:pPr algn="l">
              <a:spcAft>
                <a:spcPts val="800"/>
              </a:spcAft>
            </a:pPr>
            <a:r>
              <a:rPr lang="pl-PL" sz="2100" b="0" dirty="0"/>
              <a:t>Mayo kontynuował swoje badania w kolejnych latach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5" y="0"/>
            <a:ext cx="8928992" cy="692150"/>
          </a:xfrm>
        </p:spPr>
        <p:txBody>
          <a:bodyPr/>
          <a:lstStyle/>
          <a:p>
            <a:r>
              <a:rPr lang="pl-PL" altLang="pl-PL" sz="3500" b="1" dirty="0">
                <a:solidFill>
                  <a:srgbClr val="000099"/>
                </a:solidFill>
              </a:rPr>
              <a:t>Badania </a:t>
            </a:r>
            <a:r>
              <a:rPr lang="en-US" altLang="pl-PL" sz="3500" b="1" dirty="0">
                <a:solidFill>
                  <a:srgbClr val="000099"/>
                </a:solidFill>
              </a:rPr>
              <a:t>Elton</a:t>
            </a:r>
            <a:r>
              <a:rPr lang="pl-PL" altLang="pl-PL" sz="3500" b="1" dirty="0">
                <a:solidFill>
                  <a:srgbClr val="000099"/>
                </a:solidFill>
              </a:rPr>
              <a:t>a</a:t>
            </a:r>
            <a:r>
              <a:rPr lang="en-US" altLang="pl-PL" sz="3500" b="1" dirty="0">
                <a:solidFill>
                  <a:srgbClr val="000099"/>
                </a:solidFill>
              </a:rPr>
              <a:t> Mayo </a:t>
            </a:r>
            <a:r>
              <a:rPr lang="pl-PL" altLang="pl-PL" sz="3500" b="1" dirty="0">
                <a:solidFill>
                  <a:srgbClr val="000099"/>
                </a:solidFill>
              </a:rPr>
              <a:t>w </a:t>
            </a:r>
            <a:r>
              <a:rPr lang="pl-PL" altLang="pl-PL" sz="3500" b="1" dirty="0" err="1">
                <a:solidFill>
                  <a:srgbClr val="000099"/>
                </a:solidFill>
              </a:rPr>
              <a:t>Hawthorne</a:t>
            </a:r>
            <a:r>
              <a:rPr lang="pl-PL" altLang="pl-PL" sz="3500" b="1" dirty="0">
                <a:solidFill>
                  <a:srgbClr val="000099"/>
                </a:solidFill>
              </a:rPr>
              <a:t> Works</a:t>
            </a:r>
            <a:endParaRPr lang="en-US" altLang="pl-PL" sz="35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51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152400" y="765176"/>
            <a:ext cx="8458200" cy="1655763"/>
          </a:xfrm>
          <a:prstGeom prst="rect">
            <a:avLst/>
          </a:prstGeom>
          <a:noFill/>
          <a:ln>
            <a:noFill/>
          </a:ln>
          <a:extLst/>
        </p:spPr>
        <p:txBody>
          <a:bodyPr lIns="91330" tIns="45670" rIns="91330" bIns="4567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Aft>
                <a:spcPts val="300"/>
              </a:spcAft>
            </a:pPr>
            <a:r>
              <a:rPr lang="pl-PL" sz="2000" b="0" dirty="0"/>
              <a:t>W kolejnym eksperymencie wzięło udział sześć pracownic - Mayo zmienił warunki pracy pracownic i monitorował, jak zmiana warunków pracy wpłynęła na ich produktywność.</a:t>
            </a:r>
          </a:p>
          <a:p>
            <a:pPr algn="l">
              <a:spcAft>
                <a:spcPts val="300"/>
              </a:spcAft>
            </a:pPr>
            <a:r>
              <a:rPr lang="pl-PL" sz="2000" b="0" dirty="0"/>
              <a:t>Zmiany te obejmowały zmiany godzin pracy, przerw na odpoczynek, oświetlenia lub temperatury.</a:t>
            </a:r>
          </a:p>
          <a:p>
            <a:pPr algn="l">
              <a:spcAft>
                <a:spcPts val="300"/>
              </a:spcAft>
            </a:pPr>
            <a:r>
              <a:rPr lang="pl-PL" sz="2000" b="0" dirty="0"/>
              <a:t>Wszystkie zmiany </a:t>
            </a:r>
            <a:r>
              <a:rPr lang="pl-PL" sz="2000" u="sng" dirty="0"/>
              <a:t>były konsultowane i wyjaśniane pracownikom przed ich wprowadzeniem</a:t>
            </a:r>
            <a:r>
              <a:rPr lang="pl-PL" sz="2000" dirty="0"/>
              <a:t>.</a:t>
            </a:r>
          </a:p>
          <a:p>
            <a:pPr algn="l">
              <a:spcAft>
                <a:spcPts val="300"/>
              </a:spcAft>
            </a:pPr>
            <a:r>
              <a:rPr lang="pl-PL" sz="2000" b="0" dirty="0"/>
              <a:t>Wyniki pokazały, że gdy warunki były lepsze, produktywność pracowników wzrosła.</a:t>
            </a:r>
          </a:p>
          <a:p>
            <a:pPr algn="l">
              <a:spcAft>
                <a:spcPts val="300"/>
              </a:spcAft>
            </a:pPr>
            <a:r>
              <a:rPr lang="pl-PL" sz="2000" b="0" dirty="0"/>
              <a:t>Po długim czasie trwania eksperymentu warunki pracy pracownic </a:t>
            </a:r>
            <a:r>
              <a:rPr lang="pl-PL" sz="2000" u="sng" dirty="0"/>
              <a:t>powróciły</a:t>
            </a:r>
            <a:r>
              <a:rPr lang="pl-PL" sz="2000" b="0" u="sng" dirty="0"/>
              <a:t> </a:t>
            </a:r>
            <a:r>
              <a:rPr lang="pl-PL" sz="2000" b="0" dirty="0"/>
              <a:t>do warunków </a:t>
            </a:r>
            <a:r>
              <a:rPr lang="pl-PL" sz="2000" u="sng" dirty="0"/>
              <a:t>sprzed rozpoczęcia eksperymentu</a:t>
            </a:r>
            <a:r>
              <a:rPr lang="pl-PL" sz="2000" dirty="0"/>
              <a:t> </a:t>
            </a:r>
            <a:r>
              <a:rPr lang="pl-PL" sz="2000" b="0" dirty="0"/>
              <a:t>i...</a:t>
            </a:r>
          </a:p>
          <a:p>
            <a:pPr algn="l">
              <a:spcAft>
                <a:spcPts val="300"/>
              </a:spcAft>
            </a:pPr>
            <a:r>
              <a:rPr lang="pl-PL" sz="2000" b="0" dirty="0"/>
              <a:t>...Nieoczekiwanie produktywność pracowników </a:t>
            </a:r>
            <a:r>
              <a:rPr lang="pl-PL" sz="2000" u="sng" dirty="0"/>
              <a:t>wzrosła do poziomu wyższego niż przed i w trakcie eksperymentów</a:t>
            </a:r>
            <a:r>
              <a:rPr lang="pl-PL" sz="2000" b="0" dirty="0"/>
              <a:t>!!!</a:t>
            </a:r>
          </a:p>
          <a:p>
            <a:pPr algn="l">
              <a:spcAft>
                <a:spcPts val="300"/>
              </a:spcAft>
            </a:pPr>
            <a:r>
              <a:rPr lang="pl-PL" sz="2000" b="0" dirty="0"/>
              <a:t>Połączenie wyników w trakcie i po eksperymencie (wzrost produktywności pracowników po powrocie do pierwotnych warunków pracy) doprowadziło Mayo do wniosku, że pracownicy byli motywowani przez </a:t>
            </a:r>
            <a:r>
              <a:rPr lang="pl-PL" sz="2000" u="sng" dirty="0"/>
              <a:t>warunki psychologiczne bardziej</a:t>
            </a:r>
            <a:r>
              <a:rPr lang="pl-PL" sz="2000" b="0" u="sng" dirty="0"/>
              <a:t> </a:t>
            </a:r>
            <a:r>
              <a:rPr lang="pl-PL" sz="2000" b="0" dirty="0"/>
              <a:t>niż fizyczne warunki pracy [</a:t>
            </a:r>
            <a:r>
              <a:rPr lang="pl-PL" sz="2000" dirty="0">
                <a:solidFill>
                  <a:srgbClr val="0000CC"/>
                </a:solidFill>
              </a:rPr>
              <a:t>EX-7</a:t>
            </a:r>
            <a:r>
              <a:rPr lang="pl-PL" sz="2000" b="0" dirty="0"/>
              <a:t>].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5" y="0"/>
            <a:ext cx="8928992" cy="692150"/>
          </a:xfrm>
        </p:spPr>
        <p:txBody>
          <a:bodyPr/>
          <a:lstStyle/>
          <a:p>
            <a:r>
              <a:rPr lang="pl-PL" altLang="pl-PL" sz="3500" b="1" dirty="0">
                <a:solidFill>
                  <a:srgbClr val="000099"/>
                </a:solidFill>
              </a:rPr>
              <a:t>Badania </a:t>
            </a:r>
            <a:r>
              <a:rPr lang="en-US" altLang="pl-PL" sz="3500" b="1" dirty="0">
                <a:solidFill>
                  <a:srgbClr val="000099"/>
                </a:solidFill>
              </a:rPr>
              <a:t>Elton</a:t>
            </a:r>
            <a:r>
              <a:rPr lang="pl-PL" altLang="pl-PL" sz="3500" b="1" dirty="0">
                <a:solidFill>
                  <a:srgbClr val="000099"/>
                </a:solidFill>
              </a:rPr>
              <a:t>a</a:t>
            </a:r>
            <a:r>
              <a:rPr lang="en-US" altLang="pl-PL" sz="3500" b="1" dirty="0">
                <a:solidFill>
                  <a:srgbClr val="000099"/>
                </a:solidFill>
              </a:rPr>
              <a:t> Mayo </a:t>
            </a:r>
            <a:r>
              <a:rPr lang="pl-PL" altLang="pl-PL" sz="3500" b="1" dirty="0">
                <a:solidFill>
                  <a:srgbClr val="000099"/>
                </a:solidFill>
              </a:rPr>
              <a:t>w </a:t>
            </a:r>
            <a:r>
              <a:rPr lang="pl-PL" altLang="pl-PL" sz="3500" b="1" dirty="0" err="1">
                <a:solidFill>
                  <a:srgbClr val="000099"/>
                </a:solidFill>
              </a:rPr>
              <a:t>Hawthorne</a:t>
            </a:r>
            <a:r>
              <a:rPr lang="pl-PL" altLang="pl-PL" sz="3500" b="1" dirty="0">
                <a:solidFill>
                  <a:srgbClr val="000099"/>
                </a:solidFill>
              </a:rPr>
              <a:t> Works</a:t>
            </a:r>
            <a:endParaRPr lang="en-US" altLang="pl-PL" sz="35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697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152400" y="620713"/>
            <a:ext cx="8458200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7" tIns="45705" rIns="91407" bIns="45705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Aft>
                <a:spcPts val="800"/>
              </a:spcAft>
            </a:pPr>
            <a:r>
              <a:rPr lang="pl-PL" sz="2100" b="0" dirty="0" smtClean="0"/>
              <a:t>E. Mayo </a:t>
            </a:r>
            <a:r>
              <a:rPr lang="pl-PL" sz="2100" b="0" dirty="0"/>
              <a:t>stwierdził, że następujące warunki psychologiczne miały wpływ na motywację </a:t>
            </a:r>
            <a:r>
              <a:rPr lang="pl-PL" sz="2100" b="0" dirty="0" smtClean="0"/>
              <a:t>pracowników:</a:t>
            </a:r>
          </a:p>
          <a:p>
            <a:pPr lvl="1" algn="l">
              <a:spcAft>
                <a:spcPts val="800"/>
              </a:spcAft>
            </a:pPr>
            <a:r>
              <a:rPr lang="pl-PL" sz="1900" dirty="0" smtClean="0"/>
              <a:t>Zainteresowanie </a:t>
            </a:r>
            <a:r>
              <a:rPr lang="pl-PL" sz="1900" dirty="0"/>
              <a:t>pracownikami</a:t>
            </a:r>
            <a:r>
              <a:rPr lang="pl-PL" sz="1900" b="0" dirty="0"/>
              <a:t> - motywację pracowników można zwiększyć poprzez okazywanie im </a:t>
            </a:r>
            <a:r>
              <a:rPr lang="pl-PL" sz="1900" b="0" dirty="0" smtClean="0"/>
              <a:t>zainteresowania.</a:t>
            </a:r>
          </a:p>
          <a:p>
            <a:pPr lvl="1" algn="l">
              <a:spcAft>
                <a:spcPts val="800"/>
              </a:spcAft>
            </a:pPr>
            <a:r>
              <a:rPr lang="pl-PL" sz="1900" dirty="0" smtClean="0"/>
              <a:t>Praca </a:t>
            </a:r>
            <a:r>
              <a:rPr lang="pl-PL" sz="1900" dirty="0"/>
              <a:t>w </a:t>
            </a:r>
            <a:r>
              <a:rPr lang="pl-PL" sz="1900" dirty="0" smtClean="0"/>
              <a:t>zespole</a:t>
            </a:r>
            <a:r>
              <a:rPr lang="pl-PL" sz="1900" b="0" dirty="0" smtClean="0"/>
              <a:t> - </a:t>
            </a:r>
            <a:r>
              <a:rPr lang="pl-PL" sz="1900" b="0" dirty="0"/>
              <a:t>praca zespołowa może zwiększyć motywację pracownika, ponieważ pozwala ludziom tworzyć silne relacje w pracy i zwiększa zaufanie między </a:t>
            </a:r>
            <a:r>
              <a:rPr lang="pl-PL" sz="1900" b="0" dirty="0" smtClean="0"/>
              <a:t>pracownikami.</a:t>
            </a:r>
          </a:p>
          <a:p>
            <a:pPr lvl="1" algn="l">
              <a:spcAft>
                <a:spcPts val="800"/>
              </a:spcAft>
            </a:pPr>
            <a:r>
              <a:rPr lang="pl-PL" sz="1900" dirty="0" smtClean="0"/>
              <a:t>Społeczny </a:t>
            </a:r>
            <a:r>
              <a:rPr lang="pl-PL" sz="1900" dirty="0"/>
              <a:t>aspekt pracy</a:t>
            </a:r>
            <a:r>
              <a:rPr lang="pl-PL" sz="1900" b="0" dirty="0"/>
              <a:t> - pracowników motywuje społeczny aspekt pracy, o czym świadczą spotkania towarzyskie pracownic podczas pracy i poza </a:t>
            </a:r>
            <a:r>
              <a:rPr lang="pl-PL" sz="1900" b="0" dirty="0" smtClean="0"/>
              <a:t>nią.</a:t>
            </a:r>
          </a:p>
          <a:p>
            <a:pPr lvl="1" algn="l">
              <a:spcAft>
                <a:spcPts val="800"/>
              </a:spcAft>
            </a:pPr>
            <a:r>
              <a:rPr lang="pl-PL" sz="1900" dirty="0" smtClean="0"/>
              <a:t>Uznanie pracowników</a:t>
            </a:r>
            <a:r>
              <a:rPr lang="pl-PL" sz="1900" b="0" dirty="0" smtClean="0"/>
              <a:t> - pracowników motywuje uznanie, bezpieczeństwo i poczucie przynależności do organizacji.</a:t>
            </a:r>
          </a:p>
          <a:p>
            <a:pPr lvl="1" algn="l">
              <a:spcAft>
                <a:spcPts val="800"/>
              </a:spcAft>
            </a:pPr>
            <a:r>
              <a:rPr lang="pl-PL" sz="1900" dirty="0" smtClean="0"/>
              <a:t>Komunikacja</a:t>
            </a:r>
            <a:r>
              <a:rPr lang="pl-PL" sz="1900" b="0" dirty="0" smtClean="0"/>
              <a:t> </a:t>
            </a:r>
            <a:r>
              <a:rPr lang="pl-PL" sz="1900" b="0" dirty="0"/>
              <a:t>- pracownicy są motywowani poprzez dobre relacje w pracy i komunikację z </a:t>
            </a:r>
            <a:r>
              <a:rPr lang="pl-PL" sz="1900" b="0" dirty="0" smtClean="0"/>
              <a:t>menedżerami.</a:t>
            </a:r>
          </a:p>
          <a:p>
            <a:pPr algn="l">
              <a:spcAft>
                <a:spcPts val="800"/>
              </a:spcAft>
            </a:pPr>
            <a:r>
              <a:rPr lang="pl-PL" sz="2100" b="0" dirty="0" smtClean="0"/>
              <a:t>Pogląd naukowego zarządzania na motywowanie pracowników </a:t>
            </a:r>
            <a:r>
              <a:rPr lang="pl-PL" sz="2100" b="0" dirty="0"/>
              <a:t>polega na oferowaniu nagród pieniężnych (podwyżek płac, premii itp.) za wykonanie pracy. Jednak eksperymenty </a:t>
            </a:r>
            <a:r>
              <a:rPr lang="pl-PL" sz="2100" b="0" dirty="0" smtClean="0"/>
              <a:t>w </a:t>
            </a:r>
            <a:r>
              <a:rPr lang="pl-PL" sz="2100" b="0" dirty="0" err="1" smtClean="0"/>
              <a:t>Hawthorne</a:t>
            </a:r>
            <a:r>
              <a:rPr lang="pl-PL" sz="2100" b="0" dirty="0" smtClean="0"/>
              <a:t> </a:t>
            </a:r>
            <a:r>
              <a:rPr lang="pl-PL" sz="2100" b="0" dirty="0"/>
              <a:t>pokazują, że motywacja jest bardziej skomplikowana.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5" y="0"/>
            <a:ext cx="8928992" cy="692150"/>
          </a:xfrm>
        </p:spPr>
        <p:txBody>
          <a:bodyPr/>
          <a:lstStyle/>
          <a:p>
            <a:r>
              <a:rPr lang="pl-PL" altLang="pl-PL" sz="3500" b="1" dirty="0">
                <a:solidFill>
                  <a:srgbClr val="000099"/>
                </a:solidFill>
              </a:rPr>
              <a:t>Badania </a:t>
            </a:r>
            <a:r>
              <a:rPr lang="en-US" altLang="pl-PL" sz="3500" b="1" dirty="0">
                <a:solidFill>
                  <a:srgbClr val="000099"/>
                </a:solidFill>
              </a:rPr>
              <a:t>Elton</a:t>
            </a:r>
            <a:r>
              <a:rPr lang="pl-PL" altLang="pl-PL" sz="3500" b="1" dirty="0">
                <a:solidFill>
                  <a:srgbClr val="000099"/>
                </a:solidFill>
              </a:rPr>
              <a:t>a</a:t>
            </a:r>
            <a:r>
              <a:rPr lang="en-US" altLang="pl-PL" sz="3500" b="1" dirty="0">
                <a:solidFill>
                  <a:srgbClr val="000099"/>
                </a:solidFill>
              </a:rPr>
              <a:t> Mayo </a:t>
            </a:r>
            <a:r>
              <a:rPr lang="pl-PL" altLang="pl-PL" sz="3500" b="1" dirty="0">
                <a:solidFill>
                  <a:srgbClr val="000099"/>
                </a:solidFill>
              </a:rPr>
              <a:t>w </a:t>
            </a:r>
            <a:r>
              <a:rPr lang="pl-PL" altLang="pl-PL" sz="3500" b="1" dirty="0" err="1">
                <a:solidFill>
                  <a:srgbClr val="000099"/>
                </a:solidFill>
              </a:rPr>
              <a:t>Hawthorne</a:t>
            </a:r>
            <a:r>
              <a:rPr lang="pl-PL" altLang="pl-PL" sz="3500" b="1" dirty="0">
                <a:solidFill>
                  <a:srgbClr val="000099"/>
                </a:solidFill>
              </a:rPr>
              <a:t> Works</a:t>
            </a:r>
            <a:endParaRPr lang="en-US" altLang="pl-PL" sz="35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66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152400" y="1053480"/>
            <a:ext cx="8458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5" tIns="45395" rIns="90725" bIns="45395"/>
          <a:lstStyle>
            <a:lvl1pPr marL="342900" indent="-3429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buFontTx/>
              <a:buNone/>
            </a:pPr>
            <a:r>
              <a:rPr lang="pl-PL" altLang="pl-PL" sz="2300" dirty="0">
                <a:solidFill>
                  <a:srgbClr val="000000"/>
                </a:solidFill>
              </a:rPr>
              <a:t>Douglas </a:t>
            </a:r>
            <a:r>
              <a:rPr lang="pl-PL" altLang="pl-PL" sz="2300" dirty="0" err="1">
                <a:solidFill>
                  <a:srgbClr val="000000"/>
                </a:solidFill>
              </a:rPr>
              <a:t>McGregor</a:t>
            </a:r>
            <a:r>
              <a:rPr lang="pl-PL" altLang="pl-PL" sz="2300" dirty="0">
                <a:solidFill>
                  <a:srgbClr val="000000"/>
                </a:solidFill>
              </a:rPr>
              <a:t> (1906 – 1964)</a:t>
            </a:r>
          </a:p>
          <a:p>
            <a:pPr marL="268288" indent="-268288" algn="l">
              <a:spcBef>
                <a:spcPct val="20000"/>
              </a:spcBef>
              <a:buFontTx/>
              <a:buChar char="•"/>
            </a:pPr>
            <a:r>
              <a:rPr lang="pl-PL" altLang="en-US" sz="1800" b="0" dirty="0" smtClean="0"/>
              <a:t>Przedstawił </a:t>
            </a:r>
            <a:r>
              <a:rPr lang="pl-PL" altLang="en-US" sz="1800" b="0" dirty="0"/>
              <a:t>on teorię X i teorię Y, które odzwierciedlają dwa </a:t>
            </a:r>
            <a:r>
              <a:rPr lang="pl-PL" altLang="en-US" sz="1800" b="0" dirty="0" smtClean="0"/>
              <a:t/>
            </a:r>
            <a:br>
              <a:rPr lang="pl-PL" altLang="en-US" sz="1800" b="0" dirty="0" smtClean="0"/>
            </a:br>
            <a:r>
              <a:rPr lang="pl-PL" altLang="en-US" sz="1800" b="0" dirty="0" smtClean="0"/>
              <a:t>skrajne poglądy menedżerów </a:t>
            </a:r>
            <a:r>
              <a:rPr lang="pl-PL" altLang="en-US" sz="1800" b="0" dirty="0"/>
              <a:t>na temat ich </a:t>
            </a:r>
            <a:r>
              <a:rPr lang="pl-PL" altLang="en-US" sz="1800" b="0" dirty="0" smtClean="0"/>
              <a:t>pracowników:</a:t>
            </a:r>
          </a:p>
          <a:p>
            <a:pPr marL="268288" indent="-268288" algn="l">
              <a:spcBef>
                <a:spcPct val="20000"/>
              </a:spcBef>
              <a:buFontTx/>
              <a:buChar char="•"/>
            </a:pPr>
            <a:r>
              <a:rPr lang="pl-PL" altLang="en-US" sz="1800" dirty="0"/>
              <a:t>Teoria </a:t>
            </a:r>
            <a:r>
              <a:rPr lang="pl-PL" altLang="en-US" sz="1800" dirty="0" smtClean="0"/>
              <a:t>X:</a:t>
            </a:r>
            <a:endParaRPr lang="pl-PL" altLang="en-US" sz="1800" dirty="0"/>
          </a:p>
          <a:p>
            <a:pPr marL="536575" lvl="1" indent="-268288" algn="l">
              <a:spcBef>
                <a:spcPct val="20000"/>
              </a:spcBef>
              <a:buFont typeface="+mj-lt"/>
              <a:buAutoNum type="arabicPeriod"/>
              <a:tabLst>
                <a:tab pos="536575" algn="l"/>
              </a:tabLst>
            </a:pPr>
            <a:r>
              <a:rPr lang="pl-PL" altLang="en-US" sz="1500" b="0" dirty="0" smtClean="0"/>
              <a:t>Ludzie </a:t>
            </a:r>
            <a:r>
              <a:rPr lang="pl-PL" altLang="en-US" sz="1500" b="0" dirty="0"/>
              <a:t>nie lubią pracować i starają się unikać pracy</a:t>
            </a:r>
          </a:p>
          <a:p>
            <a:pPr marL="536575" lvl="1" indent="-268288" algn="l">
              <a:spcBef>
                <a:spcPct val="20000"/>
              </a:spcBef>
              <a:buFont typeface="+mj-lt"/>
              <a:buAutoNum type="arabicPeriod"/>
              <a:tabLst>
                <a:tab pos="536575" algn="l"/>
              </a:tabLst>
            </a:pPr>
            <a:r>
              <a:rPr lang="pl-PL" altLang="en-US" sz="1500" b="0" dirty="0" smtClean="0"/>
              <a:t>Ponieważ </a:t>
            </a:r>
            <a:r>
              <a:rPr lang="pl-PL" altLang="en-US" sz="1500" b="0" dirty="0"/>
              <a:t>ludzie nie lubią pracować, menadżerowie by skłonić ich do </a:t>
            </a:r>
            <a:r>
              <a:rPr lang="pl-PL" altLang="en-US" sz="1500" b="0" dirty="0" smtClean="0"/>
              <a:t>pracy</a:t>
            </a:r>
            <a:br>
              <a:rPr lang="pl-PL" altLang="en-US" sz="1500" b="0" dirty="0" smtClean="0"/>
            </a:br>
            <a:r>
              <a:rPr lang="pl-PL" altLang="en-US" sz="1500" b="0" dirty="0" smtClean="0"/>
              <a:t>na </a:t>
            </a:r>
            <a:r>
              <a:rPr lang="pl-PL" altLang="en-US" sz="1500" b="0" dirty="0"/>
              <a:t>rzecz realizacji celów organizacji, muszą ich kontrolować, zmuszać, </a:t>
            </a:r>
            <a:r>
              <a:rPr lang="pl-PL" altLang="en-US" sz="1500" b="0" dirty="0" smtClean="0"/>
              <a:t/>
            </a:r>
            <a:br>
              <a:rPr lang="pl-PL" altLang="en-US" sz="1500" b="0" dirty="0" smtClean="0"/>
            </a:br>
            <a:r>
              <a:rPr lang="pl-PL" altLang="en-US" sz="1500" b="0" dirty="0" smtClean="0"/>
              <a:t>kierować </a:t>
            </a:r>
            <a:r>
              <a:rPr lang="pl-PL" altLang="en-US" sz="1500" b="0" dirty="0"/>
              <a:t>nimi i grozić im karami.</a:t>
            </a:r>
          </a:p>
          <a:p>
            <a:pPr marL="536575" lvl="1" indent="-268288" algn="l">
              <a:spcBef>
                <a:spcPct val="20000"/>
              </a:spcBef>
              <a:buFont typeface="+mj-lt"/>
              <a:buAutoNum type="arabicPeriod"/>
              <a:tabLst>
                <a:tab pos="536575" algn="l"/>
              </a:tabLst>
            </a:pPr>
            <a:r>
              <a:rPr lang="pl-PL" altLang="en-US" sz="1500" b="0" dirty="0" smtClean="0"/>
              <a:t>Ludzie </a:t>
            </a:r>
            <a:r>
              <a:rPr lang="pl-PL" altLang="en-US" sz="1500" b="0" dirty="0"/>
              <a:t>wolą by nimi kierowano, pragną unikać odpowiedzialności, </a:t>
            </a:r>
            <a:r>
              <a:rPr lang="pl-PL" altLang="en-US" sz="1500" b="0" dirty="0" smtClean="0"/>
              <a:t/>
            </a:r>
            <a:br>
              <a:rPr lang="pl-PL" altLang="en-US" sz="1500" b="0" dirty="0" smtClean="0"/>
            </a:br>
            <a:r>
              <a:rPr lang="pl-PL" altLang="en-US" sz="1500" b="0" dirty="0" smtClean="0"/>
              <a:t>pragną </a:t>
            </a:r>
            <a:r>
              <a:rPr lang="pl-PL" altLang="en-US" sz="1500" b="0" dirty="0"/>
              <a:t>też bezpieczeństwa. Ich ambicje są niewielkie.</a:t>
            </a:r>
          </a:p>
          <a:p>
            <a:pPr marL="268288" indent="-268288" algn="l">
              <a:spcBef>
                <a:spcPct val="20000"/>
              </a:spcBef>
              <a:buFontTx/>
              <a:buChar char="•"/>
            </a:pPr>
            <a:r>
              <a:rPr lang="pl-PL" altLang="en-US" sz="1800" dirty="0"/>
              <a:t>Teoria </a:t>
            </a:r>
            <a:r>
              <a:rPr lang="pl-PL" altLang="en-US" sz="1800" dirty="0" smtClean="0"/>
              <a:t>Y:</a:t>
            </a:r>
            <a:endParaRPr lang="pl-PL" altLang="en-US" sz="1800" dirty="0"/>
          </a:p>
          <a:p>
            <a:pPr marL="536575" lvl="1" indent="-268288" algn="l">
              <a:spcBef>
                <a:spcPct val="20000"/>
              </a:spcBef>
              <a:buFont typeface="+mj-lt"/>
              <a:buAutoNum type="arabicPeriod"/>
            </a:pPr>
            <a:r>
              <a:rPr lang="pl-PL" altLang="en-US" sz="1500" b="0" dirty="0" smtClean="0"/>
              <a:t>Ludzie </a:t>
            </a:r>
            <a:r>
              <a:rPr lang="pl-PL" altLang="en-US" sz="1500" b="0" dirty="0"/>
              <a:t>nie wykazują przyrodzonej awersji do pracy, praca jest naturalna częścią ich życia</a:t>
            </a:r>
          </a:p>
          <a:p>
            <a:pPr marL="536575" lvl="1" indent="-268288" algn="l">
              <a:spcBef>
                <a:spcPct val="20000"/>
              </a:spcBef>
              <a:buFont typeface="+mj-lt"/>
              <a:buAutoNum type="arabicPeriod"/>
            </a:pPr>
            <a:r>
              <a:rPr lang="pl-PL" altLang="en-US" sz="1500" b="0" dirty="0" smtClean="0"/>
              <a:t>Ludzie </a:t>
            </a:r>
            <a:r>
              <a:rPr lang="pl-PL" altLang="en-US" sz="1500" b="0" dirty="0"/>
              <a:t>są wewnętrznie motywowani do osiągania celów, do których są przywiązani</a:t>
            </a:r>
          </a:p>
          <a:p>
            <a:pPr marL="536575" lvl="1" indent="-268288" algn="l">
              <a:spcBef>
                <a:spcPct val="20000"/>
              </a:spcBef>
              <a:buFont typeface="+mj-lt"/>
              <a:buAutoNum type="arabicPeriod"/>
            </a:pPr>
            <a:r>
              <a:rPr lang="pl-PL" altLang="en-US" sz="1500" b="0" dirty="0" smtClean="0"/>
              <a:t>We </a:t>
            </a:r>
            <a:r>
              <a:rPr lang="pl-PL" altLang="en-US" sz="1500" b="0" dirty="0"/>
              <a:t>właściwych warunkach ludzie dążą do odpowiedzialności oraz ją podejmują</a:t>
            </a:r>
          </a:p>
          <a:p>
            <a:pPr marL="536575" lvl="1" indent="-268288" algn="l">
              <a:spcBef>
                <a:spcPct val="20000"/>
              </a:spcBef>
              <a:buFont typeface="+mj-lt"/>
              <a:buAutoNum type="arabicPeriod"/>
            </a:pPr>
            <a:r>
              <a:rPr lang="pl-PL" altLang="en-US" sz="1500" b="0" dirty="0" smtClean="0"/>
              <a:t>Ludzie </a:t>
            </a:r>
            <a:r>
              <a:rPr lang="pl-PL" altLang="en-US" sz="1500" b="0" dirty="0"/>
              <a:t>zdolni są do nowatorskiego podejścia do rozwiązywania problemów organizacji</a:t>
            </a:r>
          </a:p>
          <a:p>
            <a:pPr marL="536575" lvl="1" indent="-268288" algn="l">
              <a:spcBef>
                <a:spcPct val="20000"/>
              </a:spcBef>
              <a:buFont typeface="+mj-lt"/>
              <a:buAutoNum type="arabicPeriod"/>
            </a:pPr>
            <a:r>
              <a:rPr lang="pl-PL" altLang="en-US" sz="1500" b="0" dirty="0" smtClean="0"/>
              <a:t>Ludzie </a:t>
            </a:r>
            <a:r>
              <a:rPr lang="pl-PL" altLang="en-US" sz="1500" b="0" dirty="0"/>
              <a:t>nie są głupi, ale w najczęstszych warunkach organizacyjnych ich możliwości intelektualne są wykorzystywane tylko </a:t>
            </a:r>
            <a:r>
              <a:rPr lang="pl-PL" altLang="en-US" sz="1500" b="0" dirty="0" smtClean="0"/>
              <a:t>częściowo</a:t>
            </a:r>
          </a:p>
          <a:p>
            <a:pPr marL="268288" indent="-268288" algn="l">
              <a:buFont typeface="Arial" panose="020B0604020202020204" pitchFamily="34" charset="0"/>
              <a:buChar char="•"/>
            </a:pPr>
            <a:r>
              <a:rPr lang="pl-PL" altLang="en-US" sz="1800" b="0" dirty="0"/>
              <a:t>Twierdził on, że teoria X najlepiej przedstawia poglądy naukowego zarządzania, zaś teoria Y reprezentuje podejście od strony stosunków międzyludzkich.</a:t>
            </a:r>
          </a:p>
          <a:p>
            <a:pPr marL="268288" indent="-268288" algn="l">
              <a:buFont typeface="Arial" panose="020B0604020202020204" pitchFamily="34" charset="0"/>
              <a:buChar char="•"/>
            </a:pPr>
            <a:r>
              <a:rPr lang="pl-PL" altLang="en-US" sz="1800" b="0" dirty="0"/>
              <a:t>Uważał, że teoria Y jest najlepszą filozofią dla wszystkich menedżerów</a:t>
            </a:r>
            <a:r>
              <a:rPr lang="pl-PL" altLang="en-US" sz="1800" b="0" dirty="0" smtClean="0"/>
              <a:t>.</a:t>
            </a:r>
            <a:endParaRPr lang="pl-PL" altLang="en-US" sz="1800" b="0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90600"/>
          </a:xfrm>
        </p:spPr>
        <p:txBody>
          <a:bodyPr/>
          <a:lstStyle/>
          <a:p>
            <a:r>
              <a:rPr lang="pl-PL" altLang="en-US" sz="3500" b="1" dirty="0">
                <a:solidFill>
                  <a:srgbClr val="000099"/>
                </a:solidFill>
              </a:rPr>
              <a:t>Szkoła behawioralna – Kierunek stosunków międzyludzkich</a:t>
            </a:r>
          </a:p>
        </p:txBody>
      </p:sp>
      <p:pic>
        <p:nvPicPr>
          <p:cNvPr id="8" name="Picture 8" descr="http://2.bp.blogspot.com/-H4NkakCJRbk/UBZub3Wiy0I/AAAAAAAAACE/17ZmhTIhDW0/s1600/Mcgrego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33364"/>
            <a:ext cx="1747061" cy="3015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457200"/>
          </a:xfrm>
        </p:spPr>
        <p:txBody>
          <a:bodyPr/>
          <a:lstStyle/>
          <a:p>
            <a:r>
              <a:rPr lang="pl-PL" altLang="en-US" sz="3500" b="1">
                <a:solidFill>
                  <a:srgbClr val="000099"/>
                </a:solidFill>
              </a:rPr>
              <a:t>Podejście ilościowe</a:t>
            </a:r>
          </a:p>
        </p:txBody>
      </p:sp>
      <p:sp>
        <p:nvSpPr>
          <p:cNvPr id="13107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686800" cy="2209800"/>
          </a:xfrm>
        </p:spPr>
        <p:txBody>
          <a:bodyPr/>
          <a:lstStyle/>
          <a:p>
            <a:r>
              <a:rPr lang="pl-PL" altLang="en-US" sz="2100"/>
              <a:t>Wyrosło z potrzeb związanych z prowadzeniem II wojny światowej. </a:t>
            </a:r>
          </a:p>
          <a:p>
            <a:r>
              <a:rPr lang="pl-PL" altLang="en-US" sz="2100"/>
              <a:t>W celu rozwiązywania złożonych problemów sztuki wojennej zaczęto wtedy tworzyć zespoły badań operacyjnych i wykorzystywać metody matematyczne i statystyczne do optymalizacji działań.</a:t>
            </a:r>
          </a:p>
          <a:p>
            <a:r>
              <a:rPr lang="pl-PL" altLang="en-US" sz="2100"/>
              <a:t>Po skończeniu wojny zauważono, że badania operacyjne są przydatne również do rozwiązywania problemów pojawiających się w przemyśle.</a:t>
            </a:r>
          </a:p>
        </p:txBody>
      </p:sp>
      <p:sp>
        <p:nvSpPr>
          <p:cNvPr id="131076" name="Rectangle 5"/>
          <p:cNvSpPr>
            <a:spLocks noChangeArrowheads="1"/>
          </p:cNvSpPr>
          <p:nvPr/>
        </p:nvSpPr>
        <p:spPr bwMode="auto">
          <a:xfrm>
            <a:off x="304800" y="3276600"/>
            <a:ext cx="86106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5" tIns="45395" rIns="90725" bIns="45395"/>
          <a:lstStyle>
            <a:lvl1pPr marL="342900" indent="-3429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pl-PL" altLang="en-US" sz="2200">
                <a:solidFill>
                  <a:srgbClr val="000099"/>
                </a:solidFill>
              </a:rPr>
              <a:t>Ilościowa teoria zarządzania</a:t>
            </a:r>
            <a:endParaRPr lang="pl-PL" altLang="en-US" sz="2200" b="0"/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pl-PL" altLang="en-US" sz="2200" b="0"/>
              <a:t>Koncentruje się na </a:t>
            </a:r>
            <a:r>
              <a:rPr lang="pl-PL" altLang="en-US" sz="2200"/>
              <a:t>opracowywaniu</a:t>
            </a:r>
            <a:r>
              <a:rPr lang="pl-PL" altLang="en-US" sz="2200" b="0"/>
              <a:t> </a:t>
            </a:r>
            <a:r>
              <a:rPr lang="pl-PL" altLang="en-US" sz="2200"/>
              <a:t>modeli matematycznych</a:t>
            </a:r>
            <a:r>
              <a:rPr lang="pl-PL" altLang="en-US" sz="2200" b="0"/>
              <a:t>. 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pl-PL" altLang="en-US" sz="2200" b="0"/>
              <a:t>Model matematyczny jest </a:t>
            </a:r>
            <a:r>
              <a:rPr lang="pl-PL" altLang="en-US" sz="2200"/>
              <a:t>uproszczonym przedstawieniem systemu</a:t>
            </a:r>
            <a:r>
              <a:rPr lang="pl-PL" altLang="en-US" sz="2200" b="0"/>
              <a:t>, procesu lub relacji. 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pl-PL" altLang="en-US" sz="2200" b="0"/>
              <a:t>Stosowane do określania najlepszych sposobów organizacji pracy (np. ilość pracowników)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pl-PL" altLang="en-US" sz="2200" b="0"/>
              <a:t>Pozwalają na symulację rzeczywistości i ograniczenia kosztów (np. symulacje kolizji samochodów).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533400"/>
          </a:xfrm>
        </p:spPr>
        <p:txBody>
          <a:bodyPr/>
          <a:lstStyle/>
          <a:p>
            <a:r>
              <a:rPr lang="pl-PL" altLang="en-US" sz="3500" b="1">
                <a:solidFill>
                  <a:srgbClr val="000099"/>
                </a:solidFill>
              </a:rPr>
              <a:t>Rozwój koncepcji TEORII OiZ</a:t>
            </a:r>
          </a:p>
        </p:txBody>
      </p:sp>
      <p:sp>
        <p:nvSpPr>
          <p:cNvPr id="119811" name="Rectangle 5"/>
          <p:cNvSpPr>
            <a:spLocks noChangeArrowheads="1"/>
          </p:cNvSpPr>
          <p:nvPr/>
        </p:nvSpPr>
        <p:spPr bwMode="auto">
          <a:xfrm>
            <a:off x="355600" y="1219200"/>
            <a:ext cx="2159000" cy="8270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2400" b="0"/>
              <a:t>SZKOŁA</a:t>
            </a:r>
          </a:p>
          <a:p>
            <a:r>
              <a:rPr lang="pl-PL" altLang="en-US" sz="2400" b="0"/>
              <a:t>KLASYCZNA</a:t>
            </a:r>
          </a:p>
        </p:txBody>
      </p:sp>
      <p:sp>
        <p:nvSpPr>
          <p:cNvPr id="119812" name="Rectangle 6"/>
          <p:cNvSpPr>
            <a:spLocks noChangeArrowheads="1"/>
          </p:cNvSpPr>
          <p:nvPr/>
        </p:nvSpPr>
        <p:spPr bwMode="auto">
          <a:xfrm>
            <a:off x="3063940" y="1219200"/>
            <a:ext cx="2879725" cy="8270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2400" b="0"/>
              <a:t>SZKOŁA</a:t>
            </a:r>
          </a:p>
          <a:p>
            <a:r>
              <a:rPr lang="pl-PL" altLang="en-US" sz="2400" b="0"/>
              <a:t>BEHAWIORALNA</a:t>
            </a:r>
          </a:p>
        </p:txBody>
      </p:sp>
      <p:sp>
        <p:nvSpPr>
          <p:cNvPr id="119813" name="Rectangle 7"/>
          <p:cNvSpPr>
            <a:spLocks noChangeArrowheads="1"/>
          </p:cNvSpPr>
          <p:nvPr/>
        </p:nvSpPr>
        <p:spPr bwMode="auto">
          <a:xfrm>
            <a:off x="6527800" y="1219200"/>
            <a:ext cx="2159000" cy="8270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2400" b="0"/>
              <a:t>PODEJŚCIE</a:t>
            </a:r>
          </a:p>
          <a:p>
            <a:r>
              <a:rPr lang="pl-PL" altLang="en-US" sz="2400" b="0"/>
              <a:t>ILOŚCIOWE</a:t>
            </a:r>
          </a:p>
        </p:txBody>
      </p:sp>
      <p:sp>
        <p:nvSpPr>
          <p:cNvPr id="119814" name="Rectangle 8"/>
          <p:cNvSpPr>
            <a:spLocks noChangeArrowheads="1"/>
          </p:cNvSpPr>
          <p:nvPr/>
        </p:nvSpPr>
        <p:spPr bwMode="auto">
          <a:xfrm>
            <a:off x="152401" y="2587625"/>
            <a:ext cx="1439863" cy="971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1800" b="0"/>
              <a:t>Kierunek</a:t>
            </a:r>
          </a:p>
          <a:p>
            <a:r>
              <a:rPr lang="pl-PL" altLang="en-US" sz="1800" b="0"/>
              <a:t>naukowego</a:t>
            </a:r>
          </a:p>
          <a:p>
            <a:r>
              <a:rPr lang="pl-PL" altLang="en-US" sz="1800" b="0"/>
              <a:t>zarządzania</a:t>
            </a:r>
          </a:p>
        </p:txBody>
      </p:sp>
      <p:sp>
        <p:nvSpPr>
          <p:cNvPr id="119815" name="Rectangle 9"/>
          <p:cNvSpPr>
            <a:spLocks noChangeArrowheads="1"/>
          </p:cNvSpPr>
          <p:nvPr/>
        </p:nvSpPr>
        <p:spPr bwMode="auto">
          <a:xfrm>
            <a:off x="1752600" y="2590800"/>
            <a:ext cx="1619250" cy="971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1800" b="0"/>
              <a:t>Kierunek</a:t>
            </a:r>
          </a:p>
          <a:p>
            <a:r>
              <a:rPr lang="pl-PL" altLang="en-US" sz="1800" b="0"/>
              <a:t>administracyjny</a:t>
            </a:r>
          </a:p>
        </p:txBody>
      </p:sp>
      <p:sp>
        <p:nvSpPr>
          <p:cNvPr id="119816" name="Rectangle 10"/>
          <p:cNvSpPr>
            <a:spLocks noChangeArrowheads="1"/>
          </p:cNvSpPr>
          <p:nvPr/>
        </p:nvSpPr>
        <p:spPr bwMode="auto">
          <a:xfrm>
            <a:off x="3714750" y="2590800"/>
            <a:ext cx="1619250" cy="971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1800" b="0"/>
              <a:t>Kierunek </a:t>
            </a:r>
          </a:p>
          <a:p>
            <a:r>
              <a:rPr lang="pl-PL" altLang="en-US" sz="1800" b="0"/>
              <a:t>stosunków</a:t>
            </a:r>
          </a:p>
          <a:p>
            <a:r>
              <a:rPr lang="pl-PL" altLang="en-US" sz="1800" b="0"/>
              <a:t>międzyludzkich</a:t>
            </a:r>
          </a:p>
        </p:txBody>
      </p:sp>
      <p:sp>
        <p:nvSpPr>
          <p:cNvPr id="119817" name="Rectangle 11"/>
          <p:cNvSpPr>
            <a:spLocks noChangeArrowheads="1"/>
          </p:cNvSpPr>
          <p:nvPr/>
        </p:nvSpPr>
        <p:spPr bwMode="auto">
          <a:xfrm>
            <a:off x="5715001" y="2590800"/>
            <a:ext cx="1439863" cy="971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1800" b="0"/>
              <a:t>Ilościowa </a:t>
            </a:r>
          </a:p>
          <a:p>
            <a:r>
              <a:rPr lang="pl-PL" altLang="en-US" sz="1800" b="0"/>
              <a:t>teoria</a:t>
            </a:r>
          </a:p>
          <a:p>
            <a:r>
              <a:rPr lang="pl-PL" altLang="en-US" sz="1800" b="0"/>
              <a:t>zarządzania</a:t>
            </a:r>
          </a:p>
        </p:txBody>
      </p:sp>
      <p:sp>
        <p:nvSpPr>
          <p:cNvPr id="119818" name="Rectangle 12"/>
          <p:cNvSpPr>
            <a:spLocks noChangeArrowheads="1"/>
          </p:cNvSpPr>
          <p:nvPr/>
        </p:nvSpPr>
        <p:spPr bwMode="auto">
          <a:xfrm>
            <a:off x="7551738" y="2590800"/>
            <a:ext cx="1439862" cy="971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1800" b="0"/>
              <a:t>Zarządzanie</a:t>
            </a:r>
          </a:p>
          <a:p>
            <a:r>
              <a:rPr lang="pl-PL" altLang="en-US" sz="1800" b="0"/>
              <a:t>operacyjne</a:t>
            </a:r>
          </a:p>
        </p:txBody>
      </p:sp>
      <p:sp>
        <p:nvSpPr>
          <p:cNvPr id="119819" name="Rectangle 13"/>
          <p:cNvSpPr>
            <a:spLocks noChangeArrowheads="1"/>
          </p:cNvSpPr>
          <p:nvPr/>
        </p:nvSpPr>
        <p:spPr bwMode="auto">
          <a:xfrm>
            <a:off x="1821905" y="4530739"/>
            <a:ext cx="2366513" cy="39945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b="0"/>
              <a:t>Podejście systemowe</a:t>
            </a:r>
          </a:p>
        </p:txBody>
      </p:sp>
      <p:sp>
        <p:nvSpPr>
          <p:cNvPr id="119820" name="Rectangle 14"/>
          <p:cNvSpPr>
            <a:spLocks noChangeArrowheads="1"/>
          </p:cNvSpPr>
          <p:nvPr/>
        </p:nvSpPr>
        <p:spPr bwMode="auto">
          <a:xfrm>
            <a:off x="5032055" y="4530739"/>
            <a:ext cx="2323231" cy="39945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b="0"/>
              <a:t>Podejście sytuacyjne</a:t>
            </a:r>
          </a:p>
        </p:txBody>
      </p:sp>
      <p:sp>
        <p:nvSpPr>
          <p:cNvPr id="119821" name="Rectangle 15"/>
          <p:cNvSpPr>
            <a:spLocks noChangeArrowheads="1"/>
          </p:cNvSpPr>
          <p:nvPr/>
        </p:nvSpPr>
        <p:spPr bwMode="auto">
          <a:xfrm>
            <a:off x="352825" y="5486465"/>
            <a:ext cx="8457489" cy="1213519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2400" dirty="0"/>
              <a:t>Współczesne koncepcje zarządzania:</a:t>
            </a:r>
            <a:endParaRPr lang="pl-PL" altLang="en-US" sz="2400" b="0" dirty="0"/>
          </a:p>
          <a:p>
            <a:r>
              <a:rPr lang="pl-PL" altLang="en-US" sz="2400" b="0" dirty="0" err="1"/>
              <a:t>Reengineering</a:t>
            </a:r>
            <a:r>
              <a:rPr lang="pl-PL" altLang="en-US" sz="2400" b="0" dirty="0"/>
              <a:t>, Lean Management, Outsourcing, </a:t>
            </a:r>
            <a:r>
              <a:rPr lang="pl-PL" altLang="en-US" sz="2400" b="0" dirty="0" err="1"/>
              <a:t>Benchmarking</a:t>
            </a:r>
            <a:r>
              <a:rPr lang="pl-PL" altLang="en-US" sz="2400" b="0" dirty="0"/>
              <a:t>, </a:t>
            </a:r>
            <a:br>
              <a:rPr lang="pl-PL" altLang="en-US" sz="2400" b="0" dirty="0"/>
            </a:br>
            <a:r>
              <a:rPr lang="pl-PL" altLang="en-US" sz="2400" b="0" dirty="0"/>
              <a:t>TQM, CRM, SCM</a:t>
            </a:r>
            <a:r>
              <a:rPr lang="pl-PL" altLang="en-US" sz="2400" b="0" dirty="0" smtClean="0"/>
              <a:t>, </a:t>
            </a:r>
            <a:r>
              <a:rPr lang="pl-PL" altLang="en-US" sz="2400" b="0" dirty="0"/>
              <a:t>Organizacja ucząca </a:t>
            </a:r>
            <a:r>
              <a:rPr lang="pl-PL" altLang="en-US" sz="2400" b="0" dirty="0" smtClean="0"/>
              <a:t>się, </a:t>
            </a:r>
            <a:r>
              <a:rPr lang="pl-PL" altLang="en-US" sz="2400" b="0" dirty="0"/>
              <a:t>Organizacja wirtualna</a:t>
            </a:r>
          </a:p>
        </p:txBody>
      </p:sp>
      <p:sp>
        <p:nvSpPr>
          <p:cNvPr id="119822" name="Line 16"/>
          <p:cNvSpPr>
            <a:spLocks noChangeShapeType="1"/>
          </p:cNvSpPr>
          <p:nvPr/>
        </p:nvSpPr>
        <p:spPr bwMode="auto">
          <a:xfrm flipH="1">
            <a:off x="1370013" y="762000"/>
            <a:ext cx="3198812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19823" name="Line 17"/>
          <p:cNvSpPr>
            <a:spLocks noChangeShapeType="1"/>
          </p:cNvSpPr>
          <p:nvPr/>
        </p:nvSpPr>
        <p:spPr bwMode="auto">
          <a:xfrm>
            <a:off x="4572000" y="7620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19824" name="Line 18"/>
          <p:cNvSpPr>
            <a:spLocks noChangeShapeType="1"/>
          </p:cNvSpPr>
          <p:nvPr/>
        </p:nvSpPr>
        <p:spPr bwMode="auto">
          <a:xfrm>
            <a:off x="4572000" y="762000"/>
            <a:ext cx="30480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19825" name="Line 19"/>
          <p:cNvSpPr>
            <a:spLocks noChangeShapeType="1"/>
          </p:cNvSpPr>
          <p:nvPr/>
        </p:nvSpPr>
        <p:spPr bwMode="auto">
          <a:xfrm flipH="1">
            <a:off x="838200" y="2057400"/>
            <a:ext cx="5334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19826" name="Line 20"/>
          <p:cNvSpPr>
            <a:spLocks noChangeShapeType="1"/>
          </p:cNvSpPr>
          <p:nvPr/>
        </p:nvSpPr>
        <p:spPr bwMode="auto">
          <a:xfrm>
            <a:off x="1371600" y="2057400"/>
            <a:ext cx="12192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19827" name="Line 21"/>
          <p:cNvSpPr>
            <a:spLocks noChangeShapeType="1"/>
          </p:cNvSpPr>
          <p:nvPr/>
        </p:nvSpPr>
        <p:spPr bwMode="auto">
          <a:xfrm>
            <a:off x="4495800" y="20574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19828" name="Line 22"/>
          <p:cNvSpPr>
            <a:spLocks noChangeShapeType="1"/>
          </p:cNvSpPr>
          <p:nvPr/>
        </p:nvSpPr>
        <p:spPr bwMode="auto">
          <a:xfrm flipH="1">
            <a:off x="6400800" y="2057400"/>
            <a:ext cx="12192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19829" name="Line 24"/>
          <p:cNvSpPr>
            <a:spLocks noChangeShapeType="1"/>
          </p:cNvSpPr>
          <p:nvPr/>
        </p:nvSpPr>
        <p:spPr bwMode="auto">
          <a:xfrm>
            <a:off x="7620000" y="2057400"/>
            <a:ext cx="7620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19830" name="Line 26"/>
          <p:cNvSpPr>
            <a:spLocks noChangeShapeType="1"/>
          </p:cNvSpPr>
          <p:nvPr/>
        </p:nvSpPr>
        <p:spPr bwMode="auto">
          <a:xfrm>
            <a:off x="2590800" y="35814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19831" name="Line 27"/>
          <p:cNvSpPr>
            <a:spLocks noChangeShapeType="1"/>
          </p:cNvSpPr>
          <p:nvPr/>
        </p:nvSpPr>
        <p:spPr bwMode="auto">
          <a:xfrm>
            <a:off x="4495800" y="35814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19832" name="Line 28"/>
          <p:cNvSpPr>
            <a:spLocks noChangeShapeType="1"/>
          </p:cNvSpPr>
          <p:nvPr/>
        </p:nvSpPr>
        <p:spPr bwMode="auto">
          <a:xfrm>
            <a:off x="6400800" y="35814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19833" name="Line 29"/>
          <p:cNvSpPr>
            <a:spLocks noChangeShapeType="1"/>
          </p:cNvSpPr>
          <p:nvPr/>
        </p:nvSpPr>
        <p:spPr bwMode="auto">
          <a:xfrm>
            <a:off x="8305800" y="35814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19834" name="Line 30"/>
          <p:cNvSpPr>
            <a:spLocks noChangeShapeType="1"/>
          </p:cNvSpPr>
          <p:nvPr/>
        </p:nvSpPr>
        <p:spPr bwMode="auto">
          <a:xfrm>
            <a:off x="838200" y="35814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19835" name="Line 31"/>
          <p:cNvSpPr>
            <a:spLocks noChangeShapeType="1"/>
          </p:cNvSpPr>
          <p:nvPr/>
        </p:nvSpPr>
        <p:spPr bwMode="auto">
          <a:xfrm>
            <a:off x="838200" y="4038600"/>
            <a:ext cx="7467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19836" name="Line 32"/>
          <p:cNvSpPr>
            <a:spLocks noChangeShapeType="1"/>
          </p:cNvSpPr>
          <p:nvPr/>
        </p:nvSpPr>
        <p:spPr bwMode="auto">
          <a:xfrm>
            <a:off x="3048000" y="40386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19837" name="Line 33"/>
          <p:cNvSpPr>
            <a:spLocks noChangeShapeType="1"/>
          </p:cNvSpPr>
          <p:nvPr/>
        </p:nvSpPr>
        <p:spPr bwMode="auto">
          <a:xfrm>
            <a:off x="6248400" y="40386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19838" name="Line 34"/>
          <p:cNvSpPr>
            <a:spLocks noChangeShapeType="1"/>
          </p:cNvSpPr>
          <p:nvPr/>
        </p:nvSpPr>
        <p:spPr bwMode="auto">
          <a:xfrm>
            <a:off x="3048000" y="4953000"/>
            <a:ext cx="14478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19839" name="Line 35"/>
          <p:cNvSpPr>
            <a:spLocks noChangeShapeType="1"/>
          </p:cNvSpPr>
          <p:nvPr/>
        </p:nvSpPr>
        <p:spPr bwMode="auto">
          <a:xfrm flipH="1">
            <a:off x="4495800" y="4953000"/>
            <a:ext cx="16764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457200"/>
          </a:xfrm>
        </p:spPr>
        <p:txBody>
          <a:bodyPr/>
          <a:lstStyle/>
          <a:p>
            <a:r>
              <a:rPr lang="pl-PL" altLang="en-US" sz="3500" b="1">
                <a:solidFill>
                  <a:srgbClr val="000099"/>
                </a:solidFill>
              </a:rPr>
              <a:t>Podejście ilościowe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09600"/>
            <a:ext cx="8686800" cy="1981200"/>
          </a:xfrm>
        </p:spPr>
        <p:txBody>
          <a:bodyPr/>
          <a:lstStyle/>
          <a:p>
            <a:pPr>
              <a:buFontTx/>
              <a:buNone/>
            </a:pPr>
            <a:r>
              <a:rPr lang="pl-PL" altLang="en-US" sz="2200" b="1">
                <a:solidFill>
                  <a:srgbClr val="000099"/>
                </a:solidFill>
              </a:rPr>
              <a:t>Zarządzanie operacyjne</a:t>
            </a:r>
            <a:endParaRPr lang="pl-PL" altLang="en-US" sz="2200">
              <a:solidFill>
                <a:srgbClr val="000099"/>
              </a:solidFill>
            </a:endParaRPr>
          </a:p>
          <a:p>
            <a:r>
              <a:rPr lang="pl-PL" altLang="en-US" sz="2200"/>
              <a:t>Techniki zarządzania operacyjnego zajmują się wspomaganiem organizacji (decyzji) w bardziej efektywnym wytwarzaniu produktów lub usług </a:t>
            </a:r>
          </a:p>
          <a:p>
            <a:r>
              <a:rPr lang="pl-PL" altLang="en-US" sz="2200"/>
              <a:t>można je zastosować do szerokiej gamy problemów.</a:t>
            </a:r>
          </a:p>
        </p:txBody>
      </p:sp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304800" y="2667000"/>
            <a:ext cx="8610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5" tIns="45395" rIns="90725" bIns="45395"/>
          <a:lstStyle>
            <a:lvl1pPr marL="342900" indent="-3429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pl-PL" altLang="en-US" sz="2200"/>
              <a:t>Metody te są stosowane w takich dziedzinach, jak np.:</a:t>
            </a:r>
            <a:endParaRPr lang="pl-PL" altLang="en-US" sz="2200" b="0"/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pl-PL" altLang="en-US" sz="2200" b="0"/>
              <a:t>planowanie finansowe, 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pl-PL" altLang="en-US" sz="2200" b="0"/>
              <a:t>programowanie produkcji, 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pl-PL" altLang="en-US" sz="2200" b="0"/>
              <a:t>opracowywanie strategii wdraża-nia nowych wyrobów, 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pl-PL" altLang="en-US" sz="2200" b="0"/>
              <a:t>planowanie programów doskonalenia siły roboczej, 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pl-PL" altLang="en-US" sz="2200" b="0"/>
              <a:t>utrzymywanie zapasów na optymalnym poziomie.</a:t>
            </a:r>
          </a:p>
        </p:txBody>
      </p:sp>
      <p:sp>
        <p:nvSpPr>
          <p:cNvPr id="132101" name="Rectangle 5"/>
          <p:cNvSpPr>
            <a:spLocks noChangeArrowheads="1"/>
          </p:cNvSpPr>
          <p:nvPr/>
        </p:nvSpPr>
        <p:spPr bwMode="auto">
          <a:xfrm>
            <a:off x="304800" y="5334000"/>
            <a:ext cx="8077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5" tIns="45395" rIns="90725" bIns="45395"/>
          <a:lstStyle>
            <a:lvl1pPr marL="342900" indent="-3429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20000"/>
              </a:spcBef>
              <a:buFontTx/>
              <a:buChar char="•"/>
            </a:pPr>
            <a:r>
              <a:rPr lang="pl-PL" altLang="en-US" sz="2200" b="0"/>
              <a:t>Rozwój podejścia ilościowego w zarządzaniu był możliwy dzięki dynamicznemu rozwojowi maszyn liczących i techniki.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pl-PL" altLang="en-US" sz="2200" b="0"/>
              <a:t>Należy pamiętać, że podejście ilościowe </a:t>
            </a:r>
            <a:r>
              <a:rPr lang="pl-PL" altLang="en-US" sz="2200"/>
              <a:t>nie jest w stanie w pełni wyjaśnić</a:t>
            </a:r>
            <a:r>
              <a:rPr lang="pl-PL" altLang="en-US" sz="2200" b="0"/>
              <a:t> czy przewidzieć ludzkich zachowań w organizacjach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533400"/>
          </a:xfrm>
        </p:spPr>
        <p:txBody>
          <a:bodyPr/>
          <a:lstStyle/>
          <a:p>
            <a:r>
              <a:rPr lang="pl-PL" altLang="en-US" sz="3500" b="1">
                <a:solidFill>
                  <a:srgbClr val="000099"/>
                </a:solidFill>
              </a:rPr>
              <a:t>Podejścia integrujące</a:t>
            </a:r>
          </a:p>
        </p:txBody>
      </p:sp>
      <p:sp>
        <p:nvSpPr>
          <p:cNvPr id="204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" y="1600200"/>
            <a:ext cx="9067800" cy="4114800"/>
          </a:xfrm>
        </p:spPr>
        <p:txBody>
          <a:bodyPr/>
          <a:lstStyle/>
          <a:p>
            <a:pPr>
              <a:buFontTx/>
              <a:buNone/>
            </a:pPr>
            <a:r>
              <a:rPr lang="pl-PL" altLang="en-US" sz="2200" b="1">
                <a:solidFill>
                  <a:srgbClr val="000099"/>
                </a:solidFill>
              </a:rPr>
              <a:t>Podejście systemowe</a:t>
            </a:r>
            <a:endParaRPr lang="pl-PL" altLang="en-US" sz="2200"/>
          </a:p>
          <a:p>
            <a:r>
              <a:rPr lang="pl-PL" altLang="en-US" sz="2200"/>
              <a:t>W kierunku systemowym organizację traktuje się jako jednolity, celowy system, złożony z wzajemnie powiązanych części. </a:t>
            </a:r>
          </a:p>
          <a:p>
            <a:r>
              <a:rPr lang="pl-PL" altLang="en-US" sz="2200"/>
              <a:t>Kierownicy w swoich działaniach nie mogą ograniczać się do tradycyjnego schematu organizacyjnego. </a:t>
            </a:r>
          </a:p>
          <a:p>
            <a:r>
              <a:rPr lang="pl-PL" altLang="en-US" sz="2200"/>
              <a:t>Muszą uwzględniać znaczenie wzajemnych stosunków z ludźmi, komórkami i jednostkami organizacyjnymi oraz otoczeniem.</a:t>
            </a:r>
          </a:p>
          <a:p>
            <a:r>
              <a:rPr lang="pl-PL" altLang="en-US" sz="2200"/>
              <a:t>Warunkiem sprawnego zarządzania jest dynamiczny i wzajemnie powiązany charakter organizacji i zadań kierowniczych, a także umiejętność łączenia dobrej organizacji z odpowiednim kierowaniem ludźmi.</a:t>
            </a:r>
          </a:p>
          <a:p>
            <a:r>
              <a:rPr lang="pl-PL" altLang="en-US" sz="2200"/>
              <a:t>W podejściu tym zaczęto zwracać uwagę na </a:t>
            </a:r>
            <a:r>
              <a:rPr lang="pl-PL" altLang="en-US" sz="2200" b="1"/>
              <a:t>efekt synergii</a:t>
            </a:r>
            <a:r>
              <a:rPr lang="pl-PL" altLang="en-US" sz="2200"/>
              <a:t> – współpraca i wzajemne oddziaływanie odrębnych działów w organizacji prowadzą do większej ich efektywności, niż gdyby każdy działał w oderwaniu od innych.</a:t>
            </a:r>
          </a:p>
        </p:txBody>
      </p:sp>
      <p:sp>
        <p:nvSpPr>
          <p:cNvPr id="133124" name="Rectangle 5"/>
          <p:cNvSpPr>
            <a:spLocks noChangeArrowheads="1"/>
          </p:cNvSpPr>
          <p:nvPr/>
        </p:nvSpPr>
        <p:spPr bwMode="auto">
          <a:xfrm>
            <a:off x="1076826" y="685801"/>
            <a:ext cx="7010986" cy="839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725" tIns="45395" rIns="90725" bIns="45395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2400" b="0" i="1"/>
              <a:t>starają się integrować dorobek klasyków zarządzania. </a:t>
            </a:r>
            <a:br>
              <a:rPr lang="pl-PL" altLang="en-US" sz="2400" b="0" i="1"/>
            </a:br>
            <a:r>
              <a:rPr lang="pl-PL" altLang="en-US" sz="2400" b="0" i="1"/>
              <a:t>Można wyróżnić tu dwa podejścia: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533400"/>
          </a:xfrm>
        </p:spPr>
        <p:txBody>
          <a:bodyPr/>
          <a:lstStyle/>
          <a:p>
            <a:r>
              <a:rPr lang="pl-PL" altLang="en-US" sz="3500" b="1">
                <a:solidFill>
                  <a:srgbClr val="000099"/>
                </a:solidFill>
              </a:rPr>
              <a:t>Podejścia integrujące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600200"/>
            <a:ext cx="9067800" cy="4114800"/>
          </a:xfrm>
        </p:spPr>
        <p:txBody>
          <a:bodyPr/>
          <a:lstStyle/>
          <a:p>
            <a:pPr>
              <a:buFontTx/>
              <a:buNone/>
            </a:pPr>
            <a:r>
              <a:rPr lang="pl-PL" altLang="en-US" sz="2200" b="1">
                <a:solidFill>
                  <a:srgbClr val="000099"/>
                </a:solidFill>
              </a:rPr>
              <a:t>Podejście sytuacyjne</a:t>
            </a:r>
          </a:p>
          <a:p>
            <a:r>
              <a:rPr lang="pl-PL" altLang="en-US" sz="2200"/>
              <a:t>Podejście to zrodziło się z analizy efektywności wykorzystania koncepcje głównych szkół zarządzania w sytuacjach rzeczywistych. </a:t>
            </a:r>
          </a:p>
          <a:p>
            <a:r>
              <a:rPr lang="pl-PL" altLang="en-US" sz="2200"/>
              <a:t>Poszukiwano wyjaśnień, dlaczego metody bardzo skuteczne w jednej sytuacji zawodzą w innej. Zwolennicy kierunku systemowego uważają, że dlatego, bo sytuacje, w których je stosowano się różnią.</a:t>
            </a:r>
          </a:p>
          <a:p>
            <a:r>
              <a:rPr lang="pl-PL" altLang="en-US" sz="2200"/>
              <a:t>Zgodnie z tym kierunkiem </a:t>
            </a:r>
            <a:r>
              <a:rPr lang="pl-PL" altLang="en-US" sz="2200" b="1"/>
              <a:t>nie ma stałych rozwiązań, dobrych w każdych warunkach. </a:t>
            </a:r>
          </a:p>
          <a:p>
            <a:r>
              <a:rPr lang="pl-PL" altLang="en-US" sz="2200"/>
              <a:t>Zadaniem kierownika jest ustalenie, która metoda w danej sytuacji, w określonych warunkach i w danym czasie najlepiej posłuży do osiągnięcia przyjętych celów. </a:t>
            </a:r>
          </a:p>
          <a:p>
            <a:r>
              <a:rPr lang="pl-PL" altLang="en-US" sz="2200" b="1"/>
              <a:t>Zarządzanie to sztuka</a:t>
            </a:r>
            <a:r>
              <a:rPr lang="pl-PL" altLang="en-US" sz="2200"/>
              <a:t>, umiejętność analizy sytuacji oraz każdorazowego dostosowywania rozwiązania do sytuacji.</a:t>
            </a:r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1076826" y="685801"/>
            <a:ext cx="7010986" cy="839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725" tIns="45395" rIns="90725" bIns="45395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2400" b="0" i="1"/>
              <a:t>starają się integrować dorobek klasyków zarządzania. </a:t>
            </a:r>
            <a:br>
              <a:rPr lang="pl-PL" altLang="en-US" sz="2400" b="0" i="1"/>
            </a:br>
            <a:r>
              <a:rPr lang="pl-PL" altLang="en-US" sz="2400" b="0" i="1"/>
              <a:t>Można wyróżnić tu dwa podejścia: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609600"/>
          </a:xfrm>
        </p:spPr>
        <p:txBody>
          <a:bodyPr/>
          <a:lstStyle/>
          <a:p>
            <a:r>
              <a:rPr lang="pl-PL" altLang="en-US" sz="3500" b="1">
                <a:solidFill>
                  <a:srgbClr val="000099"/>
                </a:solidFill>
              </a:rPr>
              <a:t>Współczesne koncepcje zarządzania</a:t>
            </a:r>
          </a:p>
        </p:txBody>
      </p:sp>
      <p:sp>
        <p:nvSpPr>
          <p:cNvPr id="135171" name="Rectangle 5"/>
          <p:cNvSpPr>
            <a:spLocks noChangeArrowheads="1"/>
          </p:cNvSpPr>
          <p:nvPr/>
        </p:nvSpPr>
        <p:spPr bwMode="auto">
          <a:xfrm>
            <a:off x="3048065" y="898590"/>
            <a:ext cx="292417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725" tIns="45395" rIns="90725" bIns="45395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pl-PL" altLang="en-US" sz="3500">
                <a:solidFill>
                  <a:srgbClr val="000099"/>
                </a:solidFill>
              </a:rPr>
              <a:t>Reengineering</a:t>
            </a:r>
          </a:p>
        </p:txBody>
      </p:sp>
      <p:sp>
        <p:nvSpPr>
          <p:cNvPr id="135172" name="Rectangle 6"/>
          <p:cNvSpPr>
            <a:spLocks noChangeArrowheads="1"/>
          </p:cNvSpPr>
          <p:nvPr/>
        </p:nvSpPr>
        <p:spPr bwMode="auto">
          <a:xfrm>
            <a:off x="228600" y="1524065"/>
            <a:ext cx="8686800" cy="137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5" tIns="45395" rIns="90725" bIns="45395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pl-PL" altLang="en-US" sz="2100" b="0"/>
              <a:t>Jest </a:t>
            </a:r>
            <a:r>
              <a:rPr lang="pl-PL" altLang="en-US" sz="2100"/>
              <a:t>nową koncepcją modelu przedsiębiorstwa</a:t>
            </a:r>
            <a:r>
              <a:rPr lang="pl-PL" altLang="en-US" sz="2100" b="0"/>
              <a:t>, która oznacza radykalne przekształcenie procesów działalności, opierająca się na założeniu, że o sukcesie  decydują nie poszczególne działy, lecz </a:t>
            </a:r>
            <a:r>
              <a:rPr lang="pl-PL" altLang="en-US" sz="2100"/>
              <a:t>całościowe procesy</a:t>
            </a:r>
            <a:r>
              <a:rPr lang="pl-PL" altLang="en-US" sz="2100" b="0"/>
              <a:t>, skierowane na dostarczenie klientowi produktów o pożądanej wartości.</a:t>
            </a:r>
          </a:p>
        </p:txBody>
      </p:sp>
      <p:sp>
        <p:nvSpPr>
          <p:cNvPr id="135173" name="Rectangle 9"/>
          <p:cNvSpPr>
            <a:spLocks noChangeArrowheads="1"/>
          </p:cNvSpPr>
          <p:nvPr/>
        </p:nvSpPr>
        <p:spPr bwMode="auto">
          <a:xfrm>
            <a:off x="254000" y="3048000"/>
            <a:ext cx="86614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725" tIns="45395" rIns="90725" bIns="45395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2100"/>
              <a:t>Jest to fundamentalne przemyślenie od nowa i radykalne </a:t>
            </a:r>
            <a:br>
              <a:rPr lang="pl-PL" altLang="en-US" sz="2100"/>
            </a:br>
            <a:r>
              <a:rPr lang="pl-PL" altLang="en-US" sz="2100"/>
              <a:t>przeprojektowanie procesów w firmie prowadzące do przełomowej </a:t>
            </a:r>
            <a:br>
              <a:rPr lang="pl-PL" altLang="en-US" sz="2100"/>
            </a:br>
            <a:r>
              <a:rPr lang="pl-PL" altLang="en-US" sz="2100"/>
              <a:t>poprawy osiąganych wyników, takich jak koszty, jakość, serwis i szybkość.</a:t>
            </a:r>
          </a:p>
        </p:txBody>
      </p:sp>
      <p:sp>
        <p:nvSpPr>
          <p:cNvPr id="202762" name="Rectangle 10"/>
          <p:cNvSpPr>
            <a:spLocks noChangeArrowheads="1"/>
          </p:cNvSpPr>
          <p:nvPr/>
        </p:nvSpPr>
        <p:spPr bwMode="auto">
          <a:xfrm>
            <a:off x="1219201" y="4432300"/>
            <a:ext cx="6735763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725" tIns="45395" rIns="90725" bIns="45395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2100" b="0" i="1"/>
              <a:t>Wprowadzenie reengineeringu ma pociągać za sobą </a:t>
            </a:r>
            <a:br>
              <a:rPr lang="pl-PL" altLang="en-US" sz="2100" b="0" i="1"/>
            </a:br>
            <a:r>
              <a:rPr lang="pl-PL" altLang="en-US" sz="2100" b="0" i="1"/>
              <a:t>rewolucyjne zmiany oraz identyfikację i integrację procesów </a:t>
            </a:r>
            <a:br>
              <a:rPr lang="pl-PL" altLang="en-US" sz="2100" b="0" i="1"/>
            </a:br>
            <a:r>
              <a:rPr lang="pl-PL" altLang="en-US" sz="2100" b="0" i="1"/>
              <a:t>realizowanych w przedsiębiorstwie.</a:t>
            </a:r>
          </a:p>
        </p:txBody>
      </p:sp>
      <p:sp>
        <p:nvSpPr>
          <p:cNvPr id="20276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381000" y="5562600"/>
            <a:ext cx="8229600" cy="1295400"/>
          </a:xfrm>
          <a:noFill/>
        </p:spPr>
        <p:txBody>
          <a:bodyPr/>
          <a:lstStyle/>
          <a:p>
            <a:pPr>
              <a:buFontTx/>
              <a:buNone/>
            </a:pPr>
            <a:r>
              <a:rPr lang="pl-PL" altLang="en-US" sz="2100"/>
              <a:t>Zmiany dotyczą wszystkich aspektów działalności przedsiębiorstwa:</a:t>
            </a:r>
          </a:p>
          <a:p>
            <a:r>
              <a:rPr lang="pl-PL" altLang="en-US" sz="2100"/>
              <a:t>miejsca pracy, przekonania i nastawienia pracowników, roli kierowników, systemów ocen, czy wynagradzania, awansowania.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3"/>
          <p:cNvSpPr>
            <a:spLocks noChangeArrowheads="1"/>
          </p:cNvSpPr>
          <p:nvPr/>
        </p:nvSpPr>
        <p:spPr bwMode="auto">
          <a:xfrm>
            <a:off x="3048065" y="-76198"/>
            <a:ext cx="292417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725" tIns="45395" rIns="90725" bIns="45395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pl-PL" altLang="en-US" sz="3500">
                <a:solidFill>
                  <a:srgbClr val="000099"/>
                </a:solidFill>
              </a:rPr>
              <a:t>Reengineering</a:t>
            </a:r>
          </a:p>
        </p:txBody>
      </p:sp>
      <p:sp>
        <p:nvSpPr>
          <p:cNvPr id="206857" name="Rectangle 9"/>
          <p:cNvSpPr>
            <a:spLocks noChangeArrowheads="1"/>
          </p:cNvSpPr>
          <p:nvPr/>
        </p:nvSpPr>
        <p:spPr bwMode="auto">
          <a:xfrm>
            <a:off x="0" y="609600"/>
            <a:ext cx="8991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5" tIns="45395" rIns="90725" bIns="45395"/>
          <a:lstStyle>
            <a:lvl1pPr marL="342900" indent="-3429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pl-PL" altLang="en-US" sz="2300"/>
              <a:t>Główne założenia i cechy reengineeringu:</a:t>
            </a:r>
            <a:endParaRPr lang="pl-PL" altLang="en-US" sz="2300" b="0"/>
          </a:p>
          <a:p>
            <a:pPr algn="just">
              <a:spcBef>
                <a:spcPct val="20000"/>
              </a:spcBef>
              <a:buFontTx/>
              <a:buChar char="•"/>
            </a:pPr>
            <a:r>
              <a:rPr lang="pl-PL" altLang="en-US" sz="2300" b="0"/>
              <a:t>Podstawą działalności przedsiębiorstwa są zespoły odpowiedzialne za cały proces. 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r>
              <a:rPr lang="pl-PL" altLang="en-US" sz="2300" b="0"/>
              <a:t>Następuje ograniczenie kontroli zewnętrznej na rzecz zwiększenia autonomii. 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r>
              <a:rPr lang="pl-PL" altLang="en-US" sz="2300" b="0"/>
              <a:t>Pracownicy, którzy przyjmują odpowiedzialność za dany proces muszą mieć odpowiednie kwalifikacje po to, aby mogli prawidłowo reagować w określonych sytuacjach.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r>
              <a:rPr lang="pl-PL" altLang="en-US" sz="2300" b="0"/>
              <a:t>Przy wynagradzaniu pracownika należy opierać się na wynikach jego pracy, a nie na aktywności 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r>
              <a:rPr lang="pl-PL" altLang="en-US" sz="2300" b="0"/>
              <a:t>Należy zmienić nastawienie pracowników w stronę przekonania, że pracują oni dla klientów, a nie dla swoich przełożonych. 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r>
              <a:rPr lang="pl-PL" altLang="en-US" sz="2300" b="0"/>
              <a:t>Przełożony z szefa powinien przeistoczyć się w trenera, który pomaga zespołowi rozwiązywać jego problemy. 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r>
              <a:rPr lang="pl-PL" altLang="en-US" sz="2300" b="0"/>
              <a:t>W reeingeneeringu następuje też zmiana struktury organizacyjnej z hierarchicznej na płaską.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382000" cy="990600"/>
          </a:xfrm>
        </p:spPr>
        <p:txBody>
          <a:bodyPr/>
          <a:lstStyle/>
          <a:p>
            <a:r>
              <a:rPr lang="pl-PL" altLang="en-US" sz="3500" b="1">
                <a:solidFill>
                  <a:srgbClr val="000099"/>
                </a:solidFill>
              </a:rPr>
              <a:t>„Lean management" (koncepcja oszczędnego, odchudzonego zarządzania)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458200" cy="4114800"/>
          </a:xfrm>
        </p:spPr>
        <p:txBody>
          <a:bodyPr/>
          <a:lstStyle/>
          <a:p>
            <a:pPr algn="just">
              <a:spcAft>
                <a:spcPct val="35000"/>
              </a:spcAft>
            </a:pPr>
            <a:r>
              <a:rPr lang="pl-PL" altLang="en-US" sz="2400" dirty="0"/>
              <a:t>Polega na </a:t>
            </a:r>
            <a:r>
              <a:rPr lang="pl-PL" altLang="en-US" sz="2400" b="1" dirty="0"/>
              <a:t>obniżaniu kosztów</a:t>
            </a:r>
            <a:r>
              <a:rPr lang="pl-PL" altLang="en-US" sz="2400" dirty="0"/>
              <a:t> poprzez usuwanie zbędnych obszarów i integrację procesu produkcyjnego poprzez ścisłą współpracę dostawców z odbiorcami.</a:t>
            </a:r>
          </a:p>
          <a:p>
            <a:pPr algn="just">
              <a:spcAft>
                <a:spcPct val="35000"/>
              </a:spcAft>
            </a:pPr>
            <a:r>
              <a:rPr lang="pl-PL" altLang="en-US" sz="2400" dirty="0"/>
              <a:t>Punktem wyjścia do powstania i upowszechnienia tej metody były obserwacje wskazujące działalność produkcyjna lub usługowa przedsiębiorstw przebiega częstokroć w warunkach nadmiernej ilości powierzchni produkcyjnych, budynków, maszyn, zasobów ludzkich..</a:t>
            </a:r>
          </a:p>
          <a:p>
            <a:pPr algn="just">
              <a:spcAft>
                <a:spcPct val="35000"/>
              </a:spcAft>
            </a:pPr>
            <a:r>
              <a:rPr lang="pl-PL" altLang="en-US" sz="2400" dirty="0"/>
              <a:t>Zarządzanie   oparte   na   metodzie   „</a:t>
            </a:r>
            <a:r>
              <a:rPr lang="pl-PL" altLang="en-US" sz="2400" dirty="0" err="1"/>
              <a:t>lean</a:t>
            </a:r>
            <a:r>
              <a:rPr lang="pl-PL" altLang="en-US" sz="2400" dirty="0"/>
              <a:t>   management"   </a:t>
            </a:r>
            <a:r>
              <a:rPr lang="pl-PL" altLang="en-US" sz="2400" dirty="0" smtClean="0"/>
              <a:t>zakłada „odchudzanie</a:t>
            </a:r>
            <a:r>
              <a:rPr lang="pl-PL" altLang="en-US" sz="2400" dirty="0"/>
              <a:t>” przedsiębiorstwa poprzez </a:t>
            </a:r>
            <a:r>
              <a:rPr lang="pl-PL" altLang="en-US" sz="2400" b="1" dirty="0"/>
              <a:t>wprowadzenie głębokich zmian</a:t>
            </a:r>
            <a:r>
              <a:rPr lang="pl-PL" altLang="en-US" sz="2400" dirty="0"/>
              <a:t> w zakresie działalności, strukturze majątku, sposobach organizacji pracy oraz w sferze dobom, selekcji i szkolenia personelu.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382000" cy="990600"/>
          </a:xfrm>
        </p:spPr>
        <p:txBody>
          <a:bodyPr/>
          <a:lstStyle/>
          <a:p>
            <a:r>
              <a:rPr lang="pl-PL" altLang="en-US" sz="3500" b="1">
                <a:solidFill>
                  <a:srgbClr val="000099"/>
                </a:solidFill>
              </a:rPr>
              <a:t>„Lean management" (koncepcja oszczędnego, odchudzonego zarządzania)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458200" cy="4114800"/>
          </a:xfrm>
        </p:spPr>
        <p:txBody>
          <a:bodyPr/>
          <a:lstStyle/>
          <a:p>
            <a:pPr algn="just"/>
            <a:r>
              <a:rPr lang="pl-PL" altLang="en-US" sz="2400"/>
              <a:t>Niezbędnym narzędziem są tutaj „dywestycje”, oznaczające dobrowolne lub wymuszone ograniczenie dotychczasowego zakresu działalności przedsiębiorstwa poprzez pozbycie się (sprzedaż), lub zaprzestanie określonej działalności (wycofanie się, likwidację).</a:t>
            </a:r>
          </a:p>
          <a:p>
            <a:pPr algn="just"/>
            <a:r>
              <a:rPr lang="pl-PL" altLang="en-US" sz="2400"/>
              <a:t>W ramach tej metody wykorzystuje się szereg przedsięwzięć, jak np.:</a:t>
            </a:r>
          </a:p>
          <a:p>
            <a:pPr lvl="1" algn="just"/>
            <a:r>
              <a:rPr lang="pl-PL" altLang="en-US" sz="2400"/>
              <a:t>decentralizację zarządzania,</a:t>
            </a:r>
          </a:p>
          <a:p>
            <a:pPr lvl="1" algn="just"/>
            <a:r>
              <a:rPr lang="pl-PL" altLang="en-US" sz="2400"/>
              <a:t>wdrażanie przedsięwzięć restrukturyzacyjnych, czy rozwojowych,</a:t>
            </a:r>
          </a:p>
          <a:p>
            <a:pPr lvl="1" algn="just"/>
            <a:r>
              <a:rPr lang="pl-PL" altLang="en-US" sz="2400"/>
              <a:t>optymalizację procesów wytwórczych, pomocniczych i usługowych,</a:t>
            </a:r>
          </a:p>
          <a:p>
            <a:pPr lvl="1" algn="just"/>
            <a:r>
              <a:rPr lang="pl-PL" altLang="en-US" sz="2400"/>
              <a:t>metodę just-in-time,</a:t>
            </a:r>
          </a:p>
          <a:p>
            <a:pPr lvl="1" algn="just"/>
            <a:r>
              <a:rPr lang="pl-PL" altLang="en-US" sz="2400"/>
              <a:t>outsourcing.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533400"/>
          </a:xfrm>
        </p:spPr>
        <p:txBody>
          <a:bodyPr/>
          <a:lstStyle/>
          <a:p>
            <a:r>
              <a:rPr lang="pl-PL" altLang="en-US" sz="3500" b="1">
                <a:solidFill>
                  <a:srgbClr val="000099"/>
                </a:solidFill>
              </a:rPr>
              <a:t>Benchmarking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85800"/>
            <a:ext cx="8686800" cy="4114800"/>
          </a:xfrm>
        </p:spPr>
        <p:txBody>
          <a:bodyPr/>
          <a:lstStyle/>
          <a:p>
            <a:pPr algn="just">
              <a:spcAft>
                <a:spcPct val="20000"/>
              </a:spcAft>
            </a:pPr>
            <a:r>
              <a:rPr lang="pl-PL" altLang="en-US" sz="2300"/>
              <a:t>To metoda porównywania własnych rozwiązań z najlepszymi firmami po to, by doskonalić się poprzez uczenie się od innych i wzorowanie się na sprawdzonych już efektywnych rozwiązaniach.</a:t>
            </a:r>
          </a:p>
          <a:p>
            <a:pPr algn="just">
              <a:spcAft>
                <a:spcPct val="20000"/>
              </a:spcAft>
            </a:pPr>
            <a:r>
              <a:rPr lang="pl-PL" altLang="en-US" sz="2300"/>
              <a:t>Ważnym elementem tej metody jest </a:t>
            </a:r>
            <a:r>
              <a:rPr lang="pl-PL" altLang="en-US" sz="2300" b="1"/>
              <a:t>wybór firmy wzorcowej</a:t>
            </a:r>
            <a:r>
              <a:rPr lang="pl-PL" altLang="en-US" sz="2300"/>
              <a:t>. Może być nią lider rynkowy lub konkurent, osiągający dużo lepsze wyniki niż nasze przedsiębiorstwo. </a:t>
            </a:r>
          </a:p>
          <a:p>
            <a:pPr algn="just">
              <a:spcAft>
                <a:spcPct val="20000"/>
              </a:spcAft>
            </a:pPr>
            <a:r>
              <a:rPr lang="pl-PL" altLang="en-US" sz="2300" b="1"/>
              <a:t>Benchmarking ogólny</a:t>
            </a:r>
            <a:r>
              <a:rPr lang="pl-PL" altLang="en-US" sz="2300"/>
              <a:t> obejmuje wykorzystanie najlepszych rozwiązań w zakresie ogólnego zarządzania</a:t>
            </a:r>
          </a:p>
          <a:p>
            <a:pPr algn="just">
              <a:spcAft>
                <a:spcPct val="20000"/>
              </a:spcAft>
            </a:pPr>
            <a:r>
              <a:rPr lang="pl-PL" altLang="en-US" sz="2300" b="1"/>
              <a:t>Benchmarking funkcjonalny</a:t>
            </a:r>
            <a:r>
              <a:rPr lang="pl-PL" altLang="en-US" sz="2300"/>
              <a:t> obejmuje wykorzystanie najlepszych rozwiązań w odniesieniu do poszczególnych funkcji organizacji np. </a:t>
            </a:r>
          </a:p>
          <a:p>
            <a:pPr lvl="1" algn="just">
              <a:spcAft>
                <a:spcPct val="20000"/>
              </a:spcAft>
            </a:pPr>
            <a:r>
              <a:rPr lang="pl-PL" altLang="en-US" sz="2100"/>
              <a:t>planowania strategicznego, marketingu, produkcji, zarządzania zasobami ludzkimi. </a:t>
            </a:r>
          </a:p>
          <a:p>
            <a:pPr algn="just">
              <a:spcAft>
                <a:spcPct val="20000"/>
              </a:spcAft>
            </a:pPr>
            <a:r>
              <a:rPr lang="pl-PL" altLang="en-US" sz="2300" b="1"/>
              <a:t>Benchmarking wewnętrzny</a:t>
            </a:r>
            <a:r>
              <a:rPr lang="pl-PL" altLang="en-US" sz="2300"/>
              <a:t> polega na przejmowaniu efektywnych rozwiązań przez określony wydział, dział czy departament z innych komórek tego samego przedsiębiorstwa.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457200"/>
          </a:xfrm>
        </p:spPr>
        <p:txBody>
          <a:bodyPr/>
          <a:lstStyle/>
          <a:p>
            <a:r>
              <a:rPr lang="pl-PL" altLang="en-US" sz="3500" b="1">
                <a:solidFill>
                  <a:srgbClr val="000099"/>
                </a:solidFill>
              </a:rPr>
              <a:t>Outsourcing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85800"/>
            <a:ext cx="8686800" cy="4114800"/>
          </a:xfrm>
        </p:spPr>
        <p:txBody>
          <a:bodyPr/>
          <a:lstStyle/>
          <a:p>
            <a:pPr algn="just">
              <a:spcAft>
                <a:spcPct val="20000"/>
              </a:spcAft>
            </a:pPr>
            <a:r>
              <a:rPr lang="pl-PL" altLang="en-US" sz="2300"/>
              <a:t>Zarządzanie prowadzone przy użyciu tej metody polega na zawężeniu dotychczasowego zakresu działań przedsiębiorstwa i powierzeniu realizacji określonych zadań oferentowi zewnętrznemu.</a:t>
            </a:r>
          </a:p>
          <a:p>
            <a:pPr algn="just">
              <a:spcAft>
                <a:spcPct val="20000"/>
              </a:spcAft>
            </a:pPr>
            <a:r>
              <a:rPr lang="pl-PL" altLang="en-US" sz="2300"/>
              <a:t>Pozwala koncentrować wysiłki na tzw. </a:t>
            </a:r>
            <a:r>
              <a:rPr lang="pl-PL" altLang="en-US" sz="2300" b="1"/>
              <a:t>działalności kluczowej</a:t>
            </a:r>
            <a:r>
              <a:rPr lang="pl-PL" altLang="en-US" sz="2300"/>
              <a:t>, rozwijać </a:t>
            </a:r>
            <a:r>
              <a:rPr lang="pl-PL" altLang="en-US" sz="2300" b="1"/>
              <a:t>kluczowe kompetencje</a:t>
            </a:r>
            <a:r>
              <a:rPr lang="pl-PL" altLang="en-US" sz="2300"/>
              <a:t> oraz obniżać koszty działalności.</a:t>
            </a:r>
          </a:p>
          <a:p>
            <a:pPr algn="just">
              <a:spcAft>
                <a:spcPct val="20000"/>
              </a:spcAft>
            </a:pPr>
            <a:r>
              <a:rPr lang="pl-PL" altLang="en-US" sz="2300"/>
              <a:t>Pozostałe usługi, części i komponenty dostarczają partnerzy zewnętrzni. </a:t>
            </a:r>
          </a:p>
          <a:p>
            <a:pPr algn="just"/>
            <a:r>
              <a:rPr lang="pl-PL" altLang="en-US" sz="2300"/>
              <a:t>Outsourcing dotyczy najczęściej:</a:t>
            </a:r>
          </a:p>
          <a:p>
            <a:pPr lvl="1" algn="just"/>
            <a:r>
              <a:rPr lang="pl-PL" altLang="en-US" sz="2100"/>
              <a:t>dostarczania komponentów i półwyrobów do produkcji,</a:t>
            </a:r>
          </a:p>
          <a:p>
            <a:pPr lvl="1" algn="just"/>
            <a:r>
              <a:rPr lang="pl-PL" altLang="en-US" sz="2100"/>
              <a:t>usług serwisowych, remontowych</a:t>
            </a:r>
          </a:p>
          <a:p>
            <a:pPr lvl="1" algn="just"/>
            <a:r>
              <a:rPr lang="pl-PL" altLang="en-US" sz="2100"/>
              <a:t>usług informatycznych</a:t>
            </a:r>
          </a:p>
          <a:p>
            <a:pPr lvl="1" algn="just"/>
            <a:r>
              <a:rPr lang="pl-PL" altLang="en-US" sz="2100"/>
              <a:t>transportu</a:t>
            </a:r>
          </a:p>
          <a:p>
            <a:pPr lvl="1" algn="just"/>
            <a:r>
              <a:rPr lang="pl-PL" altLang="en-US" sz="2100"/>
              <a:t>ochrony</a:t>
            </a:r>
          </a:p>
          <a:p>
            <a:pPr lvl="1" algn="just"/>
            <a:r>
              <a:rPr lang="pl-PL" altLang="en-US" sz="2100"/>
              <a:t>usług księgowych i kadrowych</a:t>
            </a:r>
          </a:p>
          <a:p>
            <a:pPr lvl="1" algn="just"/>
            <a:r>
              <a:rPr lang="pl-PL" altLang="en-US" sz="2100"/>
              <a:t>usług porządkowych i innych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457200"/>
          </a:xfrm>
        </p:spPr>
        <p:txBody>
          <a:bodyPr/>
          <a:lstStyle/>
          <a:p>
            <a:r>
              <a:rPr lang="pl-PL" altLang="en-US" sz="3500" b="1">
                <a:solidFill>
                  <a:srgbClr val="000099"/>
                </a:solidFill>
              </a:rPr>
              <a:t>Outsourcing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686800" cy="4114800"/>
          </a:xfrm>
        </p:spPr>
        <p:txBody>
          <a:bodyPr/>
          <a:lstStyle/>
          <a:p>
            <a:pPr algn="just"/>
            <a:r>
              <a:rPr lang="pl-PL" altLang="en-US" sz="2300"/>
              <a:t>Ważna kwestię stanowi wybór przedsiębiorstwa kooperującego: </a:t>
            </a:r>
          </a:p>
          <a:p>
            <a:pPr lvl="1" algn="just"/>
            <a:r>
              <a:rPr lang="pl-PL" altLang="en-US" sz="2300"/>
              <a:t>dostawca solidny, </a:t>
            </a:r>
          </a:p>
          <a:p>
            <a:pPr lvl="1" algn="just"/>
            <a:r>
              <a:rPr lang="pl-PL" altLang="en-US" sz="2300"/>
              <a:t>gwarantujący wysoką jakość i terminowość, </a:t>
            </a:r>
          </a:p>
          <a:p>
            <a:pPr lvl="1" algn="just">
              <a:spcAft>
                <a:spcPct val="30000"/>
              </a:spcAft>
            </a:pPr>
            <a:r>
              <a:rPr lang="pl-PL" altLang="en-US" sz="2300"/>
              <a:t>umożliwiający obniżkę kosztów.</a:t>
            </a:r>
          </a:p>
          <a:p>
            <a:pPr algn="just">
              <a:spcAft>
                <a:spcPct val="30000"/>
              </a:spcAft>
            </a:pPr>
            <a:r>
              <a:rPr lang="pl-PL" altLang="en-US" sz="2300" b="1"/>
              <a:t>Outsourcing kapitałowy (spin – off)</a:t>
            </a:r>
            <a:r>
              <a:rPr lang="pl-PL" altLang="en-US" sz="2300"/>
              <a:t> – polega ona na wydzielaniu określonych komórek organizacyjnych ze struktury przedsiębiorstwa i tworzeniu na ich podstawie odrębnych podmiotów gospodarczych powiązanych kapitałowo z jednostką macierzystą. Ich celem jest usamodzielnienie się na rynku w długim okresie czasu.</a:t>
            </a:r>
          </a:p>
          <a:p>
            <a:pPr algn="just">
              <a:spcAft>
                <a:spcPct val="30000"/>
              </a:spcAft>
            </a:pPr>
            <a:r>
              <a:rPr lang="pl-PL" altLang="en-US" sz="2300" b="1"/>
              <a:t>Outsourcing kontraktowy</a:t>
            </a:r>
            <a:r>
              <a:rPr lang="pl-PL" altLang="en-US" sz="2300"/>
              <a:t> – polega na rezygnacji z określonego obszaru funkcjonalnego w przedsiębiorstwie i powierzeniu realizacji zadań na rzecz zewnętrznego, niezależnego kapitałowo podmiotu gospodarczego.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533400"/>
          </a:xfrm>
        </p:spPr>
        <p:txBody>
          <a:bodyPr/>
          <a:lstStyle/>
          <a:p>
            <a:r>
              <a:rPr lang="pl-PL" altLang="en-US" sz="3500" b="1">
                <a:solidFill>
                  <a:srgbClr val="000099"/>
                </a:solidFill>
              </a:rPr>
              <a:t>Kierunek naukowego zarządzania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534400" cy="3048000"/>
          </a:xfrm>
        </p:spPr>
        <p:txBody>
          <a:bodyPr/>
          <a:lstStyle/>
          <a:p>
            <a:r>
              <a:rPr lang="pl-PL" altLang="en-US" sz="3000"/>
              <a:t>Kierunek ten przypada na koniec XIX w. i pierwsze lata XX wieku</a:t>
            </a:r>
            <a:endParaRPr lang="pl-PL" altLang="en-US" sz="3000" b="1"/>
          </a:p>
          <a:p>
            <a:pPr>
              <a:buFontTx/>
              <a:buNone/>
            </a:pPr>
            <a:r>
              <a:rPr lang="pl-PL" altLang="en-US" sz="3000" b="1"/>
              <a:t>Przedstawiciele</a:t>
            </a:r>
            <a:endParaRPr lang="en-US" altLang="en-US" sz="3000"/>
          </a:p>
          <a:p>
            <a:r>
              <a:rPr lang="en-US" altLang="en-US" sz="3000"/>
              <a:t>F.W. Taylor  , H. La Chateliera, małżeństwo Gilberthów, H. Gannt. </a:t>
            </a:r>
          </a:p>
          <a:p>
            <a:r>
              <a:rPr lang="pl-PL" altLang="en-US" sz="3000"/>
              <a:t>W Polsce z kierunkiem tym związane są prace Karola Adamieckiego, Zygmunta Rytla, Edwina Hauswalda i innych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914400"/>
          </a:xfrm>
        </p:spPr>
        <p:txBody>
          <a:bodyPr/>
          <a:lstStyle/>
          <a:p>
            <a:r>
              <a:rPr lang="pl-PL" altLang="en-US" sz="3000" b="1">
                <a:solidFill>
                  <a:srgbClr val="000099"/>
                </a:solidFill>
              </a:rPr>
              <a:t>Customer Relationship Management (CRM) – właściwe relacje z klientami</a:t>
            </a:r>
          </a:p>
        </p:txBody>
      </p:sp>
      <p:sp>
        <p:nvSpPr>
          <p:cNvPr id="14233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610600" cy="2514600"/>
          </a:xfrm>
        </p:spPr>
        <p:txBody>
          <a:bodyPr/>
          <a:lstStyle/>
          <a:p>
            <a:pPr algn="just"/>
            <a:r>
              <a:rPr lang="pl-PL" altLang="en-US" sz="2000"/>
              <a:t>Analizowanie działalności wszystkich działów przedsiębiorstwa z punktu widzenia tworzenia korzyści zapewnianych klientowi. </a:t>
            </a:r>
          </a:p>
          <a:p>
            <a:pPr algn="just"/>
            <a:r>
              <a:rPr lang="pl-PL" altLang="en-US" sz="2000"/>
              <a:t>Oznacza projektowanie i doskonalenie procesów, struktur organizacyjnych, instrumentów i kwalifikacji pracowników w celu poprawy i utrzymania korzystnych relacji z klientami. </a:t>
            </a:r>
          </a:p>
          <a:p>
            <a:pPr algn="just"/>
            <a:r>
              <a:rPr lang="pl-PL" altLang="en-US" sz="2000"/>
              <a:t>Firma stara się tu dokładnie identyfikować potrzeby, zwyczaje i upodobania klientów oraz utrzymywać wysoki poziom ich lojalności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04800" y="3276600"/>
            <a:ext cx="8610600" cy="3810000"/>
            <a:chOff x="192" y="2064"/>
            <a:chExt cx="5424" cy="2400"/>
          </a:xfrm>
        </p:grpSpPr>
        <p:sp>
          <p:nvSpPr>
            <p:cNvPr id="142341" name="Rectangle 8"/>
            <p:cNvSpPr>
              <a:spLocks noChangeArrowheads="1"/>
            </p:cNvSpPr>
            <p:nvPr/>
          </p:nvSpPr>
          <p:spPr bwMode="auto">
            <a:xfrm>
              <a:off x="930" y="2064"/>
              <a:ext cx="3870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pl-PL" altLang="en-US" sz="3000">
                  <a:solidFill>
                    <a:srgbClr val="000099"/>
                  </a:solidFill>
                </a:rPr>
                <a:t>Total Quality Management (TQM) </a:t>
              </a:r>
              <a:br>
                <a:rPr lang="pl-PL" altLang="en-US" sz="3000">
                  <a:solidFill>
                    <a:srgbClr val="000099"/>
                  </a:solidFill>
                </a:rPr>
              </a:br>
              <a:r>
                <a:rPr lang="pl-PL" altLang="en-US" sz="3000">
                  <a:solidFill>
                    <a:srgbClr val="000099"/>
                  </a:solidFill>
                </a:rPr>
                <a:t>– kompleksowe zarządzanie jakością</a:t>
              </a:r>
            </a:p>
          </p:txBody>
        </p:sp>
        <p:sp>
          <p:nvSpPr>
            <p:cNvPr id="142342" name="Rectangle 9"/>
            <p:cNvSpPr>
              <a:spLocks noChangeArrowheads="1"/>
            </p:cNvSpPr>
            <p:nvPr/>
          </p:nvSpPr>
          <p:spPr bwMode="auto">
            <a:xfrm>
              <a:off x="192" y="2640"/>
              <a:ext cx="5424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>
                <a:spcBef>
                  <a:spcPct val="20000"/>
                </a:spcBef>
                <a:buFontTx/>
                <a:buChar char="•"/>
              </a:pPr>
              <a:r>
                <a:rPr lang="pl-PL" altLang="en-US" b="0"/>
                <a:t>Oznacza ustawiczne doskonalenie procesów w organizacji prowadzących do wysokiej jakości wyrobów i usług. </a:t>
              </a:r>
            </a:p>
            <a:p>
              <a:pPr algn="just">
                <a:spcBef>
                  <a:spcPct val="20000"/>
                </a:spcBef>
                <a:buFontTx/>
                <a:buChar char="•"/>
              </a:pPr>
              <a:r>
                <a:rPr lang="pl-PL" altLang="en-US" b="0"/>
                <a:t>Następuje tu nastawienie kultury organizacji na zadowolenie klientów przez zastosowanie zintegrowanego systemu narzędzi, metod i szkoleń prowadzących do uzyskiwania stałej poprawy na każdym stanowisku pracy. </a:t>
              </a:r>
            </a:p>
            <a:p>
              <a:pPr algn="just">
                <a:spcBef>
                  <a:spcPct val="20000"/>
                </a:spcBef>
                <a:buFontTx/>
                <a:buChar char="•"/>
              </a:pPr>
              <a:r>
                <a:rPr lang="pl-PL" altLang="en-US" b="0"/>
                <a:t>Wykorzystywana jest tu </a:t>
              </a:r>
              <a:r>
                <a:rPr lang="pl-PL" altLang="en-US"/>
                <a:t>metoda kaizen</a:t>
              </a:r>
              <a:r>
                <a:rPr lang="pl-PL" altLang="en-US" b="0"/>
                <a:t>, co oznacza poszukiwanie w firmie wszelkich, choćby najdrobniejszych usprawnień w najróżniejszych dziedzinach (nie kończące się poszukiwanie doskonałości)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4"/>
          <p:cNvSpPr>
            <a:spLocks noChangeArrowheads="1"/>
          </p:cNvSpPr>
          <p:nvPr/>
        </p:nvSpPr>
        <p:spPr bwMode="auto">
          <a:xfrm>
            <a:off x="1498118" y="1"/>
            <a:ext cx="600013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725" tIns="45395" rIns="90725" bIns="45395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3000">
                <a:solidFill>
                  <a:srgbClr val="000099"/>
                </a:solidFill>
              </a:rPr>
              <a:t>Supply Chain Management (SCM) </a:t>
            </a:r>
            <a:br>
              <a:rPr lang="pl-PL" altLang="en-US" sz="3000">
                <a:solidFill>
                  <a:srgbClr val="000099"/>
                </a:solidFill>
              </a:rPr>
            </a:br>
            <a:r>
              <a:rPr lang="pl-PL" altLang="en-US" sz="3000">
                <a:solidFill>
                  <a:srgbClr val="000099"/>
                </a:solidFill>
              </a:rPr>
              <a:t>– zarządzanie łańcuchem dostaw</a:t>
            </a:r>
          </a:p>
        </p:txBody>
      </p:sp>
      <p:sp>
        <p:nvSpPr>
          <p:cNvPr id="143363" name="Rectangle 5"/>
          <p:cNvSpPr>
            <a:spLocks noChangeArrowheads="1"/>
          </p:cNvSpPr>
          <p:nvPr/>
        </p:nvSpPr>
        <p:spPr bwMode="auto">
          <a:xfrm>
            <a:off x="381000" y="91440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5" tIns="45395" rIns="90725" bIns="45395"/>
          <a:lstStyle>
            <a:lvl1pPr marL="342900" indent="-3429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ct val="20000"/>
              </a:spcBef>
              <a:buFontTx/>
              <a:buChar char="•"/>
            </a:pPr>
            <a:r>
              <a:rPr lang="pl-PL" altLang="en-US" b="0"/>
              <a:t>Dążenie do zoptymalizowania wszystkich czynników i działań w łańcuchu dostaw w celu obniżki kosztów oraz uwzględnienia specyficznych upodobań klientów.</a:t>
            </a:r>
          </a:p>
        </p:txBody>
      </p:sp>
      <p:sp>
        <p:nvSpPr>
          <p:cNvPr id="215048" name="Rectangle 8"/>
          <p:cNvSpPr>
            <a:spLocks noChangeArrowheads="1"/>
          </p:cNvSpPr>
          <p:nvPr/>
        </p:nvSpPr>
        <p:spPr bwMode="auto">
          <a:xfrm>
            <a:off x="2667000" y="3933056"/>
            <a:ext cx="38798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725" tIns="45395" rIns="90725" bIns="45395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pl-PL" altLang="en-US" sz="3000" dirty="0">
                <a:solidFill>
                  <a:srgbClr val="000099"/>
                </a:solidFill>
              </a:rPr>
              <a:t>Organizacja wirtualna</a:t>
            </a:r>
          </a:p>
        </p:txBody>
      </p:sp>
      <p:sp>
        <p:nvSpPr>
          <p:cNvPr id="21504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58080" y="4437112"/>
            <a:ext cx="8534400" cy="2590800"/>
          </a:xfrm>
          <a:noFill/>
        </p:spPr>
        <p:txBody>
          <a:bodyPr/>
          <a:lstStyle/>
          <a:p>
            <a:pPr algn="just"/>
            <a:r>
              <a:rPr lang="pl-PL" altLang="en-US" sz="2000" dirty="0"/>
              <a:t>W koncepcji tej wychodzi się z założenia, że przedsiębiorstwa będą w przyszłości emitować przede wszystkim strumienie wartości a klasyczne zasoby firmy (budynki, budowle, maszyny) coraz bardziej tracą na znaczeniu na rzecz zasobów niematerialnych,</a:t>
            </a:r>
          </a:p>
          <a:p>
            <a:pPr algn="just"/>
            <a:r>
              <a:rPr lang="pl-PL" altLang="en-US" sz="2000" dirty="0"/>
              <a:t>Zarządzanie tego typu polega przede wszystkim na sterowaniu informacjami np. poprzez sieć internetową w celu uruchamiania kanałów dystrybucji i tworzenia specyficznych relacji z kontrahentami i klientami.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381000" y="1916832"/>
            <a:ext cx="8534400" cy="1903412"/>
            <a:chOff x="240" y="3073"/>
            <a:chExt cx="5376" cy="1199"/>
          </a:xfrm>
        </p:grpSpPr>
        <p:sp>
          <p:nvSpPr>
            <p:cNvPr id="143367" name="Rectangle 10"/>
            <p:cNvSpPr>
              <a:spLocks noChangeArrowheads="1"/>
            </p:cNvSpPr>
            <p:nvPr/>
          </p:nvSpPr>
          <p:spPr bwMode="auto">
            <a:xfrm>
              <a:off x="1138" y="3073"/>
              <a:ext cx="3600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pl-PL" altLang="en-US" sz="3000" dirty="0">
                  <a:solidFill>
                    <a:srgbClr val="000099"/>
                  </a:solidFill>
                </a:rPr>
                <a:t>Koncepcja organizacji uczącej się</a:t>
              </a:r>
            </a:p>
          </p:txBody>
        </p:sp>
        <p:sp>
          <p:nvSpPr>
            <p:cNvPr id="143368" name="Rectangle 12"/>
            <p:cNvSpPr>
              <a:spLocks noChangeArrowheads="1"/>
            </p:cNvSpPr>
            <p:nvPr/>
          </p:nvSpPr>
          <p:spPr bwMode="auto">
            <a:xfrm>
              <a:off x="240" y="3408"/>
              <a:ext cx="5376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>
                <a:spcBef>
                  <a:spcPct val="20000"/>
                </a:spcBef>
                <a:buFontTx/>
                <a:buChar char="•"/>
              </a:pPr>
              <a:r>
                <a:rPr lang="pl-PL" altLang="en-US" b="0" dirty="0"/>
                <a:t>Wskazuje, że współczesne przedsiębiorstwo winno być otwarte na eksperymenty i nowe doświadczenia a rolą osób zarządzających jest motywowanie pracowników do ciągłego uczenia się, do podejmowania ryzyka i do myślenia w kategoriach rozwoju firmy.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8" grpId="0"/>
      <p:bldP spid="215049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533400"/>
          </a:xfrm>
        </p:spPr>
        <p:txBody>
          <a:bodyPr/>
          <a:lstStyle/>
          <a:p>
            <a:r>
              <a:rPr lang="pl-PL" altLang="en-US" sz="3500" b="1">
                <a:solidFill>
                  <a:srgbClr val="000099"/>
                </a:solidFill>
              </a:rPr>
              <a:t>Rozwój koncepcji TEORII OiZ</a:t>
            </a:r>
          </a:p>
        </p:txBody>
      </p:sp>
      <p:sp>
        <p:nvSpPr>
          <p:cNvPr id="144387" name="Rectangle 3"/>
          <p:cNvSpPr>
            <a:spLocks noChangeArrowheads="1"/>
          </p:cNvSpPr>
          <p:nvPr/>
        </p:nvSpPr>
        <p:spPr bwMode="auto">
          <a:xfrm>
            <a:off x="355600" y="1219200"/>
            <a:ext cx="2159000" cy="8270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2400" b="0"/>
              <a:t>SZKOŁA</a:t>
            </a:r>
          </a:p>
          <a:p>
            <a:r>
              <a:rPr lang="pl-PL" altLang="en-US" sz="2400" b="0"/>
              <a:t>KLASYCZNA</a:t>
            </a:r>
          </a:p>
        </p:txBody>
      </p:sp>
      <p:sp>
        <p:nvSpPr>
          <p:cNvPr id="144388" name="Rectangle 4"/>
          <p:cNvSpPr>
            <a:spLocks noChangeArrowheads="1"/>
          </p:cNvSpPr>
          <p:nvPr/>
        </p:nvSpPr>
        <p:spPr bwMode="auto">
          <a:xfrm>
            <a:off x="3063940" y="1219200"/>
            <a:ext cx="2879725" cy="8270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2400" b="0"/>
              <a:t>SZKOŁA</a:t>
            </a:r>
          </a:p>
          <a:p>
            <a:r>
              <a:rPr lang="pl-PL" altLang="en-US" sz="2400" b="0"/>
              <a:t>BEHAWIORALNA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6527800" y="1219200"/>
            <a:ext cx="2159000" cy="8270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2400" b="0"/>
              <a:t>PODEJŚCIE</a:t>
            </a:r>
          </a:p>
          <a:p>
            <a:r>
              <a:rPr lang="pl-PL" altLang="en-US" sz="2400" b="0"/>
              <a:t>ILOŚCIOWE</a:t>
            </a:r>
          </a:p>
        </p:txBody>
      </p:sp>
      <p:sp>
        <p:nvSpPr>
          <p:cNvPr id="144390" name="Rectangle 6"/>
          <p:cNvSpPr>
            <a:spLocks noChangeArrowheads="1"/>
          </p:cNvSpPr>
          <p:nvPr/>
        </p:nvSpPr>
        <p:spPr bwMode="auto">
          <a:xfrm>
            <a:off x="152401" y="2587625"/>
            <a:ext cx="1439863" cy="971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1800" b="0"/>
              <a:t>Kierunek</a:t>
            </a:r>
          </a:p>
          <a:p>
            <a:r>
              <a:rPr lang="pl-PL" altLang="en-US" sz="1800" b="0"/>
              <a:t>naukowego</a:t>
            </a:r>
          </a:p>
          <a:p>
            <a:r>
              <a:rPr lang="pl-PL" altLang="en-US" sz="1800" b="0"/>
              <a:t>zarządzania</a:t>
            </a:r>
          </a:p>
        </p:txBody>
      </p:sp>
      <p:sp>
        <p:nvSpPr>
          <p:cNvPr id="144391" name="Rectangle 7"/>
          <p:cNvSpPr>
            <a:spLocks noChangeArrowheads="1"/>
          </p:cNvSpPr>
          <p:nvPr/>
        </p:nvSpPr>
        <p:spPr bwMode="auto">
          <a:xfrm>
            <a:off x="1752600" y="2590800"/>
            <a:ext cx="1619250" cy="971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1800" b="0"/>
              <a:t>Kierunek</a:t>
            </a:r>
          </a:p>
          <a:p>
            <a:r>
              <a:rPr lang="pl-PL" altLang="en-US" sz="1800" b="0"/>
              <a:t>administracyjny</a:t>
            </a: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3714750" y="2590800"/>
            <a:ext cx="1619250" cy="971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1800" b="0"/>
              <a:t>Kierunek </a:t>
            </a:r>
          </a:p>
          <a:p>
            <a:r>
              <a:rPr lang="pl-PL" altLang="en-US" sz="1800" b="0"/>
              <a:t>stosunków</a:t>
            </a:r>
          </a:p>
          <a:p>
            <a:r>
              <a:rPr lang="pl-PL" altLang="en-US" sz="1800" b="0"/>
              <a:t>międzyludzkich</a:t>
            </a:r>
          </a:p>
        </p:txBody>
      </p:sp>
      <p:sp>
        <p:nvSpPr>
          <p:cNvPr id="144393" name="Rectangle 9"/>
          <p:cNvSpPr>
            <a:spLocks noChangeArrowheads="1"/>
          </p:cNvSpPr>
          <p:nvPr/>
        </p:nvSpPr>
        <p:spPr bwMode="auto">
          <a:xfrm>
            <a:off x="5715001" y="2590800"/>
            <a:ext cx="1439863" cy="971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1800" b="0"/>
              <a:t>Ilościowa </a:t>
            </a:r>
          </a:p>
          <a:p>
            <a:r>
              <a:rPr lang="pl-PL" altLang="en-US" sz="1800" b="0"/>
              <a:t>teoria</a:t>
            </a:r>
          </a:p>
          <a:p>
            <a:r>
              <a:rPr lang="pl-PL" altLang="en-US" sz="1800" b="0"/>
              <a:t>zarządzania</a:t>
            </a:r>
          </a:p>
        </p:txBody>
      </p:sp>
      <p:sp>
        <p:nvSpPr>
          <p:cNvPr id="144394" name="Rectangle 10"/>
          <p:cNvSpPr>
            <a:spLocks noChangeArrowheads="1"/>
          </p:cNvSpPr>
          <p:nvPr/>
        </p:nvSpPr>
        <p:spPr bwMode="auto">
          <a:xfrm>
            <a:off x="7551738" y="2590800"/>
            <a:ext cx="1439862" cy="971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1800" b="0"/>
              <a:t>Zarządzanie</a:t>
            </a:r>
          </a:p>
          <a:p>
            <a:r>
              <a:rPr lang="pl-PL" altLang="en-US" sz="1800" b="0"/>
              <a:t>operacyjne</a:t>
            </a:r>
          </a:p>
        </p:txBody>
      </p:sp>
      <p:sp>
        <p:nvSpPr>
          <p:cNvPr id="144395" name="Rectangle 11"/>
          <p:cNvSpPr>
            <a:spLocks noChangeArrowheads="1"/>
          </p:cNvSpPr>
          <p:nvPr/>
        </p:nvSpPr>
        <p:spPr bwMode="auto">
          <a:xfrm>
            <a:off x="1821905" y="4530739"/>
            <a:ext cx="2366513" cy="39945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b="0"/>
              <a:t>Podejście systemowe</a:t>
            </a:r>
          </a:p>
        </p:txBody>
      </p:sp>
      <p:sp>
        <p:nvSpPr>
          <p:cNvPr id="144396" name="Rectangle 12"/>
          <p:cNvSpPr>
            <a:spLocks noChangeArrowheads="1"/>
          </p:cNvSpPr>
          <p:nvPr/>
        </p:nvSpPr>
        <p:spPr bwMode="auto">
          <a:xfrm>
            <a:off x="5032055" y="4530739"/>
            <a:ext cx="2323231" cy="39945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b="0"/>
              <a:t>Podejście sytuacyjne</a:t>
            </a:r>
          </a:p>
        </p:txBody>
      </p:sp>
      <p:sp>
        <p:nvSpPr>
          <p:cNvPr id="144397" name="Rectangle 13"/>
          <p:cNvSpPr>
            <a:spLocks noChangeArrowheads="1"/>
          </p:cNvSpPr>
          <p:nvPr/>
        </p:nvSpPr>
        <p:spPr bwMode="auto">
          <a:xfrm>
            <a:off x="352825" y="5486465"/>
            <a:ext cx="8457489" cy="1213519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725" tIns="45395" rIns="90725" bIns="45395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2400" dirty="0"/>
              <a:t>Współczesne koncepcje zarządzania:</a:t>
            </a:r>
            <a:endParaRPr lang="pl-PL" altLang="en-US" sz="2400" b="0" dirty="0"/>
          </a:p>
          <a:p>
            <a:r>
              <a:rPr lang="pl-PL" altLang="en-US" sz="2400" b="0" dirty="0" err="1"/>
              <a:t>Reengineering</a:t>
            </a:r>
            <a:r>
              <a:rPr lang="pl-PL" altLang="en-US" sz="2400" b="0" dirty="0"/>
              <a:t>, Lean Management, Outsourcing, </a:t>
            </a:r>
            <a:r>
              <a:rPr lang="pl-PL" altLang="en-US" sz="2400" b="0" dirty="0" err="1"/>
              <a:t>Benchmarking</a:t>
            </a:r>
            <a:r>
              <a:rPr lang="pl-PL" altLang="en-US" sz="2400" b="0" dirty="0"/>
              <a:t>, </a:t>
            </a:r>
            <a:br>
              <a:rPr lang="pl-PL" altLang="en-US" sz="2400" b="0" dirty="0"/>
            </a:br>
            <a:r>
              <a:rPr lang="pl-PL" altLang="en-US" sz="2400" b="0" dirty="0"/>
              <a:t>TQM, CRM, SCM</a:t>
            </a:r>
            <a:r>
              <a:rPr lang="pl-PL" altLang="en-US" sz="2400" b="0" dirty="0" smtClean="0"/>
              <a:t>, </a:t>
            </a:r>
            <a:r>
              <a:rPr lang="pl-PL" altLang="en-US" sz="2400" b="0" dirty="0"/>
              <a:t>Organizacja ucząca </a:t>
            </a:r>
            <a:r>
              <a:rPr lang="pl-PL" altLang="en-US" sz="2400" b="0" dirty="0" smtClean="0"/>
              <a:t>się, </a:t>
            </a:r>
            <a:r>
              <a:rPr lang="pl-PL" altLang="en-US" sz="2400" b="0" dirty="0"/>
              <a:t>Organizacja wirtualna</a:t>
            </a:r>
          </a:p>
        </p:txBody>
      </p:sp>
      <p:sp>
        <p:nvSpPr>
          <p:cNvPr id="144398" name="Line 14"/>
          <p:cNvSpPr>
            <a:spLocks noChangeShapeType="1"/>
          </p:cNvSpPr>
          <p:nvPr/>
        </p:nvSpPr>
        <p:spPr bwMode="auto">
          <a:xfrm flipH="1">
            <a:off x="1370013" y="762000"/>
            <a:ext cx="3198812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44399" name="Line 15"/>
          <p:cNvSpPr>
            <a:spLocks noChangeShapeType="1"/>
          </p:cNvSpPr>
          <p:nvPr/>
        </p:nvSpPr>
        <p:spPr bwMode="auto">
          <a:xfrm>
            <a:off x="4572000" y="7620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44400" name="Line 16"/>
          <p:cNvSpPr>
            <a:spLocks noChangeShapeType="1"/>
          </p:cNvSpPr>
          <p:nvPr/>
        </p:nvSpPr>
        <p:spPr bwMode="auto">
          <a:xfrm>
            <a:off x="4572000" y="762000"/>
            <a:ext cx="30480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44401" name="Line 17"/>
          <p:cNvSpPr>
            <a:spLocks noChangeShapeType="1"/>
          </p:cNvSpPr>
          <p:nvPr/>
        </p:nvSpPr>
        <p:spPr bwMode="auto">
          <a:xfrm flipH="1">
            <a:off x="838200" y="2057400"/>
            <a:ext cx="5334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44402" name="Line 18"/>
          <p:cNvSpPr>
            <a:spLocks noChangeShapeType="1"/>
          </p:cNvSpPr>
          <p:nvPr/>
        </p:nvSpPr>
        <p:spPr bwMode="auto">
          <a:xfrm>
            <a:off x="1371600" y="2057400"/>
            <a:ext cx="12192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44403" name="Line 19"/>
          <p:cNvSpPr>
            <a:spLocks noChangeShapeType="1"/>
          </p:cNvSpPr>
          <p:nvPr/>
        </p:nvSpPr>
        <p:spPr bwMode="auto">
          <a:xfrm>
            <a:off x="4495800" y="20574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44404" name="Line 20"/>
          <p:cNvSpPr>
            <a:spLocks noChangeShapeType="1"/>
          </p:cNvSpPr>
          <p:nvPr/>
        </p:nvSpPr>
        <p:spPr bwMode="auto">
          <a:xfrm flipH="1">
            <a:off x="6400800" y="2057400"/>
            <a:ext cx="12192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44405" name="Line 21"/>
          <p:cNvSpPr>
            <a:spLocks noChangeShapeType="1"/>
          </p:cNvSpPr>
          <p:nvPr/>
        </p:nvSpPr>
        <p:spPr bwMode="auto">
          <a:xfrm>
            <a:off x="7620000" y="2057400"/>
            <a:ext cx="7620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44406" name="Line 22"/>
          <p:cNvSpPr>
            <a:spLocks noChangeShapeType="1"/>
          </p:cNvSpPr>
          <p:nvPr/>
        </p:nvSpPr>
        <p:spPr bwMode="auto">
          <a:xfrm>
            <a:off x="2590800" y="35814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44407" name="Line 23"/>
          <p:cNvSpPr>
            <a:spLocks noChangeShapeType="1"/>
          </p:cNvSpPr>
          <p:nvPr/>
        </p:nvSpPr>
        <p:spPr bwMode="auto">
          <a:xfrm>
            <a:off x="4495800" y="35814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44408" name="Line 24"/>
          <p:cNvSpPr>
            <a:spLocks noChangeShapeType="1"/>
          </p:cNvSpPr>
          <p:nvPr/>
        </p:nvSpPr>
        <p:spPr bwMode="auto">
          <a:xfrm>
            <a:off x="6400800" y="35814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44409" name="Line 25"/>
          <p:cNvSpPr>
            <a:spLocks noChangeShapeType="1"/>
          </p:cNvSpPr>
          <p:nvPr/>
        </p:nvSpPr>
        <p:spPr bwMode="auto">
          <a:xfrm>
            <a:off x="8305800" y="35814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44410" name="Line 26"/>
          <p:cNvSpPr>
            <a:spLocks noChangeShapeType="1"/>
          </p:cNvSpPr>
          <p:nvPr/>
        </p:nvSpPr>
        <p:spPr bwMode="auto">
          <a:xfrm>
            <a:off x="838200" y="35814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44411" name="Line 27"/>
          <p:cNvSpPr>
            <a:spLocks noChangeShapeType="1"/>
          </p:cNvSpPr>
          <p:nvPr/>
        </p:nvSpPr>
        <p:spPr bwMode="auto">
          <a:xfrm>
            <a:off x="838200" y="4038600"/>
            <a:ext cx="7467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44412" name="Line 28"/>
          <p:cNvSpPr>
            <a:spLocks noChangeShapeType="1"/>
          </p:cNvSpPr>
          <p:nvPr/>
        </p:nvSpPr>
        <p:spPr bwMode="auto">
          <a:xfrm>
            <a:off x="3048000" y="40386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44413" name="Line 29"/>
          <p:cNvSpPr>
            <a:spLocks noChangeShapeType="1"/>
          </p:cNvSpPr>
          <p:nvPr/>
        </p:nvSpPr>
        <p:spPr bwMode="auto">
          <a:xfrm>
            <a:off x="6248400" y="40386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44414" name="Line 30"/>
          <p:cNvSpPr>
            <a:spLocks noChangeShapeType="1"/>
          </p:cNvSpPr>
          <p:nvPr/>
        </p:nvSpPr>
        <p:spPr bwMode="auto">
          <a:xfrm>
            <a:off x="3048000" y="4953000"/>
            <a:ext cx="14478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  <p:sp>
        <p:nvSpPr>
          <p:cNvPr id="144415" name="Line 31"/>
          <p:cNvSpPr>
            <a:spLocks noChangeShapeType="1"/>
          </p:cNvSpPr>
          <p:nvPr/>
        </p:nvSpPr>
        <p:spPr bwMode="auto">
          <a:xfrm flipH="1">
            <a:off x="4495800" y="4953000"/>
            <a:ext cx="16764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725" tIns="45395" rIns="90725" bIns="45395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533400"/>
          </a:xfrm>
        </p:spPr>
        <p:txBody>
          <a:bodyPr/>
          <a:lstStyle/>
          <a:p>
            <a:r>
              <a:rPr lang="pl-PL" altLang="en-US" sz="3500" b="1" dirty="0">
                <a:solidFill>
                  <a:srgbClr val="000099"/>
                </a:solidFill>
              </a:rPr>
              <a:t>Kierunek naukowego zarządzania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764704"/>
            <a:ext cx="8534400" cy="3048000"/>
          </a:xfrm>
        </p:spPr>
        <p:txBody>
          <a:bodyPr/>
          <a:lstStyle/>
          <a:p>
            <a:pPr>
              <a:spcBef>
                <a:spcPct val="30000"/>
              </a:spcBef>
              <a:buNone/>
            </a:pPr>
            <a:r>
              <a:rPr lang="pl-PL" altLang="pl-PL" sz="2400" b="1" dirty="0"/>
              <a:t>Frederick Taylor (1856 – 1915)</a:t>
            </a:r>
            <a:endParaRPr lang="pl-PL" altLang="en-US" sz="2300" dirty="0"/>
          </a:p>
          <a:p>
            <a:r>
              <a:rPr lang="pl-PL" altLang="en-US" sz="1900" dirty="0"/>
              <a:t>Obserwował zjawisko celowego spowolnienia pracy, </a:t>
            </a:r>
            <a:br>
              <a:rPr lang="pl-PL" altLang="en-US" sz="1900" dirty="0"/>
            </a:br>
            <a:r>
              <a:rPr lang="pl-PL" altLang="en-US" sz="1900" dirty="0"/>
              <a:t>które polegało na tym, że</a:t>
            </a:r>
            <a:r>
              <a:rPr lang="en-US" altLang="en-US" sz="1900" dirty="0"/>
              <a:t> </a:t>
            </a:r>
            <a:r>
              <a:rPr lang="en-US" altLang="en-US" sz="1900" dirty="0" err="1"/>
              <a:t>pracownicy</a:t>
            </a:r>
            <a:r>
              <a:rPr lang="en-US" altLang="en-US" sz="1900" dirty="0"/>
              <a:t> </a:t>
            </a:r>
            <a:r>
              <a:rPr lang="en-US" altLang="en-US" sz="1900" dirty="0" err="1"/>
              <a:t>pracują</a:t>
            </a:r>
            <a:r>
              <a:rPr lang="en-US" altLang="en-US" sz="1900" dirty="0"/>
              <a:t> </a:t>
            </a:r>
            <a:r>
              <a:rPr lang="en-US" altLang="en-US" sz="1900" dirty="0" err="1"/>
              <a:t>celowo</a:t>
            </a:r>
            <a:r>
              <a:rPr lang="en-US" altLang="en-US" sz="1900" dirty="0"/>
              <a:t> </a:t>
            </a:r>
            <a:r>
              <a:rPr lang="pl-PL" altLang="en-US" sz="1900" dirty="0"/>
              <a:t/>
            </a:r>
            <a:br>
              <a:rPr lang="pl-PL" altLang="en-US" sz="1900" dirty="0"/>
            </a:br>
            <a:r>
              <a:rPr lang="en-US" altLang="en-US" sz="1900" dirty="0"/>
              <a:t>w </a:t>
            </a:r>
            <a:r>
              <a:rPr lang="en-US" altLang="en-US" sz="1900" dirty="0" err="1"/>
              <a:t>tempie</a:t>
            </a:r>
            <a:r>
              <a:rPr lang="en-US" altLang="en-US" sz="1900" dirty="0"/>
              <a:t> </a:t>
            </a:r>
            <a:r>
              <a:rPr lang="en-US" altLang="en-US" sz="1900" dirty="0" err="1"/>
              <a:t>wolniejszym</a:t>
            </a:r>
            <a:r>
              <a:rPr lang="en-US" altLang="en-US" sz="1900" dirty="0"/>
              <a:t> od </a:t>
            </a:r>
            <a:r>
              <a:rPr lang="en-US" altLang="en-US" sz="1900" dirty="0" err="1"/>
              <a:t>możliwego</a:t>
            </a:r>
            <a:endParaRPr lang="pl-PL" altLang="en-US" sz="1900" dirty="0"/>
          </a:p>
          <a:p>
            <a:r>
              <a:rPr lang="pl-PL" altLang="en-US" sz="1900" dirty="0"/>
              <a:t>Dostrzegał czynniki powodujące niską wydajność </a:t>
            </a:r>
            <a:br>
              <a:rPr lang="pl-PL" altLang="en-US" sz="1900" dirty="0"/>
            </a:br>
            <a:r>
              <a:rPr lang="pl-PL" altLang="en-US" sz="1900" dirty="0"/>
              <a:t>pracowników:</a:t>
            </a:r>
          </a:p>
          <a:p>
            <a:pPr lvl="1"/>
            <a:r>
              <a:rPr lang="pl-PL" altLang="en-US" sz="1900" dirty="0"/>
              <a:t>zwracał uwagę na wadliwy system wynagradzania </a:t>
            </a:r>
            <a:br>
              <a:rPr lang="pl-PL" altLang="en-US" sz="1900" dirty="0"/>
            </a:br>
            <a:r>
              <a:rPr lang="pl-PL" altLang="en-US" sz="1900" dirty="0"/>
              <a:t>pracowników – ukrywanie prawdziwych </a:t>
            </a:r>
            <a:br>
              <a:rPr lang="pl-PL" altLang="en-US" sz="1900" dirty="0"/>
            </a:br>
            <a:r>
              <a:rPr lang="pl-PL" altLang="en-US" sz="1900" dirty="0"/>
              <a:t>możliwości produkcyjnych,</a:t>
            </a:r>
          </a:p>
          <a:p>
            <a:pPr lvl="1"/>
            <a:r>
              <a:rPr lang="pl-PL" altLang="en-US" sz="1900" dirty="0"/>
              <a:t>krytykował brak zgodności między cechami </a:t>
            </a:r>
            <a:br>
              <a:rPr lang="pl-PL" altLang="en-US" sz="1900" dirty="0"/>
            </a:br>
            <a:r>
              <a:rPr lang="pl-PL" altLang="en-US" sz="1900" dirty="0"/>
              <a:t>psychofizycznymi pracowników i wymaganiami pracy.</a:t>
            </a:r>
          </a:p>
          <a:p>
            <a:pPr>
              <a:buFontTx/>
              <a:buNone/>
            </a:pPr>
            <a:r>
              <a:rPr lang="pl-PL" altLang="en-US" sz="1900" b="1" dirty="0"/>
              <a:t>Usprawnienia wprowadzane przez Taylora polegały na:</a:t>
            </a:r>
            <a:endParaRPr lang="pl-PL" altLang="en-US" sz="1900" dirty="0"/>
          </a:p>
          <a:p>
            <a:r>
              <a:rPr lang="pl-PL" altLang="en-US" sz="1900" dirty="0"/>
              <a:t>badaniu sposobów pracy (głównie w </a:t>
            </a:r>
            <a:r>
              <a:rPr lang="pl-PL" altLang="en-US" sz="1900" dirty="0" err="1"/>
              <a:t>Midvale</a:t>
            </a:r>
            <a:r>
              <a:rPr lang="pl-PL" altLang="en-US" sz="1900" dirty="0"/>
              <a:t> Steel Works),</a:t>
            </a:r>
          </a:p>
          <a:p>
            <a:r>
              <a:rPr lang="pl-PL" altLang="en-US" sz="1900" dirty="0"/>
              <a:t>analizie ruchów robotników przy posługiwaniu się narzędziami i maszynami lub przenoszeniu materiałów,</a:t>
            </a:r>
          </a:p>
          <a:p>
            <a:r>
              <a:rPr lang="pl-PL" altLang="en-US" sz="1900" dirty="0"/>
              <a:t>racjonalnym ukształtowaniu oddzielnych czynności tak, by zmniejszyć sumę czasu i wysiłku potrzebnego do wykonania poszczególnych zadań,</a:t>
            </a:r>
          </a:p>
          <a:p>
            <a:pPr marL="340235" lvl="1" indent="-340235">
              <a:buFontTx/>
              <a:buChar char="•"/>
            </a:pPr>
            <a:r>
              <a:rPr lang="pl-PL" altLang="en-US" sz="1900" dirty="0"/>
              <a:t>poszukiwaniu jednej najlepszej metody wykonania zadania </a:t>
            </a:r>
            <a:r>
              <a:rPr lang="pl-PL" altLang="pl-PL" sz="1900" b="1" dirty="0">
                <a:solidFill>
                  <a:srgbClr val="0000CC"/>
                </a:solidFill>
              </a:rPr>
              <a:t>[Ex1].</a:t>
            </a:r>
          </a:p>
          <a:p>
            <a:endParaRPr lang="pl-PL" altLang="en-US" sz="1900" dirty="0"/>
          </a:p>
        </p:txBody>
      </p:sp>
      <p:pic>
        <p:nvPicPr>
          <p:cNvPr id="4" name="Picture 7" descr="https://upload.wikimedia.org/wikipedia/commons/9/90/Frederick_Winslow_Taylor_crop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897947"/>
            <a:ext cx="2318966" cy="3467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762000"/>
            <a:ext cx="8807450" cy="3048000"/>
          </a:xfrm>
        </p:spPr>
        <p:txBody>
          <a:bodyPr/>
          <a:lstStyle/>
          <a:p>
            <a:pPr>
              <a:spcBef>
                <a:spcPct val="30000"/>
              </a:spcBef>
              <a:buFontTx/>
              <a:buNone/>
            </a:pPr>
            <a:r>
              <a:rPr lang="pl-PL" altLang="pl-PL" sz="2300" b="1" dirty="0"/>
              <a:t>Henry Ford (1863 - 1947)</a:t>
            </a:r>
            <a:endParaRPr lang="pl-PL" altLang="pl-PL" sz="2300" dirty="0"/>
          </a:p>
          <a:p>
            <a:r>
              <a:rPr lang="pl-PL" altLang="pl-PL" sz="2000" dirty="0"/>
              <a:t>Amerykański przemysłowiec, założyciel </a:t>
            </a:r>
            <a:br>
              <a:rPr lang="pl-PL" altLang="pl-PL" sz="2000" dirty="0"/>
            </a:br>
            <a:r>
              <a:rPr lang="pl-PL" altLang="pl-PL" sz="2000" dirty="0"/>
              <a:t>Ford Motor Company.</a:t>
            </a:r>
          </a:p>
          <a:p>
            <a:r>
              <a:rPr lang="pl-PL" altLang="pl-PL" sz="2000" dirty="0"/>
              <a:t>Jego pasją było systematyczne obniżanie kosztów </a:t>
            </a:r>
            <a:br>
              <a:rPr lang="pl-PL" altLang="pl-PL" sz="2000" dirty="0"/>
            </a:br>
            <a:r>
              <a:rPr lang="pl-PL" altLang="pl-PL" sz="2000" dirty="0"/>
              <a:t>produkcji i zwiększanie zdolności produkcyjnych. </a:t>
            </a:r>
            <a:br>
              <a:rPr lang="pl-PL" altLang="pl-PL" sz="2000" dirty="0"/>
            </a:br>
            <a:r>
              <a:rPr lang="pl-PL" altLang="pl-PL" sz="2000" dirty="0"/>
              <a:t>Jego wizją była masowa produkcja niedrogich </a:t>
            </a:r>
            <a:br>
              <a:rPr lang="pl-PL" altLang="pl-PL" sz="2000" dirty="0"/>
            </a:br>
            <a:r>
              <a:rPr lang="pl-PL" altLang="pl-PL" sz="2000" dirty="0"/>
              <a:t>towarów połączona z wysokimi płacami dla pracowników.</a:t>
            </a:r>
          </a:p>
          <a:p>
            <a:r>
              <a:rPr lang="pl-PL" altLang="pl-PL" sz="2000" dirty="0"/>
              <a:t>Propagator rozwoju techniki linii produkcyjnej - </a:t>
            </a:r>
            <a:br>
              <a:rPr lang="pl-PL" altLang="pl-PL" sz="2000" dirty="0"/>
            </a:br>
            <a:r>
              <a:rPr lang="pl-PL" altLang="pl-PL" sz="2000" dirty="0"/>
              <a:t>techniki masowej produkcji opartej na osiągnięciach Taylora</a:t>
            </a:r>
          </a:p>
          <a:p>
            <a:r>
              <a:rPr lang="pl-PL" altLang="pl-PL" sz="2000" dirty="0"/>
              <a:t>Jego koncepcje zarządzania nazywane są </a:t>
            </a:r>
            <a:r>
              <a:rPr lang="pl-PL" altLang="pl-PL" sz="2000" b="1" dirty="0"/>
              <a:t>„fordyzmem”</a:t>
            </a:r>
            <a:r>
              <a:rPr lang="pl-PL" altLang="pl-PL" sz="2000" dirty="0"/>
              <a:t> i charakteryzują się następującymi cechami:</a:t>
            </a:r>
          </a:p>
          <a:p>
            <a:pPr lvl="1"/>
            <a:r>
              <a:rPr lang="pl-PL" altLang="pl-PL" sz="2000" dirty="0"/>
              <a:t>bardzo zaawansowany podział pracy i specjalizacja pracowników – pracownicy wykonują zawsze te same i bardzo proste kroki i/lub czynności,</a:t>
            </a:r>
          </a:p>
          <a:p>
            <a:pPr lvl="1"/>
            <a:r>
              <a:rPr lang="pl-PL" altLang="pl-PL" sz="2000" dirty="0"/>
              <a:t>zastosowanie zautomatyzowanej linii montażowej, która wymaga bardzo intensywnej pracy,</a:t>
            </a:r>
          </a:p>
          <a:p>
            <a:pPr lvl="1"/>
            <a:r>
              <a:rPr lang="pl-PL" altLang="pl-PL" sz="2000" dirty="0"/>
              <a:t>autokratyczne zarządzanie pracą zespołową, oparte na ścisłej dyscyplinie </a:t>
            </a:r>
          </a:p>
          <a:p>
            <a:r>
              <a:rPr lang="pl-PL" altLang="pl-PL" sz="2000" dirty="0"/>
              <a:t>Jako właściciel Ford Motor Company stał się jednym z najbogatszych i najbardziej znanych ludzi na świecie </a:t>
            </a:r>
            <a:r>
              <a:rPr lang="pl-PL" altLang="pl-PL" sz="2000" b="1" dirty="0">
                <a:solidFill>
                  <a:srgbClr val="0000CC"/>
                </a:solidFill>
              </a:rPr>
              <a:t>[</a:t>
            </a:r>
            <a:r>
              <a:rPr lang="pl-PL" altLang="pl-PL" sz="2000" b="1" u="sng" dirty="0">
                <a:solidFill>
                  <a:srgbClr val="0000CC"/>
                </a:solidFill>
              </a:rPr>
              <a:t>Ex2</a:t>
            </a:r>
            <a:r>
              <a:rPr lang="pl-PL" altLang="pl-PL" sz="2000" b="1" dirty="0">
                <a:solidFill>
                  <a:srgbClr val="0000CC"/>
                </a:solidFill>
              </a:rPr>
              <a:t>]</a:t>
            </a:r>
          </a:p>
        </p:txBody>
      </p:sp>
      <p:pic>
        <p:nvPicPr>
          <p:cNvPr id="11268" name="Picture 2" descr="Ilustracj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73" y="717550"/>
            <a:ext cx="2124075" cy="271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85800" y="152400"/>
            <a:ext cx="7772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54" tIns="45590" rIns="91154" bIns="455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145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29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435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581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3500" kern="0">
                <a:solidFill>
                  <a:srgbClr val="000099"/>
                </a:solidFill>
              </a:rPr>
              <a:t>Kierunek naukowego zarządzania</a:t>
            </a:r>
            <a:endParaRPr lang="pl-PL" altLang="en-US" sz="3500" kern="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65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692150"/>
            <a:ext cx="8736012" cy="3048000"/>
          </a:xfrm>
        </p:spPr>
        <p:txBody>
          <a:bodyPr/>
          <a:lstStyle/>
          <a:p>
            <a:pPr>
              <a:spcBef>
                <a:spcPts val="300"/>
              </a:spcBef>
              <a:buNone/>
              <a:defRPr/>
            </a:pPr>
            <a:r>
              <a:rPr lang="sv-SE" altLang="pl-PL" sz="2300" b="1" dirty="0"/>
              <a:t>Frank (1868–1924) </a:t>
            </a:r>
            <a:r>
              <a:rPr lang="pl-PL" altLang="pl-PL" sz="2300" b="1" dirty="0"/>
              <a:t>and</a:t>
            </a:r>
            <a:r>
              <a:rPr lang="sv-SE" altLang="pl-PL" sz="2300" b="1" dirty="0"/>
              <a:t> Lilian (1878–1972) Gilbret</a:t>
            </a:r>
            <a:r>
              <a:rPr lang="pl-PL" altLang="pl-PL" sz="2300" b="1" dirty="0"/>
              <a:t>h</a:t>
            </a:r>
            <a:endParaRPr lang="pl-PL" altLang="pl-PL" sz="2300" dirty="0"/>
          </a:p>
          <a:p>
            <a:pPr marL="180433" indent="-180433">
              <a:spcBef>
                <a:spcPts val="300"/>
              </a:spcBef>
              <a:tabLst>
                <a:tab pos="180433" algn="l"/>
              </a:tabLst>
              <a:defRPr/>
            </a:pPr>
            <a:r>
              <a:rPr lang="pl-PL" sz="2100" dirty="0"/>
              <a:t>Wierzyli, że głównym zadaniem zarządzania jest </a:t>
            </a:r>
            <a:br>
              <a:rPr lang="pl-PL" sz="2100" dirty="0"/>
            </a:br>
            <a:r>
              <a:rPr lang="pl-PL" sz="2100" dirty="0"/>
              <a:t>redukcja marnotrawstwa i obniżenie kosztów </a:t>
            </a:r>
            <a:br>
              <a:rPr lang="pl-PL" sz="2100" dirty="0"/>
            </a:br>
            <a:r>
              <a:rPr lang="pl-PL" sz="2100" dirty="0"/>
              <a:t>poprzez zwiększenie wydajności operacyjnej, </a:t>
            </a:r>
            <a:br>
              <a:rPr lang="pl-PL" sz="2100" dirty="0"/>
            </a:br>
            <a:r>
              <a:rPr lang="pl-PL" sz="2100" dirty="0"/>
              <a:t>selekcję i wzajemne dopasowanie pracowników, </a:t>
            </a:r>
            <a:br>
              <a:rPr lang="pl-PL" sz="2100" dirty="0"/>
            </a:br>
            <a:r>
              <a:rPr lang="pl-PL" sz="2100" dirty="0"/>
              <a:t>materiałów, sprzętu i usług. pracowników, </a:t>
            </a:r>
            <a:br>
              <a:rPr lang="pl-PL" sz="2100" dirty="0"/>
            </a:br>
            <a:r>
              <a:rPr lang="pl-PL" sz="2100" dirty="0"/>
              <a:t>materiałów, sprzętu i organizacyjnych sposobów </a:t>
            </a:r>
            <a:br>
              <a:rPr lang="pl-PL" sz="2100" dirty="0"/>
            </a:br>
            <a:r>
              <a:rPr lang="pl-PL" sz="2100" dirty="0"/>
              <a:t>pracy.</a:t>
            </a:r>
          </a:p>
          <a:p>
            <a:pPr marL="180433" indent="-180433">
              <a:spcBef>
                <a:spcPts val="300"/>
              </a:spcBef>
              <a:tabLst>
                <a:tab pos="180433" algn="l"/>
              </a:tabLst>
              <a:defRPr/>
            </a:pPr>
            <a:r>
              <a:rPr lang="pl-PL" sz="2100" dirty="0"/>
              <a:t>Opracowali między innymi metodę produktywnej</a:t>
            </a:r>
            <a:br>
              <a:rPr lang="pl-PL" sz="2100" dirty="0"/>
            </a:br>
            <a:r>
              <a:rPr lang="pl-PL" sz="2100" dirty="0"/>
              <a:t>pracy dla murarzy. Wybrali standardowe materiały </a:t>
            </a:r>
            <a:br>
              <a:rPr lang="pl-PL" sz="2100" dirty="0"/>
            </a:br>
            <a:r>
              <a:rPr lang="pl-PL" sz="2100" dirty="0"/>
              <a:t>i szczegółowo opisali przebieg pracy ludzkiej, biorąc pod uwagę pozycję ciała pracownika oraz układ cegieł i zaprawy na różnych poziomach konstrukcji. W rezultacie liczba ruchów murarzy zmniejszyła się z 18 do 5, a wydajność wzrosła o prawie 200%,</a:t>
            </a:r>
          </a:p>
          <a:p>
            <a:pPr marL="180433" indent="-180433">
              <a:spcBef>
                <a:spcPts val="300"/>
              </a:spcBef>
              <a:tabLst>
                <a:tab pos="180433" algn="l"/>
              </a:tabLst>
              <a:defRPr/>
            </a:pPr>
            <a:r>
              <a:rPr lang="pl-PL" sz="2100" dirty="0"/>
              <a:t>W swoich badaniach skupili się na psychoanalizie ruchów i podzielili je na elementarne mikro-ruchy. Opracowali metodę badania przebiegu i czasu trwania ruchów pracowników oraz ich graficznej prezentacji (</a:t>
            </a:r>
            <a:r>
              <a:rPr lang="pl-PL" sz="2100" dirty="0" err="1"/>
              <a:t>cyklograf</a:t>
            </a:r>
            <a:r>
              <a:rPr lang="pl-PL" sz="2100" dirty="0"/>
              <a:t>). </a:t>
            </a:r>
            <a:r>
              <a:rPr lang="pl-PL" sz="2100" b="1" dirty="0">
                <a:solidFill>
                  <a:srgbClr val="0000CC"/>
                </a:solidFill>
              </a:rPr>
              <a:t>[Ex3]</a:t>
            </a:r>
            <a:r>
              <a:rPr lang="pl-PL" sz="2100" b="1" dirty="0"/>
              <a:t>.</a:t>
            </a:r>
            <a:endParaRPr lang="pl-PL" altLang="pl-PL" sz="2100" b="1" dirty="0"/>
          </a:p>
        </p:txBody>
      </p:sp>
      <p:pic>
        <p:nvPicPr>
          <p:cNvPr id="14340" name="Picture 2" descr="http://www.biografiasyvidas.com/biografia/g/fotos/gilbret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7234" y="1266850"/>
            <a:ext cx="2989263" cy="259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533400"/>
          </a:xfrm>
        </p:spPr>
        <p:txBody>
          <a:bodyPr/>
          <a:lstStyle/>
          <a:p>
            <a:r>
              <a:rPr lang="pl-PL" altLang="en-US" sz="3500" b="1" dirty="0">
                <a:solidFill>
                  <a:srgbClr val="000099"/>
                </a:solidFill>
              </a:rPr>
              <a:t>Kierunek naukowego zarządzania</a:t>
            </a:r>
          </a:p>
        </p:txBody>
      </p:sp>
    </p:spTree>
    <p:extLst>
      <p:ext uri="{BB962C8B-B14F-4D97-AF65-F5344CB8AC3E}">
        <p14:creationId xmlns:p14="http://schemas.microsoft.com/office/powerpoint/2010/main" val="87132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5"/>
          <p:cNvSpPr>
            <a:spLocks noChangeArrowheads="1"/>
          </p:cNvSpPr>
          <p:nvPr/>
        </p:nvSpPr>
        <p:spPr bwMode="auto">
          <a:xfrm>
            <a:off x="685800" y="152400"/>
            <a:ext cx="7772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5" tIns="45395" rIns="90725" bIns="45395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3500">
                <a:solidFill>
                  <a:srgbClr val="000099"/>
                </a:solidFill>
              </a:rPr>
              <a:t>Kierunek naukowego zarządzania</a:t>
            </a:r>
          </a:p>
        </p:txBody>
      </p:sp>
      <p:sp>
        <p:nvSpPr>
          <p:cNvPr id="196614" name="Rectangle 6"/>
          <p:cNvSpPr>
            <a:spLocks noChangeArrowheads="1"/>
          </p:cNvSpPr>
          <p:nvPr/>
        </p:nvSpPr>
        <p:spPr bwMode="auto">
          <a:xfrm>
            <a:off x="152400" y="762000"/>
            <a:ext cx="87630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5" tIns="45395" rIns="90725" bIns="45395"/>
          <a:lstStyle>
            <a:lvl1pPr marL="342900" indent="-3429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pl-PL" altLang="en-US" sz="2600" dirty="0"/>
              <a:t>Osiągnięcia kierunku naukowego zarządzania:</a:t>
            </a:r>
            <a:endParaRPr lang="pl-PL" altLang="en-US" sz="2600" b="0" dirty="0"/>
          </a:p>
          <a:p>
            <a:pPr algn="l">
              <a:spcBef>
                <a:spcPct val="20000"/>
              </a:spcBef>
              <a:spcAft>
                <a:spcPts val="200"/>
              </a:spcAft>
              <a:buFontTx/>
              <a:buChar char="•"/>
            </a:pPr>
            <a:r>
              <a:rPr lang="pl-PL" altLang="en-US" sz="2300" b="0" dirty="0"/>
              <a:t>Bardzo wyraźny wzrost produktywności i wydajności pracy przy jednoczesnej poprawie poziomu wynagrodzenia (najlepszych) pracowników,</a:t>
            </a:r>
          </a:p>
          <a:p>
            <a:pPr algn="l">
              <a:spcBef>
                <a:spcPct val="20000"/>
              </a:spcBef>
              <a:spcAft>
                <a:spcPts val="200"/>
              </a:spcAft>
              <a:buFontTx/>
              <a:buChar char="•"/>
            </a:pPr>
            <a:r>
              <a:rPr lang="pl-PL" altLang="en-US" sz="2300" b="0" dirty="0"/>
              <a:t>Radykalne skrócenie czasu wymaganego do wykonania określonych czynności i zadań,</a:t>
            </a:r>
          </a:p>
          <a:p>
            <a:pPr algn="l">
              <a:spcBef>
                <a:spcPct val="20000"/>
              </a:spcBef>
              <a:spcAft>
                <a:spcPts val="200"/>
              </a:spcAft>
              <a:buFontTx/>
              <a:buChar char="•"/>
            </a:pPr>
            <a:r>
              <a:rPr lang="pl-PL" altLang="en-US" sz="2300" b="0" dirty="0"/>
              <a:t>Zwrócenie uwagi na dobór i doskonalenie pracowników, co uświadomiło menedżerom, że zarówno talent, jak i szkolenie są ważne dla zwiększenia wydajności pracy,</a:t>
            </a:r>
          </a:p>
          <a:p>
            <a:pPr algn="l">
              <a:spcBef>
                <a:spcPct val="20000"/>
              </a:spcBef>
              <a:spcAft>
                <a:spcPts val="200"/>
              </a:spcAft>
              <a:buFontTx/>
              <a:buChar char="•"/>
            </a:pPr>
            <a:r>
              <a:rPr lang="pl-PL" altLang="en-US" sz="2300" b="0" dirty="0"/>
              <a:t>Szerokie wprowadzenie ergonomicznych usprawnień i zwiększenie higieny pracy,</a:t>
            </a:r>
          </a:p>
          <a:p>
            <a:pPr algn="l">
              <a:spcBef>
                <a:spcPct val="20000"/>
              </a:spcBef>
              <a:spcAft>
                <a:spcPts val="200"/>
              </a:spcAft>
              <a:buFontTx/>
              <a:buChar char="•"/>
            </a:pPr>
            <a:r>
              <a:rPr lang="pl-PL" altLang="en-US" sz="2300" b="0" dirty="0"/>
              <a:t>Umiejętność wykorzystania metod naukowego zarządzania do różnych działań organizacyjnych, nie tylko produkcyjnych.</a:t>
            </a:r>
          </a:p>
          <a:p>
            <a:pPr algn="l">
              <a:spcBef>
                <a:spcPct val="20000"/>
              </a:spcBef>
              <a:spcAft>
                <a:spcPts val="200"/>
              </a:spcAft>
              <a:buFontTx/>
              <a:buChar char="•"/>
            </a:pPr>
            <a:r>
              <a:rPr lang="pl-PL" altLang="en-US" sz="2300" b="0" dirty="0"/>
              <a:t>Zwiększenie liczby grup kierowniczych w organizacjach (ale wiele z nich było poświęconych różnym aspektom kontroli pracy) </a:t>
            </a:r>
            <a:r>
              <a:rPr lang="pl-PL" altLang="en-US" sz="2300" dirty="0">
                <a:solidFill>
                  <a:srgbClr val="0000CC"/>
                </a:solidFill>
              </a:rPr>
              <a:t>[Ex4]</a:t>
            </a:r>
            <a:r>
              <a:rPr lang="pl-PL" altLang="en-US" sz="2300" b="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5"/>
          <p:cNvSpPr>
            <a:spLocks noChangeArrowheads="1"/>
          </p:cNvSpPr>
          <p:nvPr/>
        </p:nvSpPr>
        <p:spPr bwMode="auto">
          <a:xfrm>
            <a:off x="685800" y="152400"/>
            <a:ext cx="7772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5" tIns="45395" rIns="90725" bIns="45395" anchor="ctr"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l-PL" altLang="en-US" sz="3500">
                <a:solidFill>
                  <a:srgbClr val="000099"/>
                </a:solidFill>
              </a:rPr>
              <a:t>Kierunek naukowego zarządzania</a:t>
            </a:r>
          </a:p>
        </p:txBody>
      </p:sp>
      <p:sp>
        <p:nvSpPr>
          <p:cNvPr id="196614" name="Rectangle 6"/>
          <p:cNvSpPr>
            <a:spLocks noChangeArrowheads="1"/>
          </p:cNvSpPr>
          <p:nvPr/>
        </p:nvSpPr>
        <p:spPr bwMode="auto">
          <a:xfrm>
            <a:off x="152400" y="762000"/>
            <a:ext cx="87630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5" tIns="45395" rIns="90725" bIns="45395"/>
          <a:lstStyle>
            <a:lvl1pPr marL="342900" indent="-34290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pl-PL" altLang="en-US" sz="2600" dirty="0"/>
              <a:t>Zagrożenia kierunku naukowego zarządzania:</a:t>
            </a:r>
            <a:endParaRPr lang="pl-PL" altLang="en-US" sz="2600" b="0" dirty="0"/>
          </a:p>
          <a:p>
            <a:pPr algn="l">
              <a:spcBef>
                <a:spcPts val="10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pl-PL" sz="2400" b="0" dirty="0"/>
              <a:t>Instrumentalne i mechanistyczne podejście do pracowników, które nie uwzględniało roli czynników socjologicznych i psychologicznych w procesie pracy,</a:t>
            </a:r>
          </a:p>
          <a:p>
            <a:pPr algn="l">
              <a:spcBef>
                <a:spcPts val="10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pl-PL" sz="2400" b="0" dirty="0"/>
              <a:t>Nadmierna prostota i monotonia wykonywanych operacji i zadań,</a:t>
            </a:r>
          </a:p>
          <a:p>
            <a:pPr algn="l">
              <a:spcBef>
                <a:spcPts val="10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pl-PL" sz="2400" b="0" dirty="0"/>
              <a:t>Obawa pracowników, że zwiększona wydajność doprowadzi do przerostu zatrudnienia; zmniejszenie liczby zatrudnionych pracowników,</a:t>
            </a:r>
          </a:p>
          <a:p>
            <a:pPr algn="l">
              <a:spcBef>
                <a:spcPts val="10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pl-PL" sz="2400" b="0" dirty="0"/>
              <a:t>Zmniejszenie emocjonalnych i psychologicznych więzi pracowników z pracą, współpracownikami i organizacją,</a:t>
            </a:r>
          </a:p>
          <a:p>
            <a:pPr algn="l">
              <a:spcBef>
                <a:spcPts val="10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pl-PL" sz="2400" b="0" dirty="0"/>
              <a:t>Ograniczenie kwalifikacji pracowników i ich siły przetargowej w relacjach z menedżerami </a:t>
            </a:r>
            <a:r>
              <a:rPr lang="pl-PL" sz="2400" dirty="0">
                <a:solidFill>
                  <a:srgbClr val="0000CC"/>
                </a:solidFill>
              </a:rPr>
              <a:t>[Ex5]</a:t>
            </a:r>
            <a:r>
              <a:rPr lang="pl-PL" sz="2400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762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533400"/>
          </a:xfrm>
        </p:spPr>
        <p:txBody>
          <a:bodyPr/>
          <a:lstStyle/>
          <a:p>
            <a:r>
              <a:rPr lang="pl-PL" altLang="en-US" sz="3500" b="1">
                <a:solidFill>
                  <a:srgbClr val="000099"/>
                </a:solidFill>
              </a:rPr>
              <a:t>Kierunek administracyjny</a:t>
            </a:r>
          </a:p>
        </p:txBody>
      </p:sp>
      <p:sp>
        <p:nvSpPr>
          <p:cNvPr id="12800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70560" y="2050504"/>
            <a:ext cx="8534400" cy="4114800"/>
          </a:xfrm>
        </p:spPr>
        <p:txBody>
          <a:bodyPr/>
          <a:lstStyle/>
          <a:p>
            <a:pPr>
              <a:spcAft>
                <a:spcPts val="1500"/>
              </a:spcAft>
              <a:buNone/>
            </a:pPr>
            <a:r>
              <a:rPr lang="pl-PL" altLang="pl-PL" sz="2400" b="1" dirty="0"/>
              <a:t>Henri </a:t>
            </a:r>
            <a:r>
              <a:rPr lang="pl-PL" altLang="pl-PL" sz="2400" b="1" dirty="0" err="1"/>
              <a:t>Fayol</a:t>
            </a:r>
            <a:r>
              <a:rPr lang="pl-PL" altLang="pl-PL" sz="2400" b="1" dirty="0"/>
              <a:t> (1841–1925)</a:t>
            </a:r>
            <a:endParaRPr lang="pl-PL" altLang="en-US" sz="2400" dirty="0"/>
          </a:p>
          <a:p>
            <a:pPr>
              <a:spcAft>
                <a:spcPts val="1500"/>
              </a:spcAft>
            </a:pPr>
            <a:r>
              <a:rPr lang="pl-PL" altLang="en-US" sz="2200" dirty="0"/>
              <a:t>Interesował się organizacją jako całością, </a:t>
            </a:r>
          </a:p>
          <a:p>
            <a:pPr>
              <a:spcAft>
                <a:spcPts val="1500"/>
              </a:spcAft>
            </a:pPr>
            <a:r>
              <a:rPr lang="pl-PL" altLang="en-US" sz="2200" dirty="0"/>
              <a:t>Skupiał się na zarządzaniu, które stanowiło </a:t>
            </a:r>
            <a:br>
              <a:rPr lang="pl-PL" altLang="en-US" sz="2200" dirty="0"/>
            </a:br>
            <a:r>
              <a:rPr lang="pl-PL" altLang="en-US" sz="2200" dirty="0"/>
              <a:t>najbardziej zaniedbaną funkcję </a:t>
            </a:r>
            <a:br>
              <a:rPr lang="pl-PL" altLang="en-US" sz="2200" dirty="0"/>
            </a:br>
            <a:r>
              <a:rPr lang="pl-PL" altLang="en-US" sz="2200" dirty="0"/>
              <a:t>przedsiębiorstwa,</a:t>
            </a:r>
          </a:p>
          <a:p>
            <a:pPr>
              <a:spcAft>
                <a:spcPts val="1500"/>
              </a:spcAft>
            </a:pPr>
            <a:r>
              <a:rPr lang="pl-PL" altLang="en-US" sz="2200" dirty="0"/>
              <a:t>Ważnym wkładem H. </a:t>
            </a:r>
            <a:r>
              <a:rPr lang="pl-PL" altLang="en-US" sz="2200" dirty="0" err="1"/>
              <a:t>Fayola</a:t>
            </a:r>
            <a:r>
              <a:rPr lang="pl-PL" altLang="en-US" sz="2200" dirty="0"/>
              <a:t> w teorię zarządzania </a:t>
            </a:r>
            <a:br>
              <a:rPr lang="pl-PL" altLang="en-US" sz="2200" dirty="0"/>
            </a:br>
            <a:r>
              <a:rPr lang="pl-PL" altLang="en-US" sz="2200" dirty="0"/>
              <a:t>była jego koncepcja, że kierowanie </a:t>
            </a:r>
            <a:r>
              <a:rPr lang="pl-PL" altLang="en-US" sz="2200" b="1" dirty="0"/>
              <a:t>nie jest </a:t>
            </a:r>
            <a:br>
              <a:rPr lang="pl-PL" altLang="en-US" sz="2200" b="1" dirty="0"/>
            </a:br>
            <a:r>
              <a:rPr lang="pl-PL" altLang="en-US" sz="2200" b="1" dirty="0"/>
              <a:t>sprawą osobistego talentu, lecz umiejętnością jak każda inna. </a:t>
            </a:r>
          </a:p>
          <a:p>
            <a:pPr>
              <a:spcAft>
                <a:spcPts val="1500"/>
              </a:spcAft>
            </a:pPr>
            <a:r>
              <a:rPr lang="pl-PL" sz="2200" dirty="0"/>
              <a:t>Wprowadził koncepcję </a:t>
            </a:r>
            <a:r>
              <a:rPr lang="pl-PL" sz="2200" b="1" dirty="0"/>
              <a:t>14 </a:t>
            </a:r>
            <a:r>
              <a:rPr lang="pl-PL" sz="2200" b="1" u="sng" dirty="0"/>
              <a:t>zasad zarządzania</a:t>
            </a:r>
            <a:r>
              <a:rPr lang="pl-PL" sz="2200" dirty="0"/>
              <a:t> oraz 5 </a:t>
            </a:r>
            <a:r>
              <a:rPr lang="pl-PL" sz="2200" b="1" u="sng" dirty="0"/>
              <a:t>funkcji zarządzania</a:t>
            </a:r>
            <a:r>
              <a:rPr lang="pl-PL" sz="2200" dirty="0"/>
              <a:t> (zadań kierowniczych) </a:t>
            </a:r>
          </a:p>
          <a:p>
            <a:pPr>
              <a:spcAft>
                <a:spcPts val="1500"/>
              </a:spcAft>
            </a:pPr>
            <a:endParaRPr lang="pl-PL" altLang="en-US" sz="2400" b="1" dirty="0"/>
          </a:p>
        </p:txBody>
      </p:sp>
      <p:sp>
        <p:nvSpPr>
          <p:cNvPr id="128004" name="Rectangle 5"/>
          <p:cNvSpPr>
            <a:spLocks noChangeArrowheads="1"/>
          </p:cNvSpPr>
          <p:nvPr/>
        </p:nvSpPr>
        <p:spPr bwMode="auto">
          <a:xfrm>
            <a:off x="478378" y="785856"/>
            <a:ext cx="8029036" cy="773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725" tIns="45395" rIns="90725" bIns="45395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pl-PL" altLang="en-US" sz="2200" b="0" i="1" dirty="0"/>
              <a:t>Nurt badań skoncentrowany na naukowym opracowywaniu zasad </a:t>
            </a:r>
          </a:p>
          <a:p>
            <a:pPr algn="r"/>
            <a:r>
              <a:rPr lang="pl-PL" altLang="en-US" sz="2200" b="0" i="1" dirty="0"/>
              <a:t>działalności administracyjnej i bardziej ogólnych zasad zarządzania.</a:t>
            </a:r>
          </a:p>
        </p:txBody>
      </p:sp>
      <p:pic>
        <p:nvPicPr>
          <p:cNvPr id="6" name="Picture 7" descr="https://userscontent2.emaze.com/images/d3b994e4-7829-4e91-9f4c-db33b5aef25b/db2a301e-ef5f-41e5-b4bf-10e3cf04fc2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7" y="1772817"/>
            <a:ext cx="3110027" cy="2664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yw pakietu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tyw pakietu Office">
  <a:themeElements>
    <a:clrScheme name="Motyw pakiet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yw pakietu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Motyw pakietu Office">
  <a:themeElements>
    <a:clrScheme name="Motyw pakiet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yw pakietu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Motyw pakietu Office">
  <a:themeElements>
    <a:clrScheme name="Motyw pakiet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yw pakietu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Motyw pakietu Office">
  <a:themeElements>
    <a:clrScheme name="Motyw pakiet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yw pakietu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Motyw pakietu Office">
  <a:themeElements>
    <a:clrScheme name="Motyw pakiet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yw pakietu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Motyw pakietu Office">
  <a:themeElements>
    <a:clrScheme name="Motyw pakiet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yw pakietu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3197</TotalTime>
  <Words>2416</Words>
  <Application>Microsoft Office PowerPoint</Application>
  <PresentationFormat>Pokaz na ekranie (4:3)</PresentationFormat>
  <Paragraphs>285</Paragraphs>
  <Slides>32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7</vt:i4>
      </vt:variant>
      <vt:variant>
        <vt:lpstr>Tytuły slajdów</vt:lpstr>
      </vt:variant>
      <vt:variant>
        <vt:i4>32</vt:i4>
      </vt:variant>
    </vt:vector>
  </HeadingPairs>
  <TitlesOfParts>
    <vt:vector size="39" baseType="lpstr">
      <vt:lpstr>Motyw pakietu Office</vt:lpstr>
      <vt:lpstr>1_Motyw pakietu Office</vt:lpstr>
      <vt:lpstr>2_Motyw pakietu Office</vt:lpstr>
      <vt:lpstr>3_Motyw pakietu Office</vt:lpstr>
      <vt:lpstr>4_Motyw pakietu Office</vt:lpstr>
      <vt:lpstr>5_Motyw pakietu Office</vt:lpstr>
      <vt:lpstr>6_Motyw pakietu Office</vt:lpstr>
      <vt:lpstr>Prezentacja programu PowerPoint</vt:lpstr>
      <vt:lpstr>Rozwój koncepcji TEORII OiZ</vt:lpstr>
      <vt:lpstr>Kierunek naukowego zarządzania</vt:lpstr>
      <vt:lpstr>Kierunek naukowego zarządzania</vt:lpstr>
      <vt:lpstr>Prezentacja programu PowerPoint</vt:lpstr>
      <vt:lpstr>Kierunek naukowego zarządzania</vt:lpstr>
      <vt:lpstr>Prezentacja programu PowerPoint</vt:lpstr>
      <vt:lpstr>Prezentacja programu PowerPoint</vt:lpstr>
      <vt:lpstr>Kierunek administracyjny</vt:lpstr>
      <vt:lpstr>Kierunek administracyjny</vt:lpstr>
      <vt:lpstr>Kierunek administracyjny</vt:lpstr>
      <vt:lpstr>Kierunek administracyjny</vt:lpstr>
      <vt:lpstr>Szkoła behawioralna – Kierunek stosunków międzyludzkich</vt:lpstr>
      <vt:lpstr>Szkoła behawioralna – Kierunek stosunków międzyludzkich</vt:lpstr>
      <vt:lpstr>Badania Eltona Mayo w Hawthorne Works</vt:lpstr>
      <vt:lpstr>Badania Eltona Mayo w Hawthorne Works</vt:lpstr>
      <vt:lpstr>Badania Eltona Mayo w Hawthorne Works</vt:lpstr>
      <vt:lpstr>Szkoła behawioralna – Kierunek stosunków międzyludzkich</vt:lpstr>
      <vt:lpstr>Podejście ilościowe</vt:lpstr>
      <vt:lpstr>Podejście ilościowe</vt:lpstr>
      <vt:lpstr>Podejścia integrujące</vt:lpstr>
      <vt:lpstr>Podejścia integrujące</vt:lpstr>
      <vt:lpstr>Współczesne koncepcje zarządzania</vt:lpstr>
      <vt:lpstr>Prezentacja programu PowerPoint</vt:lpstr>
      <vt:lpstr>„Lean management" (koncepcja oszczędnego, odchudzonego zarządzania)</vt:lpstr>
      <vt:lpstr>„Lean management" (koncepcja oszczędnego, odchudzonego zarządzania)</vt:lpstr>
      <vt:lpstr>Benchmarking</vt:lpstr>
      <vt:lpstr>Outsourcing</vt:lpstr>
      <vt:lpstr>Outsourcing</vt:lpstr>
      <vt:lpstr>Customer Relationship Management (CRM) – właściwe relacje z klientami</vt:lpstr>
      <vt:lpstr>Prezentacja programu PowerPoint</vt:lpstr>
      <vt:lpstr>Rozwój koncepcji TEORII OiZ</vt:lpstr>
    </vt:vector>
  </TitlesOfParts>
  <Company>Rachman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tytułu slajdu</dc:title>
  <dc:creator>Marek Matejun</dc:creator>
  <cp:lastModifiedBy>Kowalski Ryszard</cp:lastModifiedBy>
  <cp:revision>219</cp:revision>
  <cp:lastPrinted>2004-04-14T05:44:38Z</cp:lastPrinted>
  <dcterms:created xsi:type="dcterms:W3CDTF">2008-06-08T06:42:35Z</dcterms:created>
  <dcterms:modified xsi:type="dcterms:W3CDTF">2025-11-16T00:51:25Z</dcterms:modified>
</cp:coreProperties>
</file>