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26" r:id="rId5"/>
    <p:sldMasterId id="2147483752" r:id="rId6"/>
    <p:sldMasterId id="2147483765" r:id="rId7"/>
    <p:sldMasterId id="2147483778" r:id="rId8"/>
  </p:sldMasterIdLst>
  <p:notesMasterIdLst>
    <p:notesMasterId r:id="rId7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9144000" cy="6858000" type="screen4x3"/>
  <p:notesSz cx="685800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21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Kliknij, aby przesunąć slajd</a:t>
            </a: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Kliknij, aby edytować format notatek</a:t>
            </a:r>
          </a:p>
        </p:txBody>
      </p:sp>
      <p:sp>
        <p:nvSpPr>
          <p:cNvPr id="4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&lt;główka&gt;</a:t>
            </a:r>
          </a:p>
        </p:txBody>
      </p:sp>
      <p:sp>
        <p:nvSpPr>
          <p:cNvPr id="495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496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97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9769066-7BE7-4C79-8DAF-8315CD50B2B6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29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sldNum" idx="40"/>
          </p:nvPr>
        </p:nvSpPr>
        <p:spPr>
          <a:xfrm>
            <a:off x="3886200" y="9285120"/>
            <a:ext cx="2971440" cy="488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1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2C8D23-7134-4D55-8B23-BDF1E752BA8C}" type="slidenum">
              <a:rPr lang="pl-PL" sz="1200" b="1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85680" y="733320"/>
            <a:ext cx="4885920" cy="3665160"/>
          </a:xfrm>
          <a:prstGeom prst="rect">
            <a:avLst/>
          </a:prstGeom>
          <a:ln w="0">
            <a:noFill/>
          </a:ln>
        </p:spPr>
      </p:sp>
      <p:sp>
        <p:nvSpPr>
          <p:cNvPr id="801" name="PlaceHolder 3"/>
          <p:cNvSpPr>
            <a:spLocks noGrp="1"/>
          </p:cNvSpPr>
          <p:nvPr>
            <p:ph type="body"/>
          </p:nvPr>
        </p:nvSpPr>
        <p:spPr>
          <a:xfrm>
            <a:off x="914400" y="4643280"/>
            <a:ext cx="5028840" cy="43970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5680" y="733320"/>
            <a:ext cx="4885920" cy="3665160"/>
          </a:xfrm>
          <a:prstGeom prst="rect">
            <a:avLst/>
          </a:prstGeom>
          <a:ln w="0">
            <a:noFill/>
          </a:ln>
        </p:spPr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914400" y="4643280"/>
            <a:ext cx="5028840" cy="43970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Symbol zastępczy numeru slajdu 3"/>
          <p:cNvSpPr/>
          <p:nvPr/>
        </p:nvSpPr>
        <p:spPr>
          <a:xfrm>
            <a:off x="3884760" y="9283680"/>
            <a:ext cx="2971440" cy="488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b">
            <a:noAutofit/>
          </a:bodyPr>
          <a:lstStyle/>
          <a:p>
            <a:pPr marL="216000" indent="-216000" algn="r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ymbol" charset="2"/>
              <a:buChar char=""/>
            </a:pPr>
            <a:fld id="{F65720C7-198A-4965-B7CF-884AA570A030}" type="slidenum">
              <a:rPr lang="pl-PL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27</a:t>
            </a:fld>
            <a:endParaRPr lang="pl-PL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B247AD-BE7C-4BEB-83C3-5B2E314047A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33B6D1-E1CE-4261-9918-BC7F6EE9C07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40DDF9-C2FC-435E-BBB4-2AA637B5657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F1AA9B-6133-465F-A7A2-269F3945B15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ADDFFA-1622-4270-BFB1-68049842B99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3E2F425-6FEC-483D-892E-64D38EF02D8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0A130D-A0FA-42DE-8DF9-42B3B75518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374777F-CB56-4E84-83C7-C10A27D3B29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A58A08-A3E6-448B-8F51-A21138EFCF0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119CD71-7909-4AFB-86BB-3D2971BE286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B22E0B-4AA8-4A1E-A280-478F0B32AAA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1F7159-CAF8-474F-85BB-6458E89BD3A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F126398-1A90-4064-A97B-CA9A7B170D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F58449-D0CF-48CF-B7E3-4F4BA379B1B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0EB030-A608-4B24-996E-D3EA91F4959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7817D9C-44C5-4CFE-A597-7EDAD1E1CBB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0CD8198-B7F4-4277-AFD6-D8750B1D6C3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C71A704-790F-46CB-8CEC-91C843D6C1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C9DE1DF-9CD8-40AC-AFDB-1703327B0F4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5F852B2-F1F6-4317-B441-BCEFA41E35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A052144-4438-4539-AC5E-BC62E9DDC54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376DD5-8B58-4EC3-8189-221D64F02B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8554DA-38EE-4CD7-877A-D53828874BC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2DFF249-F2F6-4F96-A9AB-FA342E7FCE3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886F95D-64AF-4283-84E8-EF0698A3298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CA4147F-4D84-45F4-B45D-3C5FF0B534D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170F362-353B-4096-BE7C-7C1FADD3D9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96A62DC-C53B-401B-8D12-55D6F05B97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A3E05FD-6C68-431C-93B5-9E63F27215D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6AD9660-D84E-4CE6-843F-89061401746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C37954-59B7-4B6C-BDB9-F6A304B06D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0FAF35-D8B0-40C3-A4F3-DEC328F9347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3DEF8D9-D924-4B45-8FA8-E6DDE75F138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38A654-4946-4067-BF90-1FACAEB22E3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B36D466-48A4-4E5E-A19A-1A169534AC1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4D59A0-FE5A-4385-A96C-C00FC7AA6A1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80822E-CCDC-4A79-B320-7E572C5301F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0E84504-BF19-4036-94A1-0ED59F65D5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9C7E531-08BA-43FD-9C30-92ACB9FA2FE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794E72-677F-4C1C-B284-53C29D4FA7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F56246-319F-4A7D-AE24-13563461F98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6DE564F-F2DF-478E-945B-7A94EAECD2F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FB47A90-F991-40AB-826E-0835A3B313C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2A4BDCC-A286-41FA-9B8D-091D05D48A2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8D6C32-D966-45A9-BA4F-7B2E535F18A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7AE0061-CDD3-4DE4-968C-3BDF4C6BA1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C54D066D-43ED-4D56-BF41-D508778EA3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5BD9CC3-5941-4AD6-85CF-B3B146D8FD5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9683DFF-B2D9-47E7-A25E-7FBD8AEDB8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B7E3EEB-B999-4B17-A316-41B883F83D5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23EAF9A-80BA-46CF-AC08-5205BCF32A0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3BF0AC1-8334-4800-B117-1FA2F7902F6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F672CD2-314E-4B0D-89A5-BE7C6E5EA3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5F9D0C9-EEA2-4A2C-8118-B12147475C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8803F943-9375-4D7E-9841-085331481E7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97B93A-87B6-4771-B909-5FFA48308B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8145A09-1DB6-464C-824B-250E07FD6C3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BEAA800D-64E8-48C2-A843-A19A6F80F54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64212520-B64E-43A8-9044-7077502362F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B04DEBD0-9174-46C7-A4B4-A683A15412C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62E720EC-95B9-4A33-B6DA-C99B17E82F7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516BB2EE-0A20-4CC5-BF08-2A666F28034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359635E-B8D6-4D48-8AD6-FCA489B0111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E71E763B-BF14-4FD9-89B8-B76DA21B01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F540148-FD59-4E4D-B579-A9320011E2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173F6D3-33A2-444F-A129-4F868B34676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4ACE52-28FE-47F4-A435-E92C5BF891E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2D6FD8C0-E7CD-41D2-8199-6D8C7D2B6ED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26F07F3A-E5AE-49F2-B648-B90FB9E6215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E831AC6D-24B0-4E55-A1BF-6BC1C8E4D49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ED683FC6-82B1-49F6-8656-6BCBA011B20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AD7CB93E-6D8A-47CB-972A-4897CCD2F52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1B08052D-26C0-4465-A977-842A28F92C2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64D37957-BC5A-41DE-AB6B-02D5B02C3C2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472CBC38-AC66-4B68-BB0A-0E86DD924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BC7740F4-25E7-4F88-AEF3-4493BF91468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1D6A4EA8-F6DD-4CFB-B0C3-EA52BE3645B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380C89-4279-4D93-AD3D-A82CE315482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99522920-D3BE-4F11-B66B-91950A24377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FE8F76EE-BCC2-4BD3-90D1-8EF634C34C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5A63A4D5-B21C-437A-93B0-7F953F7C28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8C35D25D-3128-4392-8B63-EA9A4F805EF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234CAF86-A76A-4206-9746-7B89563FD5E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B155653E-EE91-476A-946B-0B3AC0289CE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856496D3-372E-4399-AEAF-D024CAF9EA0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71CCD444-630B-45FE-BB09-3069E188FAF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5E2EC801-52BE-48E6-B5A8-164EDADAA2D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F3ADB1F1-95C5-4C20-A018-C2AA03A9EE7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E068D7-F36D-4D6E-B072-43FA049600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5644E792-AC7D-48CE-848C-2B3C2BC146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98182ADA-3DF8-4187-88E1-42E9D99071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C28B047D-7D44-4978-B56E-BDF3D41C292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28AE3045-EB37-45F1-96BA-8D5353AFCD8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D5764E95-AC68-46C4-9BC1-F700C3055DA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11A7DBE6-2EBA-4B0B-B7E1-FB238937782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9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920D521D-A618-43A0-8D6C-ABCA7B46A1A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4EF30B-B48C-4D4A-94D3-61A84BC22B9F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16000" indent="-216000" algn="r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Symbol" charset="2"/>
              <a:buChar char=""/>
              <a:defRPr lang="pl-PL" sz="1400" b="1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-216000" algn="r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Symbol" charset="2"/>
              <a:buChar char=""/>
            </a:pPr>
            <a:fld id="{122B3CFB-3FCB-4A4D-8C4F-CCDE68DC716D}" type="slidenum">
              <a:rPr lang="pl-PL" sz="1400" b="1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3412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style wzorca tekstu</a:t>
            </a:r>
          </a:p>
          <a:p>
            <a:pPr marL="741240" lvl="1" indent="-28404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Drugi poziom</a:t>
            </a:r>
          </a:p>
          <a:p>
            <a:pPr marL="1141560" lvl="2" indent="-227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Trzeci poziom</a:t>
            </a:r>
          </a:p>
          <a:p>
            <a:pPr marL="1598760" lvl="3" indent="-2271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</a:t>
            </a:r>
          </a:p>
          <a:p>
            <a:pPr marL="2055960" lvl="4" indent="-2271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lIns="128160" tIns="64080" rIns="128160" bIns="6408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lIns="128160" tIns="64080" rIns="128160" bIns="6408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lIns="128160" tIns="64080" rIns="128160" bIns="6408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642984-A325-464B-99D9-F108E789AB8E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t">
            <a:noAutofit/>
          </a:bodyPr>
          <a:lstStyle/>
          <a:p>
            <a:pPr marL="3412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style wzorca tekstu</a:t>
            </a:r>
          </a:p>
          <a:p>
            <a:pPr marL="739800" lvl="1" indent="-28404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Drugi poziom</a:t>
            </a:r>
          </a:p>
          <a:p>
            <a:pPr marL="1139760" lvl="2" indent="-227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Trzeci poziom</a:t>
            </a:r>
          </a:p>
          <a:p>
            <a:pPr marL="1595520" lvl="3" indent="-2271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</a:t>
            </a:r>
          </a:p>
          <a:p>
            <a:pPr marL="2050920" lvl="4" indent="-2271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 idx="10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lIns="127800" tIns="63720" rIns="127800" bIns="6372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lIns="127800" tIns="63720" rIns="127800" bIns="6372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lIns="127800" tIns="63720" rIns="127800" bIns="63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52B698-EE0A-4078-8CDA-65CBF337ECB1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dt" idx="19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ftr" idx="20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sldNum" idx="21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EFDAFA1-3CAB-4A81-8DE2-F6DC2CE1F85D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dt" idx="25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lIns="91080" rIns="91080"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329" name="PlaceHolder 2"/>
          <p:cNvSpPr>
            <a:spLocks noGrp="1"/>
          </p:cNvSpPr>
          <p:nvPr>
            <p:ph type="ftr" idx="26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lIns="91080" rIns="91080"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330" name="PlaceHolder 3"/>
          <p:cNvSpPr>
            <a:spLocks noGrp="1"/>
          </p:cNvSpPr>
          <p:nvPr>
            <p:ph type="sldNum" idx="27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lIns="91080" rIns="9108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1400" b="1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583513-792D-409E-B3E3-BC187DF988E3}" type="slidenum">
              <a:rPr lang="pl-PL" sz="1400" b="1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Kliknij, aby edytować styl</a:t>
            </a: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</a:t>
            </a:r>
          </a:p>
        </p:txBody>
      </p:sp>
      <p:sp>
        <p:nvSpPr>
          <p:cNvPr id="371" name="PlaceHolder 3"/>
          <p:cNvSpPr>
            <a:spLocks noGrp="1"/>
          </p:cNvSpPr>
          <p:nvPr>
            <p:ph type="dt" idx="28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372" name="PlaceHolder 4"/>
          <p:cNvSpPr>
            <a:spLocks noGrp="1"/>
          </p:cNvSpPr>
          <p:nvPr>
            <p:ph type="ftr" idx="29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373" name="PlaceHolder 5"/>
          <p:cNvSpPr>
            <a:spLocks noGrp="1"/>
          </p:cNvSpPr>
          <p:nvPr>
            <p:ph type="sldNum" idx="30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1400" b="1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D747BB-0EA2-4D00-BF3F-87B80A874665}" type="slidenum">
              <a:rPr lang="pl-PL" sz="1400" b="1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dt" idx="3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411" name="PlaceHolder 2"/>
          <p:cNvSpPr>
            <a:spLocks noGrp="1"/>
          </p:cNvSpPr>
          <p:nvPr>
            <p:ph type="ftr" idx="3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12" name="PlaceHolder 3"/>
          <p:cNvSpPr>
            <a:spLocks noGrp="1"/>
          </p:cNvSpPr>
          <p:nvPr>
            <p:ph type="sldNum" idx="3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16000" indent="-216000" algn="r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Symbol" charset="2"/>
              <a:buChar char=""/>
              <a:defRPr lang="pl-PL" sz="1400" b="1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-216000" algn="r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Symbol" charset="2"/>
              <a:buChar char=""/>
            </a:pPr>
            <a:fld id="{6B0668A7-12BB-4E4E-8AA4-CA5D48371405}" type="slidenum">
              <a:rPr lang="pl-PL" sz="1400" b="1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4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Microsoft_Word_97_-_2003_Document1.doc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04920" y="609480"/>
            <a:ext cx="853416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500" b="1" strike="noStrike" spc="-1">
                <a:solidFill>
                  <a:srgbClr val="000099"/>
                </a:solidFill>
                <a:latin typeface="Times New Roman"/>
              </a:rPr>
              <a:t>Omówienie funkcji zarządzania:</a:t>
            </a: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2666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2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1" strike="noStrike" spc="-1">
                <a:solidFill>
                  <a:srgbClr val="000000"/>
                </a:solidFill>
                <a:latin typeface="Times New Roman"/>
              </a:rPr>
              <a:t>planowanie</a:t>
            </a: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algn="ctr">
              <a:lnSpc>
                <a:spcPct val="12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1" strike="noStrike" spc="-1">
                <a:solidFill>
                  <a:srgbClr val="000000"/>
                </a:solidFill>
                <a:latin typeface="Times New Roman"/>
              </a:rPr>
              <a:t>organizowanie</a:t>
            </a: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algn="ctr">
              <a:lnSpc>
                <a:spcPct val="12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1" strike="noStrike" spc="-1">
                <a:solidFill>
                  <a:srgbClr val="000000"/>
                </a:solidFill>
                <a:latin typeface="Times New Roman"/>
              </a:rPr>
              <a:t>motywowanie</a:t>
            </a: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algn="ctr">
              <a:lnSpc>
                <a:spcPct val="12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4500" b="1" strike="noStrike" spc="-1">
                <a:solidFill>
                  <a:srgbClr val="000000"/>
                </a:solidFill>
                <a:latin typeface="Times New Roman"/>
              </a:rPr>
              <a:t>kontrolowanie</a:t>
            </a:r>
            <a:endParaRPr lang="pl-PL" sz="4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250920" y="115920"/>
            <a:ext cx="8642160" cy="6598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Efekt synergii jako konsekwencja decyzji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179280" y="949320"/>
            <a:ext cx="8784720" cy="525744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342720" indent="-342720">
              <a:lnSpc>
                <a:spcPct val="100000"/>
              </a:lnSpc>
              <a:spcBef>
                <a:spcPts val="107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80" b="0" strike="noStrike" spc="-1">
                <a:solidFill>
                  <a:srgbClr val="000000"/>
                </a:solidFill>
                <a:latin typeface="Times New Roman"/>
              </a:rPr>
              <a:t>Podejmując decyzje menedżerskie warto zwrócić uwagę, by osiągać dzięki nim </a:t>
            </a:r>
            <a:r>
              <a:rPr lang="pl-PL" sz="2280" b="1" strike="noStrike" spc="-1">
                <a:solidFill>
                  <a:srgbClr val="000000"/>
                </a:solidFill>
                <a:latin typeface="Times New Roman"/>
              </a:rPr>
              <a:t>efekt synergii </a:t>
            </a:r>
            <a:r>
              <a:rPr lang="pl-PL" sz="2280" b="0" strike="noStrike" spc="-1">
                <a:solidFill>
                  <a:srgbClr val="000000"/>
                </a:solidFill>
                <a:latin typeface="Times New Roman"/>
              </a:rPr>
              <a:t>sprzyjający sukcesowi organizacji.</a:t>
            </a:r>
          </a:p>
          <a:p>
            <a:pPr marL="342720" indent="-342720">
              <a:lnSpc>
                <a:spcPct val="100000"/>
              </a:lnSpc>
              <a:spcBef>
                <a:spcPts val="107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80" b="0" strike="noStrike" spc="-1">
                <a:solidFill>
                  <a:srgbClr val="000000"/>
                </a:solidFill>
                <a:latin typeface="Times New Roman"/>
              </a:rPr>
              <a:t>Efekty synergii występuje wówczas, kiedy współpraca i wzajemne oddziaływanie odrębnych części składowych firmy i otoczenia prowadzi do </a:t>
            </a:r>
            <a:r>
              <a:rPr lang="pl-PL" sz="2280" b="1" strike="noStrike" spc="-1">
                <a:solidFill>
                  <a:srgbClr val="000000"/>
                </a:solidFill>
                <a:latin typeface="Times New Roman"/>
              </a:rPr>
              <a:t>większej łącznej efektywności</a:t>
            </a:r>
            <a:r>
              <a:rPr lang="pl-PL" sz="2280" b="0" strike="noStrike" spc="-1">
                <a:solidFill>
                  <a:srgbClr val="000000"/>
                </a:solidFill>
                <a:latin typeface="Times New Roman"/>
              </a:rPr>
              <a:t>, niż gdyby każda z tych części działała oddzielnie.</a:t>
            </a:r>
          </a:p>
          <a:p>
            <a:pPr marL="342720" indent="-342720">
              <a:lnSpc>
                <a:spcPct val="100000"/>
              </a:lnSpc>
              <a:spcBef>
                <a:spcPts val="107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80" b="0" strike="noStrike" spc="-1">
                <a:solidFill>
                  <a:srgbClr val="000000"/>
                </a:solidFill>
                <a:latin typeface="Times New Roman"/>
              </a:rPr>
              <a:t>Zapisywany jest obrazowo w formie równania: </a:t>
            </a:r>
            <a:r>
              <a:rPr lang="pl-PL" sz="2280" b="1" strike="noStrike" spc="-1">
                <a:solidFill>
                  <a:srgbClr val="000000"/>
                </a:solidFill>
                <a:latin typeface="Times New Roman"/>
              </a:rPr>
              <a:t>2 + 2 = 5</a:t>
            </a:r>
            <a:endParaRPr lang="pl-PL" sz="228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>
              <a:lnSpc>
                <a:spcPct val="100000"/>
              </a:lnSpc>
              <a:spcBef>
                <a:spcPts val="107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80" b="0" strike="noStrike" spc="-1">
                <a:solidFill>
                  <a:srgbClr val="000000"/>
                </a:solidFill>
                <a:latin typeface="Times New Roman"/>
              </a:rPr>
              <a:t>Oznacza więc sytuację, w której wkład poszczególnych części składowych jakiegoś działania (np. organizacji współpracujących przy realizacji jakiegoś projektu) daje większy efekt, niż gdyby każda z tych organizacji samodzielnie realizowała ten projekt.</a:t>
            </a:r>
          </a:p>
          <a:p>
            <a:pPr marL="342720" indent="-342720">
              <a:lnSpc>
                <a:spcPct val="100000"/>
              </a:lnSpc>
              <a:spcBef>
                <a:spcPts val="107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80" b="1" strike="noStrike" spc="-1">
                <a:solidFill>
                  <a:srgbClr val="000000"/>
                </a:solidFill>
                <a:latin typeface="Times New Roman"/>
              </a:rPr>
              <a:t>Nie pojawia się samoistnie </a:t>
            </a:r>
            <a:r>
              <a:rPr lang="pl-PL" sz="2280" b="0" strike="noStrike" spc="-1">
                <a:solidFill>
                  <a:srgbClr val="000000"/>
                </a:solidFill>
                <a:latin typeface="Times New Roman"/>
              </a:rPr>
              <a:t>i wymaga różnych działań menedżerskich, uzupełnionych wiedzą i umiejętnościami, odpowiednim gospodarowaniem czasem, koordynacją zasobów itd.</a:t>
            </a:r>
          </a:p>
          <a:p>
            <a:pPr indent="0">
              <a:lnSpc>
                <a:spcPct val="100000"/>
              </a:lnSpc>
              <a:spcBef>
                <a:spcPts val="1071"/>
              </a:spcBef>
              <a:buNone/>
            </a:pPr>
            <a:endParaRPr lang="pl-PL" sz="2280" b="0" strike="noStrike" spc="-1">
              <a:solidFill>
                <a:srgbClr val="000000"/>
              </a:solidFill>
              <a:latin typeface="Times New Roman"/>
            </a:endParaRPr>
          </a:p>
          <a:p>
            <a:pPr indent="0">
              <a:spcBef>
                <a:spcPts val="1417"/>
              </a:spcBef>
              <a:buNone/>
            </a:pPr>
            <a:endParaRPr lang="pl-PL" sz="228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0" y="85680"/>
            <a:ext cx="9143640" cy="45684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209" b="1" strike="noStrike" spc="-1">
                <a:solidFill>
                  <a:srgbClr val="000099"/>
                </a:solidFill>
                <a:latin typeface="Times New Roman"/>
              </a:rPr>
              <a:t>Wyzwania podejmowania decyzji menedżerskich</a:t>
            </a:r>
            <a:endParaRPr lang="pl-PL" sz="3209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149400" y="600120"/>
            <a:ext cx="8870760" cy="5864040"/>
          </a:xfrm>
          <a:prstGeom prst="rect">
            <a:avLst/>
          </a:prstGeom>
          <a:noFill/>
          <a:ln w="0">
            <a:noFill/>
          </a:ln>
        </p:spPr>
        <p:txBody>
          <a:bodyPr lIns="127800" tIns="63720" rIns="127800" bIns="63720" numCol="1" spcCol="0" anchor="t">
            <a:noAutofit/>
          </a:bodyPr>
          <a:lstStyle/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Słabości informacji 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(brak informacji, niepewne informacje): większość decyzji wymaga uwzględnienia wielu złożonych zmiennych - konieczne jest analizowanie różnych aspektów sytuacji na podstawie różnych informacji. „Brak informacji pozostawia menedżera dryfującego w morzu niepewności”. </a:t>
            </a:r>
          </a:p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Zbyt wiele informacji 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(wyzwanie wyboru informacji): kiedy menedżer ma zbyt wiele informacji, może to osłabić jego zdolność do podjęcia najlepszej decyzji.</a:t>
            </a:r>
          </a:p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Brak czasu na podjęcie decyzji: 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menedżerowie często pracują i podejmują decyzje pod silną presją czasu.</a:t>
            </a:r>
          </a:p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Niewłaściwy „timing”: 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wyzwanie związane z wyborem odpowiedniego momentu na podjęcie decyzji. Jeśli decyzja jest prawidłowa, ale będzie podjęta w niewłaściwym momencie okaże się nieskuteczna.</a:t>
            </a:r>
          </a:p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Brak uprawomocnienia do podejmowania decyzji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: związany z hierarchią podejmowania decyzji. Czasami ktoś ma świetny pomysł, ale nie ma formalnych uprawnień do podjęcia decyzji.</a:t>
            </a:r>
          </a:p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Niewspierające środowisko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: jeśli w organizacji/zespole panuje dobra wola i zaufanie, menedżer jest zachęcany do podejmowania decyzji. Z drugiej strony unika podejmowania decyzji. Czasami ludzie z firmy wręcz utrudniają podejmowanie decyzji, proponując np. nieodpowiednie rozwiązania.</a:t>
            </a:r>
          </a:p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Nieskuteczne komunikowanie decyzji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: menedżer powinien zadbać o to, aby wszystkie decyzje przekazywać pracownikom jasnym, precyzyjnym i prostym językiem.</a:t>
            </a:r>
          </a:p>
          <a:p>
            <a:pPr marL="342000" indent="-342000">
              <a:lnSpc>
                <a:spcPct val="100000"/>
              </a:lnSpc>
              <a:spcBef>
                <a:spcPts val="343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10" b="1" strike="noStrike" spc="-1">
                <a:solidFill>
                  <a:srgbClr val="000000"/>
                </a:solidFill>
                <a:latin typeface="Times New Roman"/>
              </a:rPr>
              <a:t>Brak kontroli nad realizacją decyzji</a:t>
            </a:r>
            <a:r>
              <a:rPr lang="pl-PL" sz="1710" b="0" strike="noStrike" spc="-1">
                <a:solidFill>
                  <a:srgbClr val="000000"/>
                </a:solidFill>
                <a:latin typeface="Times New Roman"/>
              </a:rPr>
              <a:t>: kierownicy czasami zapominają o kontroli realizacji decyzji.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Strategia organizacji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4" name="Rectangle 5"/>
          <p:cNvSpPr/>
          <p:nvPr/>
        </p:nvSpPr>
        <p:spPr>
          <a:xfrm>
            <a:off x="1673280" y="685800"/>
            <a:ext cx="59860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Najważniejszym planem działania każdej firmy </a:t>
            </a:r>
            <a:r>
              <a:rPr sz="2400"/>
              <a:t/>
            </a:r>
            <a:br>
              <a:rPr sz="2400"/>
            </a:b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jest strategia organizacji...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Rectangle 6"/>
          <p:cNvSpPr/>
          <p:nvPr/>
        </p:nvSpPr>
        <p:spPr>
          <a:xfrm>
            <a:off x="380880" y="1676520"/>
            <a:ext cx="8362080" cy="10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Strategia organizacji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- określenie podstawowych, długotrwałych celów 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przedsiębiorstwa oraz przyjęcie takich kierunków działania i takiej 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alokacji zasobów, które są niezbędne dla osiągnięcia tych celów. 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228600" y="2971800"/>
            <a:ext cx="8686440" cy="3352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Najważniejsze cechy strategii przedsiębiorstwa: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Dotyczy </a:t>
            </a: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dłuższego horyzontu czasowego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(nawet kilku lat)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Powinna ustalić odpowiedź na najważniejsze pytania:</a:t>
            </a:r>
          </a:p>
          <a:p>
            <a:pPr marL="743040" lvl="1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„czym powinniśmy się zajmować w przyszłości?”</a:t>
            </a:r>
          </a:p>
          <a:p>
            <a:pPr marL="743040" lvl="1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„kim powinni być nasi klienci?”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Jest działalnością </a:t>
            </a: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naczelnego kierownictwa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które posiada niezbędny zasób informacji i wiedzy, pozwalający określić wszystkie aspekty danej firmy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Umożliwia </a:t>
            </a: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koncentrację energii i zasobów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na najważniejszych działaniach.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Pozwala ustalić dla każdej komórki organizacyjnej i każdego pracownika miejsce w realizacji celów.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Jest „wszechobecna” w przedsiębiorstwie.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/>
          </p:nvPr>
        </p:nvSpPr>
        <p:spPr>
          <a:xfrm>
            <a:off x="380880" y="152280"/>
            <a:ext cx="8457840" cy="2742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Strategia przedsiębiorstwa powinna zawierać m.in. następujące elementy: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Przewidywane kierunki ekspansji rynkowej,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Zakładany rozwój skali i kierunków działalności,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Kierunki rozwoju przestrzennego i organizacyjnego firmy,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Spodziewane warianty zmian kadrowych,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Preferowane kierunki zmian techniczno-technologicznych,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Spodziewane efekty ekonomiczne wdrożenia.</a:t>
            </a:r>
          </a:p>
        </p:txBody>
      </p:sp>
      <p:grpSp>
        <p:nvGrpSpPr>
          <p:cNvPr id="548" name="Group 10"/>
          <p:cNvGrpSpPr/>
          <p:nvPr/>
        </p:nvGrpSpPr>
        <p:grpSpPr>
          <a:xfrm>
            <a:off x="380880" y="1450440"/>
            <a:ext cx="8088840" cy="5635800"/>
            <a:chOff x="380880" y="1450440"/>
            <a:chExt cx="8088840" cy="5635800"/>
          </a:xfrm>
        </p:grpSpPr>
        <p:sp>
          <p:nvSpPr>
            <p:cNvPr id="549" name="Rectangle 6"/>
            <p:cNvSpPr/>
            <p:nvPr/>
          </p:nvSpPr>
          <p:spPr>
            <a:xfrm>
              <a:off x="380880" y="3352680"/>
              <a:ext cx="7772040" cy="373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343080" indent="-343080">
                <a:lnSpc>
                  <a:spcPct val="100000"/>
                </a:lnSpc>
                <a:spcBef>
                  <a:spcPts val="400"/>
                </a:spcBef>
                <a:tabLst>
                  <a:tab pos="0" algn="l"/>
                </a:tabLst>
              </a:pPr>
              <a:r>
                <a:rPr lang="pl-PL" sz="2000" b="1" strike="noStrike" spc="-1">
                  <a:solidFill>
                    <a:srgbClr val="000000"/>
                  </a:solidFill>
                  <a:latin typeface="Times New Roman"/>
                </a:rPr>
                <a:t>Strategia organizacji powinna określać 4 podstawowe obszary:</a:t>
              </a:r>
              <a:endParaRPr lang="pl-PL" sz="2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pl-PL" sz="2000" b="1" strike="noStrike" spc="-1">
                  <a:solidFill>
                    <a:srgbClr val="000000"/>
                  </a:solidFill>
                  <a:latin typeface="Times New Roman"/>
                </a:rPr>
                <a:t>Zasięg</a:t>
              </a:r>
              <a:r>
                <a:rPr lang="pl-PL" sz="2000" b="0" strike="noStrike" spc="-1">
                  <a:solidFill>
                    <a:srgbClr val="000000"/>
                  </a:solidFill>
                  <a:latin typeface="Times New Roman"/>
                </a:rPr>
                <a:t> – zespół rynków, na których firma będzie działać i konkurować, zarówno pod względem branżowym jak również geograficznym.</a:t>
              </a:r>
              <a:endParaRPr lang="pl-PL" sz="2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pl-PL" sz="2000" b="1" strike="noStrike" spc="-1">
                  <a:solidFill>
                    <a:srgbClr val="000000"/>
                  </a:solidFill>
                  <a:latin typeface="Times New Roman"/>
                </a:rPr>
                <a:t>Dystrybucję zasobów</a:t>
              </a:r>
              <a:r>
                <a:rPr lang="pl-PL" sz="2000" b="0" strike="noStrike" spc="-1">
                  <a:solidFill>
                    <a:srgbClr val="000000"/>
                  </a:solidFill>
                  <a:latin typeface="Times New Roman"/>
                </a:rPr>
                <a:t> – sposób, w jaki organizacja rozdziela swe zasoby pomiędzy różne zastosowania</a:t>
              </a:r>
              <a:endParaRPr lang="pl-PL" sz="2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pl-PL" sz="2000" b="1" strike="noStrike" spc="-1">
                  <a:solidFill>
                    <a:srgbClr val="000000"/>
                  </a:solidFill>
                  <a:latin typeface="Times New Roman"/>
                </a:rPr>
                <a:t>Wyróżniającą kompetencję</a:t>
              </a:r>
              <a:r>
                <a:rPr lang="pl-PL" sz="2000" b="0" strike="noStrike" spc="-1">
                  <a:solidFill>
                    <a:srgbClr val="000000"/>
                  </a:solidFill>
                  <a:latin typeface="Times New Roman"/>
                </a:rPr>
                <a:t> – dziedziny, w których firma ma szczególne osiągnięcia, co daje jej przewagę nad konkurentami</a:t>
              </a:r>
              <a:endParaRPr lang="pl-PL" sz="2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00"/>
                </a:spcBef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pl-PL" sz="2000" b="1" strike="noStrike" spc="-1">
                  <a:solidFill>
                    <a:srgbClr val="000000"/>
                  </a:solidFill>
                  <a:latin typeface="Times New Roman"/>
                </a:rPr>
                <a:t>Synergię</a:t>
              </a:r>
              <a:r>
                <a:rPr lang="pl-PL" sz="2000" b="0" strike="noStrike" spc="-1">
                  <a:solidFill>
                    <a:srgbClr val="000000"/>
                  </a:solidFill>
                  <a:latin typeface="Times New Roman"/>
                </a:rPr>
                <a:t> – sposób, w jaki różne dziedziny działalności uzupełniają się i wspomagają</a:t>
              </a:r>
              <a:endParaRPr lang="pl-PL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0" name="AutoShape 8"/>
            <p:cNvSpPr/>
            <p:nvPr/>
          </p:nvSpPr>
          <p:spPr>
            <a:xfrm>
              <a:off x="7238880" y="1523880"/>
              <a:ext cx="1218960" cy="2590560"/>
            </a:xfrm>
            <a:prstGeom prst="curvedLeftArrow">
              <a:avLst>
                <a:gd name="adj1" fmla="val 42500"/>
                <a:gd name="adj2" fmla="val 85000"/>
                <a:gd name="adj3" fmla="val 33333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l-PL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1" name="Text Box 9"/>
            <p:cNvSpPr/>
            <p:nvPr/>
          </p:nvSpPr>
          <p:spPr>
            <a:xfrm rot="2183400">
              <a:off x="7315560" y="1752480"/>
              <a:ext cx="114876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2000" b="1" i="1" strike="noStrike" spc="-1">
                  <a:solidFill>
                    <a:srgbClr val="000000"/>
                  </a:solidFill>
                  <a:latin typeface="Times New Roman"/>
                </a:rPr>
                <a:t>w efekcie</a:t>
              </a:r>
              <a:endParaRPr lang="pl-PL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228600" y="76320"/>
            <a:ext cx="86864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Proces zarządzania strategicznego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53" name="Group 27"/>
          <p:cNvGrpSpPr/>
          <p:nvPr/>
        </p:nvGrpSpPr>
        <p:grpSpPr>
          <a:xfrm>
            <a:off x="345600" y="4632480"/>
            <a:ext cx="7655040" cy="1233000"/>
            <a:chOff x="345600" y="4632480"/>
            <a:chExt cx="7655040" cy="1233000"/>
          </a:xfrm>
        </p:grpSpPr>
        <p:sp>
          <p:nvSpPr>
            <p:cNvPr id="554" name="Rectangle 25"/>
            <p:cNvSpPr/>
            <p:nvPr/>
          </p:nvSpPr>
          <p:spPr>
            <a:xfrm>
              <a:off x="345600" y="4632480"/>
              <a:ext cx="687744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3000" b="1" strike="noStrike" spc="-1">
                  <a:solidFill>
                    <a:srgbClr val="000099"/>
                  </a:solidFill>
                  <a:latin typeface="Times New Roman"/>
                </a:rPr>
                <a:t>1. Określenie misji/wizji i celów działania</a:t>
              </a:r>
              <a:endParaRPr lang="pl-PL" sz="3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5" name="Rectangle 26"/>
            <p:cNvSpPr/>
            <p:nvPr/>
          </p:nvSpPr>
          <p:spPr>
            <a:xfrm>
              <a:off x="685800" y="5105520"/>
              <a:ext cx="731484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2200" b="0" strike="noStrike" spc="-1">
                  <a:solidFill>
                    <a:srgbClr val="000000"/>
                  </a:solidFill>
                  <a:latin typeface="Times New Roman"/>
                </a:rPr>
                <a:t>W procesie zarządzania strategicznego pierwszym etapem jest określenie strategicznych celów działalności przedsiębiorstwa</a:t>
              </a:r>
              <a:endParaRPr lang="pl-PL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56" name="Text Box 28"/>
          <p:cNvSpPr/>
          <p:nvPr/>
        </p:nvSpPr>
        <p:spPr>
          <a:xfrm>
            <a:off x="76320" y="1752480"/>
            <a:ext cx="1447560" cy="1118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Określanie celów działania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- Misja / wizja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- cele strategiczne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7" name="Group 29"/>
          <p:cNvGrpSpPr/>
          <p:nvPr/>
        </p:nvGrpSpPr>
        <p:grpSpPr>
          <a:xfrm>
            <a:off x="761760" y="1886040"/>
            <a:ext cx="8229600" cy="2304720"/>
            <a:chOff x="761760" y="1886040"/>
            <a:chExt cx="8229600" cy="2304720"/>
          </a:xfrm>
        </p:grpSpPr>
        <p:sp>
          <p:nvSpPr>
            <p:cNvPr id="558" name="Text Box 30"/>
            <p:cNvSpPr/>
            <p:nvPr/>
          </p:nvSpPr>
          <p:spPr>
            <a:xfrm>
              <a:off x="8077320" y="1886040"/>
              <a:ext cx="914040" cy="907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Kontrola realizacji strategii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Line 31"/>
            <p:cNvSpPr/>
            <p:nvPr/>
          </p:nvSpPr>
          <p:spPr>
            <a:xfrm flipV="1">
              <a:off x="7619760" y="2274840"/>
              <a:ext cx="457200" cy="111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60" name="Line 32"/>
            <p:cNvSpPr/>
            <p:nvPr/>
          </p:nvSpPr>
          <p:spPr>
            <a:xfrm>
              <a:off x="8454960" y="2795400"/>
              <a:ext cx="360" cy="1395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61" name="Line 33"/>
            <p:cNvSpPr/>
            <p:nvPr/>
          </p:nvSpPr>
          <p:spPr>
            <a:xfrm flipH="1">
              <a:off x="1014120" y="4179600"/>
              <a:ext cx="7450200" cy="3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62" name="Line 34"/>
            <p:cNvSpPr/>
            <p:nvPr/>
          </p:nvSpPr>
          <p:spPr>
            <a:xfrm flipH="1" flipV="1">
              <a:off x="761760" y="2882880"/>
              <a:ext cx="252360" cy="128556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63" name="Group 35"/>
          <p:cNvGrpSpPr/>
          <p:nvPr/>
        </p:nvGrpSpPr>
        <p:grpSpPr>
          <a:xfrm>
            <a:off x="1523880" y="990720"/>
            <a:ext cx="2088720" cy="3088800"/>
            <a:chOff x="1523880" y="990720"/>
            <a:chExt cx="2088720" cy="3088800"/>
          </a:xfrm>
        </p:grpSpPr>
        <p:sp>
          <p:nvSpPr>
            <p:cNvPr id="564" name="Oval 36"/>
            <p:cNvSpPr/>
            <p:nvPr/>
          </p:nvSpPr>
          <p:spPr>
            <a:xfrm>
              <a:off x="1922400" y="990720"/>
              <a:ext cx="1590480" cy="3088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l-PL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65" name="Text Box 37"/>
            <p:cNvSpPr/>
            <p:nvPr/>
          </p:nvSpPr>
          <p:spPr>
            <a:xfrm>
              <a:off x="1905120" y="1260360"/>
              <a:ext cx="1644120" cy="774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Analiza otoczenia: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- szanse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- zagrożenia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Text Box 38"/>
            <p:cNvSpPr/>
            <p:nvPr/>
          </p:nvSpPr>
          <p:spPr>
            <a:xfrm>
              <a:off x="1947960" y="2967120"/>
              <a:ext cx="1644120" cy="907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Analiza potencjału organizacji: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- silne strony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- słabe strony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Line 39"/>
            <p:cNvSpPr/>
            <p:nvPr/>
          </p:nvSpPr>
          <p:spPr>
            <a:xfrm flipH="1" flipV="1">
              <a:off x="1523880" y="2895480"/>
              <a:ext cx="457200" cy="5335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68" name="Line 40"/>
            <p:cNvSpPr/>
            <p:nvPr/>
          </p:nvSpPr>
          <p:spPr>
            <a:xfrm flipH="1">
              <a:off x="1523880" y="1600200"/>
              <a:ext cx="380880" cy="1522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69" name="Text Box 41"/>
            <p:cNvSpPr/>
            <p:nvPr/>
          </p:nvSpPr>
          <p:spPr>
            <a:xfrm>
              <a:off x="1906560" y="2070000"/>
              <a:ext cx="1706040" cy="52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300" b="1" strike="noStrike" spc="-1">
                  <a:solidFill>
                    <a:srgbClr val="000000"/>
                  </a:solidFill>
                  <a:latin typeface="Times New Roman"/>
                </a:rPr>
                <a:t>Analiza strategiczna:</a:t>
              </a:r>
              <a:endParaRPr lang="pl-PL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1300" b="1" strike="noStrike" spc="-1">
                  <a:solidFill>
                    <a:srgbClr val="000000"/>
                  </a:solidFill>
                  <a:latin typeface="Times New Roman"/>
                </a:rPr>
                <a:t>analiza organizacji</a:t>
              </a:r>
              <a:endParaRPr lang="pl-PL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1300" b="1" strike="noStrike" spc="-1">
                  <a:solidFill>
                    <a:srgbClr val="000000"/>
                  </a:solidFill>
                  <a:latin typeface="Times New Roman"/>
                </a:rPr>
                <a:t>i otoczenia</a:t>
              </a:r>
              <a:endParaRPr lang="pl-PL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70" name="Group 42"/>
          <p:cNvGrpSpPr/>
          <p:nvPr/>
        </p:nvGrpSpPr>
        <p:grpSpPr>
          <a:xfrm>
            <a:off x="6172200" y="1852560"/>
            <a:ext cx="1447200" cy="906120"/>
            <a:chOff x="6172200" y="1852560"/>
            <a:chExt cx="1447200" cy="906120"/>
          </a:xfrm>
        </p:grpSpPr>
        <p:sp>
          <p:nvSpPr>
            <p:cNvPr id="571" name="Text Box 43"/>
            <p:cNvSpPr/>
            <p:nvPr/>
          </p:nvSpPr>
          <p:spPr>
            <a:xfrm>
              <a:off x="6607080" y="1852560"/>
              <a:ext cx="1012320" cy="906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Wdrożenie strategii (realizacja)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Line 44"/>
            <p:cNvSpPr/>
            <p:nvPr/>
          </p:nvSpPr>
          <p:spPr>
            <a:xfrm flipV="1">
              <a:off x="6172200" y="2286000"/>
              <a:ext cx="457200" cy="108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73" name="Group 45"/>
          <p:cNvGrpSpPr/>
          <p:nvPr/>
        </p:nvGrpSpPr>
        <p:grpSpPr>
          <a:xfrm>
            <a:off x="1535040" y="1447560"/>
            <a:ext cx="3417840" cy="1832040"/>
            <a:chOff x="1535040" y="1447560"/>
            <a:chExt cx="3417840" cy="1832040"/>
          </a:xfrm>
        </p:grpSpPr>
        <p:sp>
          <p:nvSpPr>
            <p:cNvPr id="574" name="Line 46"/>
            <p:cNvSpPr/>
            <p:nvPr/>
          </p:nvSpPr>
          <p:spPr>
            <a:xfrm flipV="1">
              <a:off x="1535040" y="2286000"/>
              <a:ext cx="2427120" cy="219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75" name="Line 47"/>
            <p:cNvSpPr/>
            <p:nvPr/>
          </p:nvSpPr>
          <p:spPr>
            <a:xfrm>
              <a:off x="3581280" y="1447560"/>
              <a:ext cx="685800" cy="5335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76" name="Line 48"/>
            <p:cNvSpPr/>
            <p:nvPr/>
          </p:nvSpPr>
          <p:spPr>
            <a:xfrm flipV="1">
              <a:off x="3581280" y="2666880"/>
              <a:ext cx="609480" cy="6127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77" name="Text Box 49"/>
            <p:cNvSpPr/>
            <p:nvPr/>
          </p:nvSpPr>
          <p:spPr>
            <a:xfrm>
              <a:off x="3962520" y="1981080"/>
              <a:ext cx="990360" cy="685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Warianty strategii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78" name="Group 50"/>
          <p:cNvGrpSpPr/>
          <p:nvPr/>
        </p:nvGrpSpPr>
        <p:grpSpPr>
          <a:xfrm>
            <a:off x="4952880" y="1828800"/>
            <a:ext cx="1218960" cy="906120"/>
            <a:chOff x="4952880" y="1828800"/>
            <a:chExt cx="1218960" cy="906120"/>
          </a:xfrm>
        </p:grpSpPr>
        <p:sp>
          <p:nvSpPr>
            <p:cNvPr id="579" name="Text Box 51"/>
            <p:cNvSpPr/>
            <p:nvPr/>
          </p:nvSpPr>
          <p:spPr>
            <a:xfrm>
              <a:off x="5348160" y="1828800"/>
              <a:ext cx="823680" cy="906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400" b="0" strike="noStrike" spc="-1">
                  <a:solidFill>
                    <a:srgbClr val="000000"/>
                  </a:solidFill>
                  <a:latin typeface="Times New Roman"/>
                </a:rPr>
                <a:t>Wybór strategii firmy</a:t>
              </a:r>
              <a:endParaRPr lang="pl-PL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0" name="Line 52"/>
            <p:cNvSpPr/>
            <p:nvPr/>
          </p:nvSpPr>
          <p:spPr>
            <a:xfrm flipV="1">
              <a:off x="4952880" y="2286000"/>
              <a:ext cx="380880" cy="108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/>
          </p:nvPr>
        </p:nvSpPr>
        <p:spPr>
          <a:xfrm>
            <a:off x="304920" y="2438280"/>
            <a:ext cx="7772040" cy="3504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zasobów wg Hofera i Schendela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PEST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interesariuszy (stakeholders)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łańcucha wartości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Macierz BCG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cyklu życia produktu, organizacji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5 sił konkurencji M. Portera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Macierz GE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SWOT – będąca najczęściej syntezą wcześniejszych analiz i rozważań</a:t>
            </a:r>
          </a:p>
        </p:txBody>
      </p:sp>
      <p:sp>
        <p:nvSpPr>
          <p:cNvPr id="582" name="Rectangle 1027"/>
          <p:cNvSpPr/>
          <p:nvPr/>
        </p:nvSpPr>
        <p:spPr>
          <a:xfrm>
            <a:off x="319320" y="136440"/>
            <a:ext cx="5620320" cy="100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000" b="1" strike="noStrike" spc="-1">
                <a:solidFill>
                  <a:srgbClr val="000099"/>
                </a:solidFill>
                <a:latin typeface="Times New Roman"/>
              </a:rPr>
              <a:t>2. Analiza organizacji i otoczenia </a:t>
            </a:r>
            <a:r>
              <a:rPr sz="3000"/>
              <a:t/>
            </a:r>
            <a:br>
              <a:rPr sz="3000"/>
            </a:br>
            <a:r>
              <a:rPr lang="pl-PL" sz="3000" b="1" strike="noStrike" spc="-1">
                <a:solidFill>
                  <a:srgbClr val="000099"/>
                </a:solidFill>
                <a:latin typeface="Times New Roman"/>
              </a:rPr>
              <a:t>    (tzw. analiza strategiczna)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Rectangle 1028"/>
          <p:cNvSpPr/>
          <p:nvPr/>
        </p:nvSpPr>
        <p:spPr>
          <a:xfrm>
            <a:off x="304920" y="1295280"/>
            <a:ext cx="83815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Analizy tej możemy dokonywać z punktu widzenia różnorodnych kryteriów i przy wykorzystaniu różnorodnych metod i narzędzi, np.: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Analiza zasobów wg Hofera i Schendela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/>
          </p:nvPr>
        </p:nvSpPr>
        <p:spPr>
          <a:xfrm>
            <a:off x="380880" y="3352680"/>
            <a:ext cx="8762760" cy="3352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Finansowe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(przepływy gotówkowe, zdolność kredytowa, rentowność kapitału, stopień zadłużenia, płynność). Są one często traktowane jako podstawowe ponieważ ich posiadanie umożliwia pozyskanie pozostałych zasobów.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Fizyczne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(budynki, urządzenia, maszyny)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Ludzkie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(fachowcy, kadra kierownicza, pracownicy)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Organizacyjne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(systemy informacji, kontroli, procedury zarządzania)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Technologiczne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(standardy jakości, marka, know-how)</a:t>
            </a:r>
          </a:p>
        </p:txBody>
      </p:sp>
      <p:sp>
        <p:nvSpPr>
          <p:cNvPr id="586" name="Rectangle 4"/>
          <p:cNvSpPr/>
          <p:nvPr/>
        </p:nvSpPr>
        <p:spPr>
          <a:xfrm>
            <a:off x="228600" y="949320"/>
            <a:ext cx="861012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7" name="Rectangle 5"/>
          <p:cNvSpPr/>
          <p:nvPr/>
        </p:nvSpPr>
        <p:spPr>
          <a:xfrm>
            <a:off x="0" y="762120"/>
            <a:ext cx="9143640" cy="27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Jedną z najprostszych metod badania potencjału firmy wykorzystywanych w fazie analizy strategicznej jest analiza zasobów zaproponowana przez Ch.W. Hofera i D. Schendela. 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Polega ona na uporządkowaniu i opisaniu istniejących zasobów przedsiębiorstwa ze strategicznego punktu widzenia </a:t>
            </a:r>
            <a:r>
              <a:rPr lang="pl-PL" sz="2200" b="1" u="sng" strike="noStrike" spc="-1">
                <a:solidFill>
                  <a:srgbClr val="000000"/>
                </a:solidFill>
                <a:uFillTx/>
                <a:latin typeface="Times New Roman"/>
              </a:rPr>
              <a:t>w ujęciu funkcjonalnym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W klasycznym ujęciu tej metody ocenie podlega 5 rodzajów zasobów: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/>
          </p:nvPr>
        </p:nvSpPr>
        <p:spPr>
          <a:xfrm>
            <a:off x="0" y="838080"/>
            <a:ext cx="9143640" cy="6019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Wszystkie te zasoby analizuje się </a:t>
            </a: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w przekroju funkcji realizowanych w przedsiębiorstwie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, tj. produkcji, marketingu, finansów, zarządzania oraz badań i rozwoju. </a:t>
            </a: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Takie ujęciu pozwala:</a:t>
            </a:r>
          </a:p>
          <a:p>
            <a:pPr marL="743040" lvl="1" indent="-2858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określić wielkość środków przypisanych poszczególnym obszarom funkcjonalnym </a:t>
            </a:r>
          </a:p>
          <a:p>
            <a:pPr marL="743040" lvl="1" indent="-2858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stwierdzić, czy alokacja ta jest właściwa z punktu widzenia celów i zadań przedsiębiorstwa. </a:t>
            </a: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W przeprowadzeniu tej analizy pomocna jest tzw.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macierz funkcji i zasobów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(następny slajd)</a:t>
            </a: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Analiza funkcji i zasobów jest stosunkowo prostą metodą. Z praktycznego punktu widzenia może ona stanowić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dobrą podstawę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do przeprowadzania dalszej analizy potencjału przedsiębiorstwa (np. analizy łańcucha wartości).</a:t>
            </a:r>
          </a:p>
        </p:txBody>
      </p:sp>
      <p:sp>
        <p:nvSpPr>
          <p:cNvPr id="589" name="PlaceHolder 2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Analiza zasobów wg Hofera i Schendela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Analiza PEST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/>
          </p:nvPr>
        </p:nvSpPr>
        <p:spPr>
          <a:xfrm>
            <a:off x="228600" y="2133720"/>
            <a:ext cx="8610120" cy="3428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Polityczne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(organizacje międzynarodowe i krajowe, ochrona środowiska, podatki, handel wewnętrzny i zagraniczny, prawo pracy, władza, integracja europejska)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Ekonomiczne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(cykle koniunktury ekonomicznej, tendencje PKB, stopy procentowe, inflacja, bezrobocie)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Społeczno-Kulturowe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(demografia, mobilność społeczna, zmiany stylu życia, poziom wykształcenia)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Technologiczne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(tendencje technologiczne w branży, szybkość transferu technologii, nowe odkrycia, wydarzenia)</a:t>
            </a:r>
          </a:p>
        </p:txBody>
      </p:sp>
      <p:sp>
        <p:nvSpPr>
          <p:cNvPr id="592" name="Rectangle 4"/>
          <p:cNvSpPr/>
          <p:nvPr/>
        </p:nvSpPr>
        <p:spPr>
          <a:xfrm>
            <a:off x="228600" y="762120"/>
            <a:ext cx="8610120" cy="12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Polega na zidentyfikowaniu oraz analizie potencjalnych zmian czynników zewnętrznych w celu określenia ich wpływu na firmę oraz możliwości dostosowania się do nich.  Analizuje się tu 4 rodzaje czynników: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Rectangle 5"/>
          <p:cNvSpPr/>
          <p:nvPr/>
        </p:nvSpPr>
        <p:spPr>
          <a:xfrm>
            <a:off x="152280" y="5715000"/>
            <a:ext cx="89150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Analiza pozwala określić </a:t>
            </a: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obecną sytuację firmy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oraz prognozować </a:t>
            </a: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zmiany mogące zajść w otoczeniu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ogólnym w ciągu kilku najbliższych lat.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Analiza interesariuszy (stakeholders)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304920" y="838080"/>
            <a:ext cx="86101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1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Poddaje analizie wpływ otoczenia na przedsiębiorstwo w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wymiarze podmiotowym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za pomocą tzw.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grup interesów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(interesariuszy, stakeholders).</a:t>
            </a:r>
          </a:p>
          <a:p>
            <a:pPr marL="343080" indent="-343080" algn="just">
              <a:lnSpc>
                <a:spcPct val="11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Interesariusze to inaczej zainteresowani, a więc grupy lub osoby, które mogą wywierać wpływ na decyzje przedsiębiorstwa albo być uzależnione od tych decyzji; podmioty wobec których firma ma określone zobowiązania lub które mogą udzielać jej wsparcia.</a:t>
            </a:r>
          </a:p>
          <a:p>
            <a:pPr marL="343080" indent="-343080" algn="just">
              <a:lnSpc>
                <a:spcPct val="11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Lista ta obejmuje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interesariuszy wewnętrznych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(akcjonariuszy, pracowników, zarząd oraz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interesariuszy zewnętrznych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(klienci, dostawcy, konkurencji, kooperanci, banki, media, organizacje rządowe, społeczne, polityczne).</a:t>
            </a:r>
          </a:p>
          <a:p>
            <a:pPr marL="343080" indent="-343080" algn="just">
              <a:lnSpc>
                <a:spcPct val="11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Grupy te mogą być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nastawione pozytywnie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lub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negatywnie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do firmy, a w danym momencie także neutralnie.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 Box 2"/>
          <p:cNvSpPr/>
          <p:nvPr/>
        </p:nvSpPr>
        <p:spPr>
          <a:xfrm>
            <a:off x="0" y="2270160"/>
            <a:ext cx="914364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000099"/>
                </a:solidFill>
                <a:latin typeface="Times New Roman"/>
              </a:rPr>
              <a:t>Część </a:t>
            </a:r>
            <a:r>
              <a:rPr lang="pl-PL" sz="4000" b="1" strike="noStrike" spc="-1" dirty="0" smtClean="0">
                <a:solidFill>
                  <a:srgbClr val="000099"/>
                </a:solidFill>
                <a:latin typeface="Times New Roman"/>
              </a:rPr>
              <a:t>3</a:t>
            </a:r>
            <a:endParaRPr lang="pl-PL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000099"/>
                </a:solidFill>
                <a:latin typeface="Times New Roman"/>
              </a:rPr>
              <a:t>Planowanie i podejmowanie decyzji strategicznych w firmie</a:t>
            </a:r>
            <a:endParaRPr lang="pl-PL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Rectangle 3"/>
          <p:cNvSpPr/>
          <p:nvPr/>
        </p:nvSpPr>
        <p:spPr>
          <a:xfrm>
            <a:off x="228600" y="1600200"/>
            <a:ext cx="8686440" cy="41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650"/>
              </a:spcBef>
            </a:pPr>
            <a:endParaRPr lang="pl-PL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" name="Text Box 4"/>
          <p:cNvSpPr/>
          <p:nvPr/>
        </p:nvSpPr>
        <p:spPr>
          <a:xfrm>
            <a:off x="22320" y="289080"/>
            <a:ext cx="91213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00099"/>
                </a:solidFill>
                <a:latin typeface="Times New Roman"/>
              </a:rPr>
              <a:t>Podstawy zarządzania</a:t>
            </a:r>
            <a:endParaRPr lang="pl-PL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Analiza interesariuszy (stakeholders)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/>
          </p:nvPr>
        </p:nvSpPr>
        <p:spPr>
          <a:xfrm>
            <a:off x="304920" y="2057400"/>
            <a:ext cx="8610120" cy="2209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długość strzałek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sygnalizuje stopień oddalenia interesariuszy od bieżącego działania firmy (bliższe i dalsze),</a:t>
            </a: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grubość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– siłę oddziaływania na firmę,</a:t>
            </a: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linia ciągła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– wpływ bezpośredni,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linia przerywana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– wpływ pośredni,</a:t>
            </a: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kolor linii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- wpływ pozytywny, negatywny lub neutralny.</a:t>
            </a:r>
          </a:p>
        </p:txBody>
      </p:sp>
      <p:sp>
        <p:nvSpPr>
          <p:cNvPr id="598" name="Rectangle 4"/>
          <p:cNvSpPr/>
          <p:nvPr/>
        </p:nvSpPr>
        <p:spPr>
          <a:xfrm>
            <a:off x="228600" y="685800"/>
            <a:ext cx="8686440" cy="12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Należy zidentyfikować zainteresowanych oraz ocenić typ, kierunek  i siłę relacji między nimi i przedsiębiorstwem. Analiza ta przyjmuje postać mapy, na której: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Rectangle 5"/>
          <p:cNvSpPr/>
          <p:nvPr/>
        </p:nvSpPr>
        <p:spPr>
          <a:xfrm>
            <a:off x="228600" y="4495680"/>
            <a:ext cx="853416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ta pozwala zbudować przybliżoną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hierarchię ważności interesariuszy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i dać menedżerom istotną wskazówkę z czyimi interesami i preferencjami przedsiębiorstwo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musi się liczyć najbardziej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. Mapa zostaje uzupełniona szczegółowym opisem najważniejszych interesariuszy i ich wpływ na firmę. Analizę  powtarzać w czasie.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Macierz BCG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1" name="Rectangle 3"/>
          <p:cNvSpPr/>
          <p:nvPr/>
        </p:nvSpPr>
        <p:spPr>
          <a:xfrm>
            <a:off x="152280" y="620640"/>
            <a:ext cx="8883720" cy="571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Macierz BCG (Boston Consulting Group) służy do analizy portfela wyrobów i usług firmy.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Została ona skonstruowana na podstawie </a:t>
            </a:r>
            <a:r>
              <a:rPr lang="pl-PL" sz="2000" b="1" u="sng" strike="noStrike" spc="-1">
                <a:solidFill>
                  <a:srgbClr val="000000"/>
                </a:solidFill>
                <a:uFillTx/>
                <a:latin typeface="Times New Roman"/>
              </a:rPr>
              <a:t>dwóch zmiennych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: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000" b="1" u="sng" strike="noStrike" spc="-1">
                <a:solidFill>
                  <a:srgbClr val="000000"/>
                </a:solidFill>
                <a:uFillTx/>
                <a:latin typeface="Times New Roman"/>
              </a:rPr>
              <a:t>tempa wzrostu rynku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, na którym działa firma. Do jego określenia najczęściej wykorzystuje się średni roczny wzrost sprzedaży całego rynku/branży. Można go wyznaczyć jako procentowy wzrost wartości rynkowej w kolejnym roku w stosunku do roku poprzedniego: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5724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[wartość rynkowa w roku następnym / wartość rynkowa w roku poprzednim - 1] %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b="1" u="sng" strike="noStrike" spc="-1">
                <a:solidFill>
                  <a:srgbClr val="000000"/>
                </a:solidFill>
                <a:uFillTx/>
                <a:latin typeface="Times New Roman"/>
              </a:rPr>
              <a:t>względnego udziału w rynku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, który można określić jako stosunek sprzedaży produktów danej firmy do całkowitej sprzedaży analizowanych produktów na rynku, na którym działa firma. Można go wyznaczyć jako: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5724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[wartość sprzedaży produktu spółki w danym roku / wartość całego rynku] %.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Metoda ta opiera się ona założeniu, że od tempa wzrostu danego rynku oraz udziału w nim konkretnego produktu zależy zdolność linii produktowych </a:t>
            </a:r>
            <a:r>
              <a:rPr lang="pl-PL" sz="2000" b="1" u="sng" strike="noStrike" spc="-1">
                <a:solidFill>
                  <a:srgbClr val="000000"/>
                </a:solidFill>
                <a:uFillTx/>
                <a:latin typeface="Times New Roman"/>
              </a:rPr>
              <a:t>do generowania zysków dla firmy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Na podstawie analizy powyższych zmiennych tworzy się macierz wyodrębniając </a:t>
            </a:r>
            <a:r>
              <a:rPr lang="pl-PL" sz="2000" b="1" u="sng" strike="noStrike" spc="-1">
                <a:solidFill>
                  <a:srgbClr val="000000"/>
                </a:solidFill>
                <a:uFillTx/>
                <a:latin typeface="Times New Roman"/>
              </a:rPr>
              <a:t>cztery kategorie produktów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...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0" algn="l"/>
              </a:tabLst>
            </a:pP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2"/>
          <p:cNvSpPr/>
          <p:nvPr/>
        </p:nvSpPr>
        <p:spPr>
          <a:xfrm>
            <a:off x="685800" y="76320"/>
            <a:ext cx="77720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Macierz BCG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3" name="Tabela 1"/>
          <p:cNvGraphicFramePr/>
          <p:nvPr/>
        </p:nvGraphicFramePr>
        <p:xfrm>
          <a:off x="251640" y="1942560"/>
          <a:ext cx="8712720" cy="5013960"/>
        </p:xfrm>
        <a:graphic>
          <a:graphicData uri="http://schemas.openxmlformats.org/drawingml/2006/table">
            <a:tbl>
              <a:tblPr/>
              <a:tblGrid>
                <a:gridCol w="720000"/>
                <a:gridCol w="3996360"/>
                <a:gridCol w="3996360"/>
              </a:tblGrid>
              <a:tr h="2505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Tempo wzrostu rynku [%]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niskie                                                                 wysokie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Znaki zapytania (I)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Produkty wchodzące na rynek, nieznane jeszcze odbiorcom. Oferowane na bardzo dynamicznym rynku. Mają one potencjalne szanse na sukces, ale sukces wymaga dużego wsparcia finansowego. 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Wysoka dynamika sprzedaży i wzrost rynku może stwarzać interesujące okazje rynkowe, jeśli potrafi się wykorzystać szanse i znaleźć odpowiednie środki na wsparcie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Gwiazdy (II)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Produkty rozwojowe wprowadzone niedawno na rynek. Osiągnęły już pewien sukces finansowy, ale nie mają jeszcze pewnej pozycji z powodu wysokiej dynamiki rynku (wymagają wsparcia finansowego i promocji). 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Konieczność ponoszenia dalszych nakładów inwestycyjnych by dotrzymać kroku szybkiemu rozwojowi rynku może wymagać zainwestowania więcej kapitału niż wynoszą dochody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1864800">
                <a:tc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Psy (III)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Produkty schyłkowe, rzadko przynoszą zyski, są już w etapie wycofywania z rynku.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Dojne krowy (IV)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Produkty o ustabilizowanej pozycji rynkowej, przynoszą podstawowe zyski firmie. Są już długo obecne na rynku i nie zawsze wiadomo, co będzie z nimi dalej. 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Powolny wzrost rynku powoduje, że nie potrzeba dużych inwestycji, by utrzymać pozycję na rynku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Względny udział w rynku [%]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niski                                                                                                                                             wysoki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604" name="Rectangle 3"/>
          <p:cNvSpPr/>
          <p:nvPr/>
        </p:nvSpPr>
        <p:spPr>
          <a:xfrm>
            <a:off x="152280" y="620640"/>
            <a:ext cx="8883720" cy="12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38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Aby przeprowadzić analizę, konieczne jest określenie średniego poziomu wzrostu rynku i udziału w rynku - w celu oddzielenia poziomów „niskiego” i „wysokiego”. Ten średni poziom jest często ustalany indywidualnie w zależności od specyfiki firmy i rynku (branży).</a:t>
            </a:r>
            <a:endParaRPr lang="pl-PL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/>
          </p:nvPr>
        </p:nvSpPr>
        <p:spPr>
          <a:xfrm>
            <a:off x="152280" y="685800"/>
            <a:ext cx="8838720" cy="3678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00" b="0" strike="noStrike" spc="-1">
                <a:solidFill>
                  <a:srgbClr val="000000"/>
                </a:solidFill>
                <a:latin typeface="Times New Roman"/>
              </a:rPr>
              <a:t>W macierzy BCG idealna struktura asortymentowa powinna obejmować:</a:t>
            </a:r>
          </a:p>
          <a:p>
            <a:pPr marL="743040" lvl="1" indent="-2858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700" b="0" strike="noStrike" spc="-1">
                <a:solidFill>
                  <a:srgbClr val="000000"/>
                </a:solidFill>
                <a:latin typeface="Times New Roman"/>
              </a:rPr>
              <a:t>odpowiednią liczbę gwiazd, które w przyszłości zamienią się w ustabilizowane dojne krowy,</a:t>
            </a:r>
          </a:p>
          <a:p>
            <a:pPr marL="743040" lvl="1" indent="-2858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700" b="0" strike="noStrike" spc="-1">
                <a:solidFill>
                  <a:srgbClr val="000000"/>
                </a:solidFill>
                <a:latin typeface="Times New Roman"/>
              </a:rPr>
              <a:t>dostateczną liczbę dojnych krów, finansujących rozwój innych produktów;</a:t>
            </a:r>
          </a:p>
          <a:p>
            <a:pPr marL="743040" lvl="1" indent="-2858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700" b="0" strike="noStrike" spc="-1">
                <a:solidFill>
                  <a:srgbClr val="000000"/>
                </a:solidFill>
                <a:latin typeface="Times New Roman"/>
              </a:rPr>
              <a:t>pewną liczbę znaków zapytania, które dzięki dużym nakładom finansowym mogą się zmienić w przyszłości w gwiazdy,</a:t>
            </a:r>
          </a:p>
          <a:p>
            <a:pPr marL="743040" lvl="1" indent="-2858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700" b="0" strike="noStrike" spc="-1">
                <a:solidFill>
                  <a:srgbClr val="000000"/>
                </a:solidFill>
                <a:latin typeface="Times New Roman"/>
              </a:rPr>
              <a:t>brak psów, które nie generują gotówki.</a:t>
            </a:r>
          </a:p>
          <a:p>
            <a:pPr marL="343080" indent="-34308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700" b="0" strike="noStrike" spc="-1">
                <a:solidFill>
                  <a:srgbClr val="000000"/>
                </a:solidFill>
                <a:latin typeface="Times New Roman"/>
              </a:rPr>
              <a:t>Sztuka polega na inwestowaniu nadwyżki finansowej pochodzącej od dojnych krów i skutecznych psów w wybrane znaki zapytania, aby przekształcić je w gwiazdy poprzez zwiększenie ich udziału w rynku. Kiedy tempo rynku opadnie gwiazdy przekształcą się w dojne krowy, generujące nadmiar gotówki, którą będzie można zainwestować w obiecujące znaki zapytania następnej generacji.</a:t>
            </a:r>
          </a:p>
        </p:txBody>
      </p:sp>
      <p:sp>
        <p:nvSpPr>
          <p:cNvPr id="606" name="Rectangle 2"/>
          <p:cNvSpPr/>
          <p:nvPr/>
        </p:nvSpPr>
        <p:spPr>
          <a:xfrm>
            <a:off x="685800" y="76320"/>
            <a:ext cx="77720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Macierz BCG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7" name="Tabela 6"/>
          <p:cNvGraphicFramePr/>
          <p:nvPr/>
        </p:nvGraphicFramePr>
        <p:xfrm>
          <a:off x="1475640" y="4293000"/>
          <a:ext cx="5688000" cy="2402880"/>
        </p:xfrm>
        <a:graphic>
          <a:graphicData uri="http://schemas.openxmlformats.org/drawingml/2006/table">
            <a:tbl>
              <a:tblPr/>
              <a:tblGrid>
                <a:gridCol w="504000"/>
                <a:gridCol w="2575080"/>
                <a:gridCol w="2608920"/>
              </a:tblGrid>
              <a:tr h="109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3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Tempo wzrostu rynku [%]</a:t>
                      </a:r>
                      <a:endParaRPr lang="pl-PL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3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niskie                     wysokie</a:t>
                      </a:r>
                      <a:endParaRPr lang="pl-PL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Znaki zapytania (I)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Gwiazdy (II)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817200">
                <a:tc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Psy (III)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Dojne krowy (IV)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42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pl-PL" sz="13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Względny udział w rynku [%]</a:t>
                      </a:r>
                      <a:endParaRPr lang="pl-PL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pl-PL" sz="13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niski                                                                                                      wysoki</a:t>
                      </a:r>
                      <a:endParaRPr lang="pl-PL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9520" marR="29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608" name="Prostokąt 7"/>
          <p:cNvSpPr/>
          <p:nvPr/>
        </p:nvSpPr>
        <p:spPr>
          <a:xfrm>
            <a:off x="7306200" y="4221000"/>
            <a:ext cx="1802160" cy="21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500" b="0" strike="noStrike" spc="-1">
                <a:solidFill>
                  <a:srgbClr val="000000"/>
                </a:solidFill>
                <a:latin typeface="Times New Roman"/>
              </a:rPr>
              <a:t>Przepływy pieniężne</a:t>
            </a: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>
                <a:solidFill>
                  <a:srgbClr val="000000"/>
                </a:solidFill>
                <a:latin typeface="Times New Roman"/>
              </a:rPr>
              <a:t>Inwestycje</a:t>
            </a: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>
                <a:solidFill>
                  <a:srgbClr val="000000"/>
                </a:solidFill>
                <a:latin typeface="Times New Roman"/>
              </a:rPr>
              <a:t>Pożądany ruch</a:t>
            </a: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09" name="Łącznik prosty ze strzałką 8"/>
          <p:cNvCxnSpPr/>
          <p:nvPr/>
        </p:nvCxnSpPr>
        <p:spPr>
          <a:xfrm>
            <a:off x="7812360" y="5477400"/>
            <a:ext cx="792360" cy="360"/>
          </a:xfrm>
          <a:prstGeom prst="straightConnector1">
            <a:avLst/>
          </a:prstGeom>
          <a:ln w="38100">
            <a:solidFill>
              <a:srgbClr val="00CC00"/>
            </a:solidFill>
            <a:round/>
            <a:tailEnd type="arrow" w="med" len="med"/>
          </a:ln>
        </p:spPr>
      </p:cxnSp>
      <p:cxnSp>
        <p:nvCxnSpPr>
          <p:cNvPr id="610" name="Łącznik prosty ze strzałką 9"/>
          <p:cNvCxnSpPr/>
          <p:nvPr/>
        </p:nvCxnSpPr>
        <p:spPr>
          <a:xfrm flipV="1">
            <a:off x="7812360" y="6396840"/>
            <a:ext cx="862200" cy="2592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round/>
            <a:tailEnd type="arrow" w="med" len="med"/>
          </a:ln>
        </p:spPr>
      </p:cxnSp>
      <p:sp>
        <p:nvSpPr>
          <p:cNvPr id="611" name="Prostokąt 10"/>
          <p:cNvSpPr/>
          <p:nvPr/>
        </p:nvSpPr>
        <p:spPr>
          <a:xfrm>
            <a:off x="7867080" y="4413600"/>
            <a:ext cx="555840" cy="4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b="1" strike="noStrike" spc="-1">
                <a:solidFill>
                  <a:srgbClr val="000000"/>
                </a:solidFill>
                <a:latin typeface="Times New Roman"/>
              </a:rPr>
              <a:t>+/-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12" name="Łącznik prosty ze strzałką 11"/>
          <p:cNvCxnSpPr/>
          <p:nvPr/>
        </p:nvCxnSpPr>
        <p:spPr>
          <a:xfrm flipH="1" flipV="1">
            <a:off x="3203640" y="4685400"/>
            <a:ext cx="2592720" cy="1224360"/>
          </a:xfrm>
          <a:prstGeom prst="straightConnector1">
            <a:avLst/>
          </a:prstGeom>
          <a:ln w="76200">
            <a:solidFill>
              <a:srgbClr val="00CC00"/>
            </a:solidFill>
            <a:round/>
            <a:tailEnd type="arrow" w="med" len="med"/>
          </a:ln>
        </p:spPr>
      </p:cxnSp>
      <p:cxnSp>
        <p:nvCxnSpPr>
          <p:cNvPr id="613" name="Łącznik prosty ze strzałką 12"/>
          <p:cNvCxnSpPr/>
          <p:nvPr/>
        </p:nvCxnSpPr>
        <p:spPr>
          <a:xfrm flipV="1">
            <a:off x="3275640" y="4757400"/>
            <a:ext cx="360" cy="1152360"/>
          </a:xfrm>
          <a:prstGeom prst="straightConnector1">
            <a:avLst/>
          </a:prstGeom>
          <a:ln w="38100">
            <a:solidFill>
              <a:srgbClr val="00CC00"/>
            </a:solidFill>
            <a:round/>
            <a:tailEnd type="arrow" w="med" len="med"/>
          </a:ln>
        </p:spPr>
      </p:cxnSp>
      <p:cxnSp>
        <p:nvCxnSpPr>
          <p:cNvPr id="614" name="Łącznik prosty ze strzałką 13"/>
          <p:cNvCxnSpPr/>
          <p:nvPr/>
        </p:nvCxnSpPr>
        <p:spPr>
          <a:xfrm flipV="1">
            <a:off x="5796000" y="4685400"/>
            <a:ext cx="360" cy="1224360"/>
          </a:xfrm>
          <a:prstGeom prst="straightConnector1">
            <a:avLst/>
          </a:prstGeom>
          <a:ln w="38100">
            <a:solidFill>
              <a:srgbClr val="00CC00"/>
            </a:solidFill>
            <a:round/>
            <a:tailEnd type="arrow" w="med" len="med"/>
          </a:ln>
        </p:spPr>
      </p:cxnSp>
      <p:cxnSp>
        <p:nvCxnSpPr>
          <p:cNvPr id="615" name="Łącznik prosty ze strzałką 14"/>
          <p:cNvCxnSpPr/>
          <p:nvPr/>
        </p:nvCxnSpPr>
        <p:spPr>
          <a:xfrm>
            <a:off x="3203640" y="4685400"/>
            <a:ext cx="2592720" cy="36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round/>
            <a:tailEnd type="arrow" w="med" len="med"/>
          </a:ln>
        </p:spPr>
      </p:cxnSp>
      <p:cxnSp>
        <p:nvCxnSpPr>
          <p:cNvPr id="616" name="Łącznik prosty ze strzałką 15"/>
          <p:cNvCxnSpPr/>
          <p:nvPr/>
        </p:nvCxnSpPr>
        <p:spPr>
          <a:xfrm>
            <a:off x="6012000" y="4685400"/>
            <a:ext cx="360" cy="129636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round/>
            <a:tailEnd type="arrow" w="med" len="med"/>
          </a:ln>
        </p:spPr>
      </p:cxnSp>
      <p:cxnSp>
        <p:nvCxnSpPr>
          <p:cNvPr id="617" name="Łącznik prosty ze strzałką 16"/>
          <p:cNvCxnSpPr/>
          <p:nvPr/>
        </p:nvCxnSpPr>
        <p:spPr>
          <a:xfrm flipH="1">
            <a:off x="755280" y="5909400"/>
            <a:ext cx="2520720" cy="43236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round/>
            <a:tailEnd type="arrow" w="med" len="med"/>
          </a:ln>
        </p:spPr>
      </p:cxnSp>
      <p:sp>
        <p:nvSpPr>
          <p:cNvPr id="618" name="Prostokąt 17"/>
          <p:cNvSpPr/>
          <p:nvPr/>
        </p:nvSpPr>
        <p:spPr>
          <a:xfrm>
            <a:off x="199440" y="5715720"/>
            <a:ext cx="1059840" cy="54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500" b="0" strike="noStrike" spc="-1">
                <a:solidFill>
                  <a:srgbClr val="000000"/>
                </a:solidFill>
                <a:latin typeface="Times New Roman"/>
              </a:rPr>
              <a:t>Wycofanie</a:t>
            </a: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500" b="0" strike="noStrike" spc="-1">
                <a:solidFill>
                  <a:srgbClr val="000000"/>
                </a:solidFill>
                <a:latin typeface="Times New Roman"/>
              </a:rPr>
              <a:t>z rynku</a:t>
            </a:r>
            <a:endParaRPr lang="pl-PL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rostokąt 18"/>
          <p:cNvSpPr/>
          <p:nvPr/>
        </p:nvSpPr>
        <p:spPr>
          <a:xfrm>
            <a:off x="2122200" y="4397400"/>
            <a:ext cx="286200" cy="4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b="1" strike="noStrike" spc="-1">
                <a:solidFill>
                  <a:srgbClr val="000000"/>
                </a:solidFill>
                <a:latin typeface="Times New Roman"/>
              </a:rPr>
              <a:t>-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rostokąt 19"/>
          <p:cNvSpPr/>
          <p:nvPr/>
        </p:nvSpPr>
        <p:spPr>
          <a:xfrm>
            <a:off x="6531840" y="4555800"/>
            <a:ext cx="555840" cy="4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b="1" strike="noStrike" spc="-1">
                <a:solidFill>
                  <a:srgbClr val="000000"/>
                </a:solidFill>
                <a:latin typeface="Times New Roman"/>
              </a:rPr>
              <a:t>+/-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rostokąt 20"/>
          <p:cNvSpPr/>
          <p:nvPr/>
        </p:nvSpPr>
        <p:spPr>
          <a:xfrm>
            <a:off x="6702480" y="5504760"/>
            <a:ext cx="362520" cy="4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b="1" strike="noStrike" spc="-1">
                <a:solidFill>
                  <a:srgbClr val="000000"/>
                </a:solidFill>
                <a:latin typeface="Times New Roman"/>
              </a:rPr>
              <a:t>+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rostokąt 21"/>
          <p:cNvSpPr/>
          <p:nvPr/>
        </p:nvSpPr>
        <p:spPr>
          <a:xfrm>
            <a:off x="2082600" y="5400360"/>
            <a:ext cx="469080" cy="4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sz="2500" b="1" strike="noStrike" spc="-1">
                <a:solidFill>
                  <a:srgbClr val="000000"/>
                </a:solidFill>
                <a:latin typeface="Times New Roman"/>
              </a:rPr>
              <a:t>/-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Analiza SWOT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7" name="Rectangle 3"/>
          <p:cNvSpPr/>
          <p:nvPr/>
        </p:nvSpPr>
        <p:spPr>
          <a:xfrm>
            <a:off x="533520" y="857160"/>
            <a:ext cx="8305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jest metodą analizy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atutów i słabości przedsiębiorstwa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w warunkach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okazji i zagrożeń stwarzanych przez otoczenie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304920" y="2362320"/>
            <a:ext cx="8457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Analiza SWOT obejmuje:</a:t>
            </a:r>
          </a:p>
          <a:p>
            <a:pPr marL="343080" indent="-34308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analizę zewnętrzną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(okazje i zagrożenia), czyli analizę tych obszarów otoczenia , które wpływają na funkcjonowanie przedsiębiorstwa, a nad którymi firma nie ma kontroli</a:t>
            </a:r>
          </a:p>
          <a:p>
            <a:pPr marL="343080" indent="-34308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analizę wewnętrzną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(silne i słabe strony), czyli analizę obecnego potencjału firmy, prowadzonej działalności i możliwości rozwojowych.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Analiza SWOT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/>
          </p:nvPr>
        </p:nvSpPr>
        <p:spPr>
          <a:xfrm>
            <a:off x="1066680" y="920160"/>
            <a:ext cx="7924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Szanse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to wydarzenia lub zjawiska, które są poza kontrolą firmy, ale są dla organizacji szczególnymi okazjami i pozytywnymi wyzwaniami,</a:t>
            </a: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Zagrożenia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to wydarzenia lub zjawiska, poza kontrolą firmy, które będą miały niekorzystny wpływ na funkcjonowanie i rozwój organizacji,</a:t>
            </a:r>
          </a:p>
          <a:p>
            <a:pPr indent="0" algn="just">
              <a:lnSpc>
                <a:spcPct val="100000"/>
              </a:lnSpc>
              <a:spcBef>
                <a:spcPts val="499"/>
              </a:spcBef>
              <a:buNone/>
            </a:pPr>
            <a:endParaRPr lang="pl-PL" sz="25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Silne strony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to całkowicie lub częściowo kontrolowane przez organizację zasoby, które wyróżniają ją w sposób pozytywny w otoczeniu i w gronie konkurentów,</a:t>
            </a: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Słabe strony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to te aspekty funkcjonowania organizacji, które ograniczają jej sprawność i mogą blokować jej rozwój w przyszłości.</a:t>
            </a:r>
          </a:p>
        </p:txBody>
      </p:sp>
      <p:sp>
        <p:nvSpPr>
          <p:cNvPr id="631" name="AutoShape 4"/>
          <p:cNvSpPr/>
          <p:nvPr/>
        </p:nvSpPr>
        <p:spPr>
          <a:xfrm>
            <a:off x="685800" y="967320"/>
            <a:ext cx="380520" cy="228564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l-PL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2" name="Text Box 5"/>
          <p:cNvSpPr/>
          <p:nvPr/>
        </p:nvSpPr>
        <p:spPr>
          <a:xfrm rot="16200000">
            <a:off x="-735840" y="1925640"/>
            <a:ext cx="23241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Analiza zewnętrzna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Text Box 6"/>
          <p:cNvSpPr/>
          <p:nvPr/>
        </p:nvSpPr>
        <p:spPr>
          <a:xfrm rot="16200000">
            <a:off x="-787680" y="4699800"/>
            <a:ext cx="23958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Analiza wewnętrzna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AutoShape 7"/>
          <p:cNvSpPr/>
          <p:nvPr/>
        </p:nvSpPr>
        <p:spPr>
          <a:xfrm>
            <a:off x="685800" y="3786480"/>
            <a:ext cx="380520" cy="228564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l-PL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53416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000" b="1" strike="noStrike" spc="-1">
                <a:solidFill>
                  <a:srgbClr val="000099"/>
                </a:solidFill>
                <a:latin typeface="Times New Roman"/>
              </a:rPr>
              <a:t>Analizę SWOT przedstawia się w formie macierzy: </a:t>
            </a:r>
            <a:endParaRPr lang="pl-PL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36" name="Tabela 1"/>
          <p:cNvGraphicFramePr/>
          <p:nvPr/>
        </p:nvGraphicFramePr>
        <p:xfrm>
          <a:off x="107640" y="687240"/>
          <a:ext cx="8856720" cy="6258560"/>
        </p:xfrm>
        <a:graphic>
          <a:graphicData uri="http://schemas.openxmlformats.org/drawingml/2006/table">
            <a:tbl>
              <a:tblPr/>
              <a:tblGrid>
                <a:gridCol w="632880"/>
                <a:gridCol w="4111920"/>
                <a:gridCol w="4111920"/>
              </a:tblGrid>
              <a:tr h="275400">
                <a:tc>
                  <a:txBody>
                    <a:bodyPr/>
                    <a:lstStyle/>
                    <a:p>
                      <a:endParaRPr lang="en-US" sz="1800" b="1" strike="noStrike" spc="-1">
                        <a:solidFill>
                          <a:schemeClr val="dk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18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Słabe strony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18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Silne strony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 marL="71640"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18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Czynniki wewnętrzne (zasoby)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słabo rozwinięta sieć sprzedaży i serwisu,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przestarzały park maszynowy,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brak badań rynku i skutecznego marketingu,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duże zamrożenie kapitału w zapasach i wyrobach gotowych,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silne uzależnienie od jednego produktu,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niesprawny system komunikacji,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tradycja i marka firmy,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wysoka jakość produktów,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doświadczeni pracow</a:t>
                      </a:r>
                      <a:r>
                        <a:rPr lang="pl-PL" sz="18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nicy i kadra kierownicza,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dobra lokalizacja,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brak zagrożenia technologii dla środowiska naturalnego.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1800" b="0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18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Zagrożenia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</a:pPr>
                      <a:r>
                        <a:rPr lang="pl-PL" sz="18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Szanse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08280">
                <a:tc>
                  <a:txBody>
                    <a:bodyPr/>
                    <a:lstStyle/>
                    <a:p>
                      <a:pPr marL="71640" algn="ctr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tabLst>
                          <a:tab pos="457200" algn="l"/>
                        </a:tabLst>
                      </a:pPr>
                      <a:r>
                        <a:rPr lang="pl-PL" sz="18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Czynniki zewnętrzne (otoczenia)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wzrost nielegalnego importu z krajów azjatyckich,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brak strategii rozwoju dla branży na szczeblu rządowym,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spadek popytu w Europie Zachodniej,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wzrost rygorów ochrony środowiska,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zwiększone wymagania klientów.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wzrost popytu na rynku krajowym i w państwach Europy Środkowo-Wschodniej,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pozyskanie środków finansowych z funduszy pomocowych,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znalezienie dzierżawców na niewykorzystane hale i pomieszczenia,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201"/>
                        </a:spcBef>
                        <a:spcAft>
                          <a:spcPts val="201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otwarcie się rynków zagranicznych na polskie produkty.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Obraz 9" descr="Znalezione obrazy dla zapytania maxi-maxi strategy"/>
          <p:cNvPicPr/>
          <p:nvPr/>
        </p:nvPicPr>
        <p:blipFill>
          <a:blip r:embed="rId3"/>
          <a:stretch/>
        </p:blipFill>
        <p:spPr>
          <a:xfrm>
            <a:off x="1619640" y="1834560"/>
            <a:ext cx="6408360" cy="3672000"/>
          </a:xfrm>
          <a:prstGeom prst="rect">
            <a:avLst/>
          </a:prstGeom>
          <a:ln w="0">
            <a:noFill/>
          </a:ln>
        </p:spPr>
      </p:pic>
      <p:sp>
        <p:nvSpPr>
          <p:cNvPr id="638" name="Rectangle 10"/>
          <p:cNvSpPr/>
          <p:nvPr/>
        </p:nvSpPr>
        <p:spPr>
          <a:xfrm>
            <a:off x="0" y="981000"/>
            <a:ext cx="9143640" cy="5876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>
            <a:no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endParaRPr lang="pl-PL" sz="2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9" name="Prostokąt 1"/>
          <p:cNvSpPr/>
          <p:nvPr/>
        </p:nvSpPr>
        <p:spPr>
          <a:xfrm>
            <a:off x="6804360" y="4546800"/>
            <a:ext cx="1656000" cy="109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n-GB" sz="2200" b="0" strike="noStrike" spc="-1">
                <a:solidFill>
                  <a:srgbClr val="000000"/>
                </a:solidFill>
                <a:latin typeface="Times New Roman"/>
              </a:rPr>
              <a:t>silna ekspansja, inwestycje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rostokąt 2"/>
          <p:cNvSpPr/>
          <p:nvPr/>
        </p:nvSpPr>
        <p:spPr>
          <a:xfrm>
            <a:off x="148680" y="4308480"/>
            <a:ext cx="2700720" cy="210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redukcja kosztów, ulepszanie produktów, rozszerzanie zasobów, wejście na nowe rynki, wejście w sojusz strategiczny 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rostokąt 3"/>
          <p:cNvSpPr/>
          <p:nvPr/>
        </p:nvSpPr>
        <p:spPr>
          <a:xfrm>
            <a:off x="6752880" y="1412640"/>
            <a:ext cx="1923480" cy="176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wybór produktów, segmentacja rynku, rozwój produktów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rostokąt 4"/>
          <p:cNvSpPr/>
          <p:nvPr/>
        </p:nvSpPr>
        <p:spPr>
          <a:xfrm>
            <a:off x="200160" y="1412640"/>
            <a:ext cx="2931480" cy="176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>
            <a:sp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przetrwanie organizacji, przekształcenie lub uzyskanie maksymalnych korzyści przed likwidacją spółki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Rectangle 2"/>
          <p:cNvSpPr/>
          <p:nvPr/>
        </p:nvSpPr>
        <p:spPr>
          <a:xfrm>
            <a:off x="662760" y="451440"/>
            <a:ext cx="7772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Strategie bazujące </a:t>
            </a:r>
            <a:r>
              <a:rPr sz="3500"/>
              <a:t/>
            </a:r>
            <a:br>
              <a:rPr sz="3500"/>
            </a:b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na analizie SWOT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Trening menedżerski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5" name="Rectangle 4"/>
          <p:cNvSpPr/>
          <p:nvPr/>
        </p:nvSpPr>
        <p:spPr>
          <a:xfrm>
            <a:off x="228600" y="949320"/>
            <a:ext cx="861012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6" name="Rectangle 5"/>
          <p:cNvSpPr/>
          <p:nvPr/>
        </p:nvSpPr>
        <p:spPr>
          <a:xfrm>
            <a:off x="251640" y="1045800"/>
            <a:ext cx="8694720" cy="27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2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Praca w zespołach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2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W ramach każdej grupy proszę </a:t>
            </a:r>
            <a:r>
              <a:rPr lang="pl-PL" sz="2800" b="1" u="sng" strike="noStrike" spc="-1">
                <a:solidFill>
                  <a:srgbClr val="000000"/>
                </a:solidFill>
                <a:uFillTx/>
                <a:latin typeface="Times New Roman"/>
              </a:rPr>
              <a:t>przeprowadzić analizę SWOT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 dla Masarni Michniewiczów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2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Proszę ocenić, który rodzaj strategii będzie odpowiedni dla spółki. Proszę zaproponować działania strategiczne adekwatne do wybranej strategii konkurencji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304920" y="22860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3-4. Warianty strategiczne i wybór strategii firmy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380880" y="2209680"/>
            <a:ext cx="8457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10000"/>
              </a:lnSpc>
              <a:spcBef>
                <a:spcPts val="439"/>
              </a:spcBef>
              <a:spcAft>
                <a:spcPts val="22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strategia na poziomie korporacji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(przedsiębiorstwa)- dotyczy całości firmy, określa kierunek działania wytyczony dla całej organizacji, wskazujący na jakich rynkach ta organizacja będzie konkurować i w jaki sposób będzie się rozwijać,</a:t>
            </a:r>
          </a:p>
          <a:p>
            <a:pPr marL="343080" indent="-343080" algn="just">
              <a:lnSpc>
                <a:spcPct val="90000"/>
              </a:lnSpc>
              <a:spcBef>
                <a:spcPts val="439"/>
              </a:spcBef>
              <a:spcAft>
                <a:spcPts val="22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strategia na poziomie autonomicznej jednostki gospodarczej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- strategia koncentrująca się na sposobie zapewnienia przewagi konkurencyjnej przez poszczególne segmenty działalności przedsiębiorstwa,</a:t>
            </a:r>
          </a:p>
          <a:p>
            <a:pPr marL="343080" indent="-343080" algn="just">
              <a:lnSpc>
                <a:spcPct val="90000"/>
              </a:lnSpc>
              <a:spcBef>
                <a:spcPts val="439"/>
              </a:spcBef>
              <a:spcAft>
                <a:spcPts val="22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strategia funkcjonalna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– dotyczy jednej z funkcji przedsiębiorstwa.</a:t>
            </a:r>
          </a:p>
        </p:txBody>
      </p:sp>
      <p:sp>
        <p:nvSpPr>
          <p:cNvPr id="649" name="Rectangle 4"/>
          <p:cNvSpPr/>
          <p:nvPr/>
        </p:nvSpPr>
        <p:spPr>
          <a:xfrm>
            <a:off x="380880" y="1295280"/>
            <a:ext cx="84578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Strategię można formułować na różnych poziomach przedsiębiorstwa. Do najważniejszych należy: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Rectangle 5"/>
          <p:cNvSpPr/>
          <p:nvPr/>
        </p:nvSpPr>
        <p:spPr>
          <a:xfrm>
            <a:off x="988200" y="5807160"/>
            <a:ext cx="71884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Sformalizowanym efektem planowania strategicznego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w przedsiębiorstwie jest </a:t>
            </a:r>
            <a:r>
              <a:rPr lang="pl-PL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biznes plan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685800" y="4762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400" b="1" strike="noStrike" spc="-1">
                <a:solidFill>
                  <a:srgbClr val="000099"/>
                </a:solidFill>
                <a:latin typeface="Times New Roman"/>
              </a:rPr>
              <a:t>Planowanie i podejmowanie decyzji w zarządzaniu</a:t>
            </a:r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" name="Rectangle 4"/>
          <p:cNvSpPr/>
          <p:nvPr/>
        </p:nvSpPr>
        <p:spPr>
          <a:xfrm>
            <a:off x="1210680" y="2133720"/>
            <a:ext cx="68637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Planowanie</a:t>
            </a: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 – proces zmierzający do </a:t>
            </a:r>
            <a:r>
              <a:rPr lang="pl-PL" sz="2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określenia celów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działalności organizacji oraz </a:t>
            </a:r>
            <a:r>
              <a:rPr lang="pl-PL" sz="2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sposobów i środków</a:t>
            </a: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,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za pomocą których cele te mają być osiągnięte.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Rectangle 5"/>
          <p:cNvSpPr/>
          <p:nvPr/>
        </p:nvSpPr>
        <p:spPr>
          <a:xfrm>
            <a:off x="189720" y="3645000"/>
            <a:ext cx="8924400" cy="96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Planowanie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– podstawa wszystkich innych funkcji kierowniczych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Planowanie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– odbywa się zawsze w kontekście określonego otoczenia!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Rectangle 4"/>
          <p:cNvSpPr/>
          <p:nvPr/>
        </p:nvSpPr>
        <p:spPr>
          <a:xfrm>
            <a:off x="1104480" y="5013360"/>
            <a:ext cx="711216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Podejmowanie decyzji </a:t>
            </a: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- proces polegający na zbieraniu </a:t>
            </a:r>
            <a:r>
              <a:rPr sz="2400"/>
              <a:t/>
            </a:r>
            <a:br>
              <a:rPr sz="2400"/>
            </a:b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i przetwarzaniu informacji w celu wyboru </a:t>
            </a:r>
            <a:r>
              <a:rPr sz="2400"/>
              <a:t/>
            </a:r>
            <a:br>
              <a:rPr sz="2400"/>
            </a:b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odpowiedniego sposobu postępowania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spośród określonych wariantów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Strategie na poziomie korporacji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304920" y="685800"/>
            <a:ext cx="8457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wzrostu (ekspansywna)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zakłada rozszerzanie skali działania firmy: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wejście na nowe rynki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tworzenie nowych filii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powiększanie zatrudnienia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nastawiona na wykorzystanie silnych stron firmy i szans pojawiających się na rynku</a:t>
            </a:r>
          </a:p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redukcji (degresywna)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oznacza redukcję skali działania firmy: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ograniczenie zatrudnienia, 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redukcja wydatków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sprzedaż części majątku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ograniczanie liczby komórek organizacyjnych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ograniczanie ekspansji rynkowej</a:t>
            </a:r>
          </a:p>
          <a:p>
            <a:pPr marL="743040" lvl="1" indent="-2858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występuje w warunkach kryzysu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Strategie na poziomie korporacji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304920" y="685800"/>
            <a:ext cx="8457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obronna (konsolidacyjna)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charakteryzuje się stabilizacją funkcjonowania firmy: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utrzymanie osiągniętych pozycji rynkowych, 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stabilizacja stanu zatrudnienia, 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brak zmian produkcyjnych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strategia przetrwania przy braku szans na rozwój</a:t>
            </a:r>
          </a:p>
          <a:p>
            <a:pPr indent="0">
              <a:lnSpc>
                <a:spcPct val="100000"/>
              </a:lnSpc>
              <a:spcBef>
                <a:spcPts val="420"/>
              </a:spcBef>
              <a:buNone/>
            </a:pP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restrukturyzacji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nastawienie na zmiany.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przekształcenie firmy w aspekcie asortymentu i usług, wejścia na nowe rynki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zmiany w strukturze organizacyjnej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zmiany zatrudnienia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stosowana w warunkach trudności – wychodzenie z kryzysu poprzez zmiany (nowa kadra, nowe rynki, nowe wyroby)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Strategie na poziomie autonomicznej jednostki gospodarczej 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/>
          </p:nvPr>
        </p:nvSpPr>
        <p:spPr>
          <a:xfrm>
            <a:off x="685800" y="182880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10000"/>
              </a:lnSpc>
              <a:spcBef>
                <a:spcPts val="499"/>
              </a:spcBef>
              <a:spcAft>
                <a:spcPts val="624"/>
              </a:spcAft>
              <a:buNone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W zależności od obszaru konkurencji oraz metod budowy przewagi konkurencyjnej firma może wybrać </a:t>
            </a: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następujące strategie konkurencyjne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spcAft>
                <a:spcPts val="624"/>
              </a:spcAft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Strategia przywództwa pod względem kosztów</a:t>
            </a: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spcAft>
                <a:spcPts val="624"/>
              </a:spcAft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Strategia zróżnicowania</a:t>
            </a: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spcAft>
                <a:spcPts val="624"/>
              </a:spcAft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Strategia niszy rynkowej, w dwóch wariantach:</a:t>
            </a:r>
          </a:p>
          <a:p>
            <a:pPr marL="743040" lvl="1" indent="-285840">
              <a:lnSpc>
                <a:spcPct val="110000"/>
              </a:lnSpc>
              <a:spcBef>
                <a:spcPts val="499"/>
              </a:spcBef>
              <a:spcAft>
                <a:spcPts val="624"/>
              </a:spcAft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nastawienie na koszty,</a:t>
            </a:r>
          </a:p>
          <a:p>
            <a:pPr marL="743040" lvl="1" indent="-285840">
              <a:lnSpc>
                <a:spcPct val="110000"/>
              </a:lnSpc>
              <a:spcBef>
                <a:spcPts val="499"/>
              </a:spcBef>
              <a:spcAft>
                <a:spcPts val="624"/>
              </a:spcAft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nastawienia na zróżnicowanie.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ext Box 5"/>
          <p:cNvSpPr/>
          <p:nvPr/>
        </p:nvSpPr>
        <p:spPr>
          <a:xfrm>
            <a:off x="-1080" y="335772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Mercedes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Text Box 6"/>
          <p:cNvSpPr/>
          <p:nvPr/>
        </p:nvSpPr>
        <p:spPr>
          <a:xfrm>
            <a:off x="-1080" y="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Ford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Text Box 7"/>
          <p:cNvSpPr/>
          <p:nvPr/>
        </p:nvSpPr>
        <p:spPr>
          <a:xfrm>
            <a:off x="-1080" y="256536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Porsche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Text Box 8"/>
          <p:cNvSpPr/>
          <p:nvPr/>
        </p:nvSpPr>
        <p:spPr>
          <a:xfrm>
            <a:off x="-1080" y="640224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Fiat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Text Box 9"/>
          <p:cNvSpPr/>
          <p:nvPr/>
        </p:nvSpPr>
        <p:spPr>
          <a:xfrm>
            <a:off x="-1080" y="422100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Dacia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Text Box 10"/>
          <p:cNvSpPr/>
          <p:nvPr/>
        </p:nvSpPr>
        <p:spPr>
          <a:xfrm>
            <a:off x="-1080" y="83664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Renault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Text Box 11"/>
          <p:cNvSpPr/>
          <p:nvPr/>
        </p:nvSpPr>
        <p:spPr>
          <a:xfrm>
            <a:off x="-1080" y="566100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Mini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Text Box 12"/>
          <p:cNvSpPr/>
          <p:nvPr/>
        </p:nvSpPr>
        <p:spPr>
          <a:xfrm>
            <a:off x="-1080" y="170028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Audi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Text Box 13"/>
          <p:cNvSpPr/>
          <p:nvPr/>
        </p:nvSpPr>
        <p:spPr>
          <a:xfrm>
            <a:off x="-1080" y="4941720"/>
            <a:ext cx="1620360" cy="4399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</a:pPr>
            <a:r>
              <a:rPr lang="pl-PL" sz="2300" b="1" strike="noStrike" spc="-1">
                <a:solidFill>
                  <a:srgbClr val="000000"/>
                </a:solidFill>
                <a:latin typeface="Arial"/>
              </a:rPr>
              <a:t>Nissan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66" name="Tabela 1"/>
          <p:cNvGraphicFramePr/>
          <p:nvPr>
            <p:extLst>
              <p:ext uri="{D42A27DB-BD31-4B8C-83A1-F6EECF244321}">
                <p14:modId xmlns:p14="http://schemas.microsoft.com/office/powerpoint/2010/main" val="2114471539"/>
              </p:ext>
            </p:extLst>
          </p:nvPr>
        </p:nvGraphicFramePr>
        <p:xfrm>
          <a:off x="1763640" y="116640"/>
          <a:ext cx="7272720" cy="6905740"/>
        </p:xfrm>
        <a:graphic>
          <a:graphicData uri="http://schemas.openxmlformats.org/drawingml/2006/table">
            <a:tbl>
              <a:tblPr/>
              <a:tblGrid>
                <a:gridCol w="360000"/>
                <a:gridCol w="360000"/>
                <a:gridCol w="3276360"/>
                <a:gridCol w="3276360"/>
              </a:tblGrid>
              <a:tr h="30816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lang="pl-PL" sz="1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Przewaga konkurencyjna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53440">
                <a:tc gridSpan="2"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niższe koszty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zróżnicowanie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3211560">
                <a:tc rowSpan="4">
                  <a:txBody>
                    <a:bodyPr/>
                    <a:lstStyle/>
                    <a:p>
                      <a:pPr marL="71640"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Obszar konkurencji</a:t>
                      </a:r>
                      <a:endParaRPr lang="pl-PL" sz="1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vert="vert27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marL="71640"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szeroki</a:t>
                      </a:r>
                      <a:endParaRPr lang="pl-PL" sz="1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vert="vert27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(1) Przywództwo kosztowe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kształtowanie kosztów na poziomie niższym niż konkurenci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strategia związana z „ekonomią skali”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obsługiwanie kilku segmentów rynku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posiadanie nowoczesnych technologii, lepszego niż konkurenci wyposażenia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innowacyjność, dostęp do tańszych surowców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(2) Zróżnicowanie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przedstawienie oferty, która będzie odbierana przez klientów jako unikatowa, jedyna w swoim rodzaju,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oferowanie produktów o walorach jakościowych szczególnie cenionych przez klientów,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możliwość oferowania produktu po wyższej cenie,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realizacja strategii dzięki zmianom sposobów dystrybucji czy zapewnieniu wysokiej jakości serwisu.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369720">
                <a:tc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640"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wąski</a:t>
                      </a:r>
                      <a:endParaRPr lang="pl-PL" sz="15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vert="vert27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Strategia niszy rynkowej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56240">
                <a:tc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3080" indent="-343080" algn="just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oznacza skoncentrowanie wysiłków firmy na specyficznej grupie odbiorców, specyficznej grupie produktów lub na rynku określonym geograficznie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firma stara się zaspokoić potrzeby nabywców w taki sposób, w jaki nie robi tego nikt inny z konkurentów.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52160">
                <a:tc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(3) Nisza – Nastawienie na koszty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uzyskanie przewagi w zakresie kosztów wytwarzania w konkretnym segmencie rynku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pl-PL" sz="1500" b="1" strike="noStrike" spc="-1">
                          <a:solidFill>
                            <a:srgbClr val="0000FF"/>
                          </a:solidFill>
                          <a:latin typeface="Times New Roman"/>
                        </a:rPr>
                        <a:t>(4) Nisza – Zróżnicowanie koncentryczne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zajęcia miejsca „na uboczu”, „poza konkurencją”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15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obsługa ekskluzywnych segmentów rynku</a:t>
                      </a:r>
                      <a:endParaRPr lang="pl-PL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5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Strategie funkcjonalne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304920" y="1600200"/>
            <a:ext cx="85341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marketingowa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zajmuje się takimi sprawami, jak techniki promocyjne które zostaną zastosowane, kształtowanie cen, struktura produkcji, metody dystrybucji oraz ogólny wizerunek firmy, np.: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strategia segmentacji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dostosowania produktów firmy do określonej grupy klientów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strategia specjalizacji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polega na konkurencji z firmami o szerokiej gamie produktów poprzez zaoferowanie asortymentu o określonej specjalizacji, o bardzo wysokiej jakości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strategia koncentracji terytorialnej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skupienie działalności rynkowej na jednym terytorium geograficznym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strategia kosztowa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obniżki kosztów produkcji – poprzez co obniżenia ceny produktu i osiągnięcia w ten sposób przewagi rynkowej</a:t>
            </a:r>
          </a:p>
        </p:txBody>
      </p:sp>
      <p:sp>
        <p:nvSpPr>
          <p:cNvPr id="669" name="Rectangle 4"/>
          <p:cNvSpPr/>
          <p:nvPr/>
        </p:nvSpPr>
        <p:spPr>
          <a:xfrm>
            <a:off x="146520" y="990720"/>
            <a:ext cx="8855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dotyczą określonych obszarów działalności (funkcji przedsiębiorstwa):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Strategie funkcjonalne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0" y="685800"/>
            <a:ext cx="9143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zasobów ludzkich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zajmuje się takimi problemami jak: wynagrodzenia, dobór kadr, ocena wyników oraz innymi aspektami zasobów ludzkich, np.: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strategia elastycznego dostosowania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wyrównywanie nadwyżek lub niedoborów poprzez korzystanie z rynku pracy. Firma zmienia strukturę zatrudnienia w zależności od potrzeb produkcyjnych. Takie firmy mają na rynku pracy opinię niepewnych,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strategia stabilizującego wyrównywania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minimalizacja przyjęć i zwolnień pracowników. Utrzymanie stabilnego personelu. Gdy występują sytuacje kryzysowe – skrócenie czasu pracy, zatrudnienie na 1 lub 3 etatu. Strategia jest nastawiona na integrację pracownika z firmą. Takie przedsiębiorstwa mają wysoką oceną na rynku pracy. Strategia korzystna również w sensie makroekonomicznym – nie zwiększa bezrobocia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strategia mieszana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wyróżnia dwie części personelu:</a:t>
            </a:r>
          </a:p>
          <a:p>
            <a:pPr marL="1143000" lvl="2" indent="-2286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rdzeń (fachowcy, specjaliści) – strategia stabilizującego wyrównywania</a:t>
            </a:r>
          </a:p>
          <a:p>
            <a:pPr marL="1143000" lvl="2" indent="-2286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potencjał pomocniczy (stanowiska pomocnicze) – strategia elastycznego dostosowania</a:t>
            </a:r>
          </a:p>
          <a:p>
            <a:pPr indent="0">
              <a:spcBef>
                <a:spcPts val="1417"/>
              </a:spcBef>
              <a:buNone/>
            </a:pPr>
            <a:endParaRPr lang="pl-PL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Strategie funkcjonalne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304920" y="1828800"/>
            <a:ext cx="85341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finansowa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określająca strukturę kapitałową organizacji, politykę zadłużenia, procedury zarządzania aktywami oraz politykę dywidendy</a:t>
            </a:r>
          </a:p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produkcyjna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zajmuje się problemami jakości, wydajności i techniki</a:t>
            </a:r>
          </a:p>
          <a:p>
            <a:pPr marL="343080" indent="-34308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strategia badawczo – rozwojowa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– koncentruje się na sprawach rozwoju produktu, licencjonowaniu i wysiłku innowacyjnego organizacji,</a:t>
            </a:r>
          </a:p>
        </p:txBody>
      </p:sp>
      <p:sp>
        <p:nvSpPr>
          <p:cNvPr id="674" name="Rectangle 4"/>
          <p:cNvSpPr/>
          <p:nvPr/>
        </p:nvSpPr>
        <p:spPr>
          <a:xfrm>
            <a:off x="146520" y="990720"/>
            <a:ext cx="8855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dotyczą określonych obszarów działalności (funkcji przedsiębiorstwa):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304920" y="22860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5. Wdrożenie strategii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/>
          </p:nvPr>
        </p:nvSpPr>
        <p:spPr>
          <a:xfrm>
            <a:off x="304920" y="990720"/>
            <a:ext cx="85341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 algn="just">
              <a:lnSpc>
                <a:spcPct val="100000"/>
              </a:lnSpc>
              <a:spcBef>
                <a:spcPts val="459"/>
              </a:spcBef>
              <a:buNone/>
              <a:tabLst>
                <a:tab pos="0" algn="l"/>
              </a:tabLst>
            </a:pP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Wdrożenie strategii wymaga m..in:</a:t>
            </a:r>
          </a:p>
          <a:p>
            <a:pPr marL="343080" indent="-34308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skutecznego przywództwa w jej wdrażaniu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. Należy zapewnić włączenie jej do systemu wartości, norm i ról kształtujących zachowania pracowników</a:t>
            </a:r>
          </a:p>
          <a:p>
            <a:pPr marL="343080" indent="-34308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odpowiedniego dostosowania struktury organizacyjnej firmy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. Należy właściwie dostosować schemat organizacyjny, podział pracy, kompetencji i uprawnień, określić poziom centralizacji/decentralizacji</a:t>
            </a:r>
          </a:p>
          <a:p>
            <a:pPr marL="343080" indent="-34308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właściwego dostosowania systemów informacyjno-kontrolnych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 potrzebnych do przekazywania celów i decyzji strategicznych innym członkom organizacji</a:t>
            </a:r>
          </a:p>
          <a:p>
            <a:pPr marL="343080" indent="-34308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zapewnienia właściwego poziomu techniki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, obejmującego technologię, sprzęt oraz ukształtowanie przepływów roboczych</a:t>
            </a:r>
          </a:p>
          <a:p>
            <a:pPr marL="343080" indent="-34308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300" b="1" strike="noStrike" spc="-1">
                <a:solidFill>
                  <a:srgbClr val="000000"/>
                </a:solidFill>
                <a:latin typeface="Times New Roman"/>
              </a:rPr>
              <a:t>właściwego doboru zasobów ludzkich</a:t>
            </a:r>
            <a:r>
              <a:rPr lang="pl-PL" sz="2300" b="0" strike="noStrike" spc="-1">
                <a:solidFill>
                  <a:srgbClr val="000000"/>
                </a:solidFill>
                <a:latin typeface="Times New Roman"/>
              </a:rPr>
              <a:t>, właściwego przeszkolenia pracowników, którzy będą wykonywali cele strategiczne.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380880" y="304920"/>
            <a:ext cx="77720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6. Kontrola i ocena realizacji strategii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228600" y="1523880"/>
            <a:ext cx="85341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77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Wariant optymalnego wyboru strategii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– właściwa ocena firmy oraz otoczenia. Oznacza właściwą analizę organizacji i jej otoczenia oraz dostosowanie celów strategicznych do potencjału organizacji oraz otoczenia, co w konsekwencji pozwala na realizację celów strategicznych w stopniu zadowalającym.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77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Wariant przeszacowania – zbyt optymistycznej strategii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– przeszacowanie możliwości organizacji bądź otoczenia. Oznacza zbyt optymistyczną analizę organizacji bądź otoczenia, nie uwzględniającą wszystkich, w tym przede wszystkim, negatywnych czynników mogących utrudniać realizację celów strategicznych,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771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Wariant niedoszacowania – zbyt ostrożnej strategii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- okazuje się, że cele strategiczne zostały osiągnięte zbyt szybko lub w nadmiarze co oznacza, że w procesie planowania strategicznego nie uwzględniono całego korzystnego potencjału organizacji lub otoczenia</a:t>
            </a:r>
          </a:p>
        </p:txBody>
      </p:sp>
      <p:sp>
        <p:nvSpPr>
          <p:cNvPr id="679" name="Rectangle 4"/>
          <p:cNvSpPr/>
          <p:nvPr/>
        </p:nvSpPr>
        <p:spPr>
          <a:xfrm>
            <a:off x="369720" y="914400"/>
            <a:ext cx="8332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Oznacza ocenę stopnia realizacji celów strategicznych organizacji: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 Box 2"/>
          <p:cNvSpPr/>
          <p:nvPr/>
        </p:nvSpPr>
        <p:spPr>
          <a:xfrm>
            <a:off x="0" y="2270160"/>
            <a:ext cx="914364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000099"/>
                </a:solidFill>
                <a:latin typeface="Times New Roman"/>
              </a:rPr>
              <a:t>Część </a:t>
            </a:r>
            <a:r>
              <a:rPr lang="pl-PL" sz="4000" b="1" strike="noStrike" spc="-1" dirty="0" smtClean="0">
                <a:solidFill>
                  <a:srgbClr val="000099"/>
                </a:solidFill>
                <a:latin typeface="Times New Roman"/>
              </a:rPr>
              <a:t>4</a:t>
            </a:r>
            <a:endParaRPr lang="pl-PL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000099"/>
                </a:solidFill>
                <a:latin typeface="Times New Roman"/>
              </a:rPr>
              <a:t>Organizowanie firmy i tworzenie struktur organizacyjnych</a:t>
            </a:r>
            <a:endParaRPr lang="pl-PL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Rectangle 3"/>
          <p:cNvSpPr/>
          <p:nvPr/>
        </p:nvSpPr>
        <p:spPr>
          <a:xfrm>
            <a:off x="228600" y="1600200"/>
            <a:ext cx="8686440" cy="41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650"/>
              </a:spcBef>
            </a:pPr>
            <a:endParaRPr lang="pl-PL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2" name="Text Box 4"/>
          <p:cNvSpPr/>
          <p:nvPr/>
        </p:nvSpPr>
        <p:spPr>
          <a:xfrm>
            <a:off x="0" y="289080"/>
            <a:ext cx="914364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00099"/>
                </a:solidFill>
                <a:latin typeface="Times New Roman"/>
              </a:rPr>
              <a:t>Podstawy zarządzania</a:t>
            </a:r>
            <a:endParaRPr lang="pl-PL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/>
          </p:nvPr>
        </p:nvSpPr>
        <p:spPr>
          <a:xfrm>
            <a:off x="0" y="1066680"/>
            <a:ext cx="89913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1" u="sng" strike="noStrike" spc="-1">
                <a:solidFill>
                  <a:srgbClr val="000000"/>
                </a:solidFill>
                <a:uFillTx/>
                <a:latin typeface="Times New Roman"/>
              </a:rPr>
              <a:t>Misja i wizja 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- Misja określa kluczową działalność firmy, jej podstawowe cele i podejścia do osiągnięcia tych celów. Wizja opisuje pożądaną przyszłą pozycję firmy. Misja i wizja są często łączone, aby zapewnić deklarację celów, zadań i wartości firmy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1" u="sng" strike="noStrike" spc="-1">
                <a:solidFill>
                  <a:srgbClr val="000000"/>
                </a:solidFill>
                <a:uFillTx/>
                <a:latin typeface="Times New Roman"/>
              </a:rPr>
              <a:t>Cele strategiczne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koncentrują się na szerokich, dalekosiężnych problemach. 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zapewnić inwestorom 20% zysku przez co najmniej 5 lat, do 2010 roku zdobyć 25% rynku, w ciągu 5 lat otworzyć nową sieć lokali,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1" u="sng" strike="noStrike" spc="-1">
                <a:solidFill>
                  <a:srgbClr val="000000"/>
                </a:solidFill>
                <a:uFillTx/>
                <a:latin typeface="Times New Roman"/>
              </a:rPr>
              <a:t>Cele taktyczne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to cele średnioterminowe, koncentrują się one na sposobie realizacji celów strategicznych, 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otworzyć 40 nowych lokali w tym roku, opracować nową strategię promocyjną produktu,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1" u="sng" strike="noStrike" spc="-1">
                <a:solidFill>
                  <a:srgbClr val="000000"/>
                </a:solidFill>
                <a:uFillTx/>
                <a:latin typeface="Times New Roman"/>
              </a:rPr>
              <a:t>Cele operacyjne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–związane są z krótkookresowymi problemami związanymi z celami taktycznymi:</a:t>
            </a:r>
          </a:p>
          <a:p>
            <a:pPr marL="743040" lvl="1" indent="-285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zatrudnić i przeszkolić nowego pracownika, zmniejszyć odpady o 5% w tym miesiącu.</a:t>
            </a:r>
          </a:p>
        </p:txBody>
      </p:sp>
      <p:sp>
        <p:nvSpPr>
          <p:cNvPr id="508" name="Rectangle 3"/>
          <p:cNvSpPr/>
          <p:nvPr/>
        </p:nvSpPr>
        <p:spPr>
          <a:xfrm>
            <a:off x="939600" y="152280"/>
            <a:ext cx="73044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Pierwszym etapem procesu planowania jest określenie </a:t>
            </a:r>
            <a:r>
              <a:rPr sz="2400"/>
              <a:t/>
            </a:r>
            <a:br>
              <a:rPr sz="2400"/>
            </a:b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celów działalności: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Rectangle 5"/>
          <p:cNvSpPr/>
          <p:nvPr/>
        </p:nvSpPr>
        <p:spPr>
          <a:xfrm>
            <a:off x="222120" y="6284880"/>
            <a:ext cx="8692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Cele są podstawą do opracowania </a:t>
            </a:r>
            <a:r>
              <a:rPr lang="pl-PL" sz="2400" b="1" strike="noStrike" spc="-1">
                <a:solidFill>
                  <a:srgbClr val="000099"/>
                </a:solidFill>
                <a:latin typeface="Times New Roman"/>
              </a:rPr>
              <a:t>planów działania organizacji....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000" b="1" strike="noStrike" spc="-1">
                <a:solidFill>
                  <a:srgbClr val="000099"/>
                </a:solidFill>
                <a:latin typeface="Times New Roman"/>
              </a:rPr>
              <a:t>Organizowanie firmy i tworzenie struktur organizacyjnych</a:t>
            </a:r>
            <a:endParaRPr lang="pl-PL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/>
          </p:nvPr>
        </p:nvSpPr>
        <p:spPr>
          <a:xfrm>
            <a:off x="380880" y="1905120"/>
            <a:ext cx="83815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Organizowanie -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proces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porządkowania i przydzielania:</a:t>
            </a:r>
          </a:p>
          <a:p>
            <a:pPr marL="743040" lvl="1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pracy,</a:t>
            </a:r>
          </a:p>
          <a:p>
            <a:pPr marL="743040" lvl="1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uprawnień decyzyjnych,</a:t>
            </a:r>
          </a:p>
          <a:p>
            <a:pPr marL="743040" lvl="1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zasobów,</a:t>
            </a:r>
          </a:p>
          <a:p>
            <a:pPr marL="743040" lvl="1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odpowiedzialności,</a:t>
            </a:r>
          </a:p>
          <a:p>
            <a:pPr marL="743040"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poszczególnym członkom organizacji, tak aby mogli realizować cele ustalone </a:t>
            </a: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w procesie planowania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ogólnym celem funkcji organizowania jest zatem takie zorganizowanie firmy, aby doprowadzić do realizacji zadań wynikających z planów organizacji ustalonych w procesie planowania.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organizacyjna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4"/>
          <p:cNvSpPr/>
          <p:nvPr/>
        </p:nvSpPr>
        <p:spPr>
          <a:xfrm>
            <a:off x="304920" y="914400"/>
            <a:ext cx="861012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Struktura organizacyjna to układ i </a:t>
            </a:r>
            <a:r>
              <a:rPr lang="pl-PL" sz="2800" b="1" u="sng" strike="noStrike" spc="-1">
                <a:solidFill>
                  <a:srgbClr val="000000"/>
                </a:solidFill>
                <a:uFillTx/>
                <a:latin typeface="Times New Roman"/>
              </a:rPr>
              <a:t>wzajemne zależności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 między częściami składowymi - </a:t>
            </a:r>
            <a:r>
              <a:rPr lang="pl-PL" sz="2800" b="1" u="sng" strike="noStrike" spc="-1">
                <a:solidFill>
                  <a:srgbClr val="000000"/>
                </a:solidFill>
                <a:uFillTx/>
                <a:latin typeface="Times New Roman"/>
              </a:rPr>
              <a:t>elementami organizacyjnymi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 przedsiębiorstwa.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152280" y="2209680"/>
            <a:ext cx="8838720" cy="4190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lang="pl-PL" sz="25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Struktura organizacyjna określa stosowany przez nią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podział pracy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i pokazuje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powiązania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między różnymi funkcjami i czynnościami.</a:t>
            </a: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Wskazuje też na stopień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specjalizacji pracy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, opisując jednocześnie strukturę hierarchii i władzy w organizacji oraz przedstawiając układ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odpowiedzialności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Zapewnia także trwałość i ciągłość, umożliwiającą organizacji przetrwanie, mimo przychodzenia i odchodzenia poszczególnych osób oraz skoordynowanie jej stosunków z otoczeniem.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organizacyjna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304920" y="2514600"/>
            <a:ext cx="8686440" cy="3657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 algn="ctr">
              <a:lnSpc>
                <a:spcPct val="13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l-PL" sz="2500" b="1" u="sng" strike="noStrike" spc="-1">
                <a:solidFill>
                  <a:srgbClr val="FF3300"/>
                </a:solidFill>
                <a:uFillTx/>
                <a:latin typeface="Times New Roman"/>
              </a:rPr>
              <a:t>Elementy</a:t>
            </a:r>
            <a:r>
              <a:rPr lang="pl-PL" sz="2500" b="1" strike="noStrike" spc="-1">
                <a:solidFill>
                  <a:srgbClr val="000000"/>
                </a:solidFill>
                <a:latin typeface="Times New Roman"/>
              </a:rPr>
              <a:t> struktur organizacyjnych:</a:t>
            </a:r>
            <a:endParaRPr lang="pl-PL" sz="25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>
              <a:lnSpc>
                <a:spcPct val="13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Wyróżniamy następujące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elementy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struktur organizacyjnych:</a:t>
            </a:r>
          </a:p>
          <a:p>
            <a:pPr marL="343080" indent="-34308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Stanowiska pracy,</a:t>
            </a:r>
          </a:p>
          <a:p>
            <a:pPr marL="343080" indent="-34308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Komórki organizacyjne,</a:t>
            </a:r>
          </a:p>
          <a:p>
            <a:pPr marL="343080" indent="-34308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Szczeble organizacyjne,</a:t>
            </a:r>
          </a:p>
          <a:p>
            <a:pPr marL="343080" indent="-343080">
              <a:lnSpc>
                <a:spcPct val="13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Służby i piony organizacyjne.</a:t>
            </a:r>
          </a:p>
        </p:txBody>
      </p:sp>
      <p:sp>
        <p:nvSpPr>
          <p:cNvPr id="690" name="Rectangle 5"/>
          <p:cNvSpPr/>
          <p:nvPr/>
        </p:nvSpPr>
        <p:spPr>
          <a:xfrm>
            <a:off x="952200" y="974880"/>
            <a:ext cx="722484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to ogół </a:t>
            </a:r>
            <a:r>
              <a:rPr lang="pl-PL" sz="2500" b="1" i="1" u="sng" strike="noStrike" spc="-1">
                <a:solidFill>
                  <a:srgbClr val="FF3300"/>
                </a:solidFill>
                <a:uFillTx/>
                <a:latin typeface="Times New Roman"/>
              </a:rPr>
              <a:t>elementów organizacyjnych</a:t>
            </a: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 przedsiębiorstwa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 oraz </a:t>
            </a:r>
            <a:r>
              <a:rPr lang="pl-PL" sz="25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powiązań i zależności</a:t>
            </a: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 między nimi zachodzących.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Line 7"/>
          <p:cNvSpPr/>
          <p:nvPr/>
        </p:nvSpPr>
        <p:spPr>
          <a:xfrm flipV="1">
            <a:off x="3886200" y="761760"/>
            <a:ext cx="360" cy="38124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2" name="Line 8"/>
          <p:cNvSpPr/>
          <p:nvPr/>
        </p:nvSpPr>
        <p:spPr>
          <a:xfrm flipH="1">
            <a:off x="609480" y="761760"/>
            <a:ext cx="3276720" cy="3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3" name="Line 9"/>
          <p:cNvSpPr/>
          <p:nvPr/>
        </p:nvSpPr>
        <p:spPr>
          <a:xfrm>
            <a:off x="609480" y="761760"/>
            <a:ext cx="360" cy="21337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4" name="Line 10"/>
          <p:cNvSpPr/>
          <p:nvPr/>
        </p:nvSpPr>
        <p:spPr>
          <a:xfrm>
            <a:off x="609480" y="2895480"/>
            <a:ext cx="14479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Stanowiska pracy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/>
          </p:nvPr>
        </p:nvSpPr>
        <p:spPr>
          <a:xfrm>
            <a:off x="76320" y="1600200"/>
            <a:ext cx="89913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robotnicze: 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bezpośrednio produkcyjne – związane z obsługą maszyn, urządzeń i sprzętu technicznego, 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pośrednio produkcyjne – związane z utrzymaniem sprawności produkcyjnej.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umysłowe (nierobotnicze): 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kierownicze, 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inżynieryjno-techniczne,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administracyjno-biurowe.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inny podział: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stanowiska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kierownicze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sztabowe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(przygotowujące decyzje) i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wykonawcze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(bezpośrednio wykonawcze),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samodzielne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stanowiska pracy</a:t>
            </a:r>
          </a:p>
        </p:txBody>
      </p:sp>
      <p:sp>
        <p:nvSpPr>
          <p:cNvPr id="697" name="Rectangle 5"/>
          <p:cNvSpPr/>
          <p:nvPr/>
        </p:nvSpPr>
        <p:spPr>
          <a:xfrm>
            <a:off x="240840" y="609480"/>
            <a:ext cx="86666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Stanowisko pracy</a:t>
            </a: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 - miejsce pracy pracownika z podlegającymi </a:t>
            </a:r>
            <a:r>
              <a:rPr sz="2400"/>
              <a:t/>
            </a:r>
            <a:br>
              <a:rPr sz="2400"/>
            </a:b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mu maszynami i programem działania wynikającym z podziału pracy.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Komórki organizacyjne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/>
          </p:nvPr>
        </p:nvSpPr>
        <p:spPr>
          <a:xfrm>
            <a:off x="609480" y="1523880"/>
            <a:ext cx="5638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w sferze produkcyjnej: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wydział produkcyjny,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oddział produkcyjny,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zespół mistrzowski,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brygada,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gniazdo produkcyjne.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w sferze administracyjno-zarządczej: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dział,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departament,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sekcja, 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referat.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samodzielne stanowiska pracy (?)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0" name="Rectangle 4"/>
          <p:cNvSpPr/>
          <p:nvPr/>
        </p:nvSpPr>
        <p:spPr>
          <a:xfrm>
            <a:off x="152280" y="685800"/>
            <a:ext cx="89150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Komórka organizacyjna - zespół ludzi i środków  pozostających pod wspólnym kierownictwem i realizujących określone, </a:t>
            </a:r>
            <a:r>
              <a:rPr lang="pl-PL" sz="2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podobne funkcje</a:t>
            </a: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Szczeble organizacyjne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/>
          </p:nvPr>
        </p:nvSpPr>
        <p:spPr>
          <a:xfrm>
            <a:off x="152280" y="220968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naczelny, średni i niższy szczebel zarządzania.</a:t>
            </a:r>
          </a:p>
        </p:txBody>
      </p:sp>
      <p:sp>
        <p:nvSpPr>
          <p:cNvPr id="703" name="Rectangle 4"/>
          <p:cNvSpPr/>
          <p:nvPr/>
        </p:nvSpPr>
        <p:spPr>
          <a:xfrm>
            <a:off x="304920" y="685800"/>
            <a:ext cx="853416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Szczebel organizacyjny - określony poziom </a:t>
            </a:r>
            <a:r>
              <a:rPr sz="2400"/>
              <a:t/>
            </a:r>
            <a:br>
              <a:rPr sz="2400"/>
            </a:b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w strukturze organizacyjnej przedsiębiorstwa grupujący </a:t>
            </a:r>
            <a:r>
              <a:rPr sz="2400"/>
              <a:t/>
            </a:r>
            <a:br>
              <a:rPr sz="2400"/>
            </a:b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komórki lub stanowiska pracy </a:t>
            </a:r>
            <a:r>
              <a:rPr lang="pl-PL" sz="2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o zbliżonym zakresie działań</a:t>
            </a:r>
            <a:r>
              <a:rPr lang="pl-PL" sz="2400" b="0" i="1" strike="noStrike" spc="-1">
                <a:solidFill>
                  <a:srgbClr val="000000"/>
                </a:solidFill>
                <a:latin typeface="Times New Roman"/>
              </a:rPr>
              <a:t>, kompetencji i odpowiedzialności.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4" name="Group 13"/>
          <p:cNvGrpSpPr/>
          <p:nvPr/>
        </p:nvGrpSpPr>
        <p:grpSpPr>
          <a:xfrm>
            <a:off x="304920" y="3048120"/>
            <a:ext cx="8534160" cy="3656880"/>
            <a:chOff x="304920" y="3048120"/>
            <a:chExt cx="8534160" cy="3656880"/>
          </a:xfrm>
        </p:grpSpPr>
        <p:sp>
          <p:nvSpPr>
            <p:cNvPr id="705" name="Rectangle 10"/>
            <p:cNvSpPr/>
            <p:nvPr/>
          </p:nvSpPr>
          <p:spPr>
            <a:xfrm>
              <a:off x="1964160" y="3048120"/>
              <a:ext cx="5655240" cy="62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3500" b="1" strike="noStrike" spc="-1">
                  <a:solidFill>
                    <a:srgbClr val="000099"/>
                  </a:solidFill>
                  <a:latin typeface="Times New Roman"/>
                </a:rPr>
                <a:t>Służby i piony organizacyjne</a:t>
              </a:r>
              <a:endParaRPr lang="pl-PL" sz="3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Rectangle 11"/>
            <p:cNvSpPr/>
            <p:nvPr/>
          </p:nvSpPr>
          <p:spPr>
            <a:xfrm>
              <a:off x="304920" y="3657600"/>
              <a:ext cx="8534160" cy="118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2400" b="0" strike="noStrike" spc="-1">
                  <a:solidFill>
                    <a:srgbClr val="000000"/>
                  </a:solidFill>
                  <a:latin typeface="Times New Roman"/>
                </a:rPr>
                <a:t>Służby i piony organizacyjne – to zespoły komórek organizacyjnych zgrupowanych (pionowo) dla realizacji </a:t>
              </a:r>
              <a:r>
                <a:rPr sz="2400"/>
                <a:t/>
              </a:r>
              <a:br>
                <a:rPr sz="2400"/>
              </a:br>
              <a:r>
                <a:rPr lang="pl-PL" sz="2400" b="0" strike="noStrike" spc="-1">
                  <a:solidFill>
                    <a:srgbClr val="000000"/>
                  </a:solidFill>
                  <a:latin typeface="Times New Roman"/>
                </a:rPr>
                <a:t>wyspecjalizowanych lub podstawowych </a:t>
              </a:r>
              <a:r>
                <a:rPr lang="pl-PL" sz="2400" b="1" u="sng" strike="noStrike" spc="-1">
                  <a:solidFill>
                    <a:srgbClr val="000000"/>
                  </a:solidFill>
                  <a:uFillTx/>
                  <a:latin typeface="Times New Roman"/>
                </a:rPr>
                <a:t>funkcji</a:t>
              </a:r>
              <a:r>
                <a:rPr lang="pl-PL" sz="2400" b="0" strike="noStrike" spc="-1">
                  <a:solidFill>
                    <a:srgbClr val="000000"/>
                  </a:solidFill>
                  <a:latin typeface="Times New Roman"/>
                </a:rPr>
                <a:t> w organizacji, np. </a:t>
              </a:r>
              <a:endParaRPr lang="pl-PL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Rectangle 12"/>
            <p:cNvSpPr/>
            <p:nvPr/>
          </p:nvSpPr>
          <p:spPr>
            <a:xfrm>
              <a:off x="380880" y="4952880"/>
              <a:ext cx="4343040" cy="175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343080" indent="-343080">
                <a:lnSpc>
                  <a:spcPct val="100000"/>
                </a:lnSpc>
                <a:spcBef>
                  <a:spcPts val="479"/>
                </a:spcBef>
                <a:buClr>
                  <a:srgbClr val="000000"/>
                </a:buClr>
                <a:buFont typeface="Symbol" charset="2"/>
                <a:buChar char=""/>
              </a:pPr>
              <a:r>
                <a:rPr lang="pl-PL" sz="2400" b="0" strike="noStrike" spc="-1">
                  <a:solidFill>
                    <a:srgbClr val="000000"/>
                  </a:solidFill>
                  <a:latin typeface="Times New Roman"/>
                </a:rPr>
                <a:t>służba zaopatrzenia, </a:t>
              </a:r>
              <a:endParaRPr lang="pl-PL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79"/>
                </a:spcBef>
                <a:buClr>
                  <a:srgbClr val="000000"/>
                </a:buClr>
                <a:buFont typeface="Symbol" charset="2"/>
                <a:buChar char=""/>
              </a:pPr>
              <a:r>
                <a:rPr lang="pl-PL" sz="2400" b="0" strike="noStrike" spc="-1">
                  <a:solidFill>
                    <a:srgbClr val="000000"/>
                  </a:solidFill>
                  <a:latin typeface="Times New Roman"/>
                </a:rPr>
                <a:t>pion techniczno-produkcyjny, </a:t>
              </a:r>
              <a:endParaRPr lang="pl-PL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79"/>
                </a:spcBef>
                <a:buClr>
                  <a:srgbClr val="000000"/>
                </a:buClr>
                <a:buFont typeface="Symbol" charset="2"/>
                <a:buChar char=""/>
              </a:pPr>
              <a:r>
                <a:rPr lang="pl-PL" sz="2400" b="0" strike="noStrike" spc="-1">
                  <a:solidFill>
                    <a:srgbClr val="000000"/>
                  </a:solidFill>
                  <a:latin typeface="Times New Roman"/>
                </a:rPr>
                <a:t>pion ekonomiczno-księgowy, </a:t>
              </a:r>
              <a:endParaRPr lang="pl-PL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79"/>
                </a:spcBef>
                <a:buClr>
                  <a:srgbClr val="000000"/>
                </a:buClr>
                <a:buFont typeface="Symbol" charset="2"/>
                <a:buChar char=""/>
              </a:pPr>
              <a:r>
                <a:rPr lang="pl-PL" sz="2400" b="0" strike="noStrike" spc="-1">
                  <a:solidFill>
                    <a:srgbClr val="000000"/>
                  </a:solidFill>
                  <a:latin typeface="Times New Roman"/>
                </a:rPr>
                <a:t>pion marketingowy</a:t>
              </a:r>
              <a:endParaRPr lang="pl-PL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479"/>
                </a:spcBef>
              </a:pPr>
              <a:endParaRPr lang="pl-PL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2" descr="H:\!nowe_zajecia\!podstawy_zarzadzania_nowy_program\rysunki\kancelaria_prawna.jpg"/>
          <p:cNvPicPr/>
          <p:nvPr/>
        </p:nvPicPr>
        <p:blipFill>
          <a:blip r:embed="rId2"/>
          <a:stretch/>
        </p:blipFill>
        <p:spPr>
          <a:xfrm>
            <a:off x="0" y="198360"/>
            <a:ext cx="9143640" cy="646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Rectangle 3"/>
          <p:cNvSpPr/>
          <p:nvPr/>
        </p:nvSpPr>
        <p:spPr>
          <a:xfrm>
            <a:off x="1616760" y="76320"/>
            <a:ext cx="5909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Struktura organizacyjna Starostwa Staszów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0" name="Picture 4" descr="H:\!nowe_zajecia\!podstawy_zarzadzania_nowy_program\rysunki\starostwo.jpg"/>
          <p:cNvPicPr/>
          <p:nvPr/>
        </p:nvPicPr>
        <p:blipFill>
          <a:blip r:embed="rId2"/>
          <a:stretch/>
        </p:blipFill>
        <p:spPr>
          <a:xfrm>
            <a:off x="0" y="677880"/>
            <a:ext cx="9143640" cy="6103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0" y="2514600"/>
            <a:ext cx="91436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Typy powiązań (zależności) organizacyjnych: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/>
          </p:nvPr>
        </p:nvSpPr>
        <p:spPr>
          <a:xfrm>
            <a:off x="304920" y="3276720"/>
            <a:ext cx="8610120" cy="3276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39"/>
              </a:spcBef>
              <a:spcAft>
                <a:spcPts val="329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u="sng" strike="noStrike" spc="-1">
                <a:solidFill>
                  <a:srgbClr val="000000"/>
                </a:solidFill>
                <a:uFillTx/>
                <a:latin typeface="Times New Roman"/>
              </a:rPr>
              <a:t>Więź służbowa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(hierarchiczna) – obejmuje relacje nadrzędności i podporządkowania zachodzące pomiędzy komórkami organizacyjnymi. Jej cechą jest uprawnienie przełożonego do decydowania o zadaniach, jakie powinien wykonać podwładny</a:t>
            </a:r>
          </a:p>
          <a:p>
            <a:pPr marL="343080" indent="-343080" algn="just">
              <a:lnSpc>
                <a:spcPct val="100000"/>
              </a:lnSpc>
              <a:spcBef>
                <a:spcPts val="439"/>
              </a:spcBef>
              <a:spcAft>
                <a:spcPts val="329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1" u="sng" strike="noStrike" spc="-1">
                <a:solidFill>
                  <a:srgbClr val="000000"/>
                </a:solidFill>
                <a:uFillTx/>
                <a:latin typeface="Times New Roman"/>
              </a:rPr>
              <a:t>Więź funkcjonalna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743040" lvl="1" indent="-285840" algn="just">
              <a:lnSpc>
                <a:spcPct val="100000"/>
              </a:lnSpc>
              <a:spcBef>
                <a:spcPts val="439"/>
              </a:spcBef>
              <a:spcAft>
                <a:spcPts val="329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związana z realizacją funkcji w organizacji - zachodząca na tle zróżnicowania kompetencji zawodowych.</a:t>
            </a:r>
          </a:p>
          <a:p>
            <a:pPr marL="743040" lvl="1" indent="-285840" algn="just">
              <a:lnSpc>
                <a:spcPct val="100000"/>
              </a:lnSpc>
              <a:spcBef>
                <a:spcPts val="439"/>
              </a:spcBef>
              <a:spcAft>
                <a:spcPts val="329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polega na wspomaganiu, doradzaniu w procesie realizacji zadań organizacyjnych</a:t>
            </a:r>
          </a:p>
        </p:txBody>
      </p:sp>
      <p:sp>
        <p:nvSpPr>
          <p:cNvPr id="713" name="Rectangle 5"/>
          <p:cNvSpPr/>
          <p:nvPr/>
        </p:nvSpPr>
        <p:spPr>
          <a:xfrm>
            <a:off x="685800" y="152280"/>
            <a:ext cx="777204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organizacyjna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Rectangle 6"/>
          <p:cNvSpPr/>
          <p:nvPr/>
        </p:nvSpPr>
        <p:spPr>
          <a:xfrm>
            <a:off x="952200" y="762120"/>
            <a:ext cx="722484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to ogół </a:t>
            </a:r>
            <a:r>
              <a:rPr lang="pl-PL" sz="25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elementów organizacyjnych</a:t>
            </a: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 przedsiębiorstwa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 oraz </a:t>
            </a:r>
            <a:r>
              <a:rPr lang="pl-PL" sz="2500" b="1" i="1" u="sng" strike="noStrike" spc="-1">
                <a:solidFill>
                  <a:srgbClr val="FF3300"/>
                </a:solidFill>
                <a:uFillTx/>
                <a:latin typeface="Times New Roman"/>
              </a:rPr>
              <a:t>powiązań i zależności</a:t>
            </a:r>
            <a:r>
              <a:rPr lang="pl-PL" sz="2500" b="0" i="1" strike="noStrike" spc="-1">
                <a:solidFill>
                  <a:srgbClr val="000000"/>
                </a:solidFill>
                <a:latin typeface="Times New Roman"/>
              </a:rPr>
              <a:t> między nimi zachodzących.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Line 11"/>
          <p:cNvSpPr/>
          <p:nvPr/>
        </p:nvSpPr>
        <p:spPr>
          <a:xfrm>
            <a:off x="2971800" y="1616040"/>
            <a:ext cx="360" cy="914400"/>
          </a:xfrm>
          <a:prstGeom prst="line">
            <a:avLst/>
          </a:prstGeom>
          <a:ln w="254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0" y="76320"/>
            <a:ext cx="91436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Typy powiązań (zależności) organizacyjnych: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304920" y="762120"/>
            <a:ext cx="8610120" cy="4800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99"/>
              </a:spcBef>
              <a:spcAft>
                <a:spcPts val="374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Więź techniczna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– polega na współpracy i wzajemnym uzależnieniu stanowisk w procesie kooperacji produkcyjnej – wymiana materiałów, narzędzi, dokumentacji</a:t>
            </a: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spcAft>
                <a:spcPts val="374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Więź informacyjna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 – obejmuje powiązania między stanowiskami i komórkami organizacyjnymi związane z procesem przepływu informacji. Mogą one mieć kierunek:</a:t>
            </a:r>
          </a:p>
          <a:p>
            <a:pPr marL="743040" lvl="1" indent="-285840" algn="just">
              <a:lnSpc>
                <a:spcPct val="100000"/>
              </a:lnSpc>
              <a:spcBef>
                <a:spcPts val="479"/>
              </a:spcBef>
              <a:spcAft>
                <a:spcPts val="36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z góry na dół w organizacji - przykłady?</a:t>
            </a:r>
          </a:p>
          <a:p>
            <a:pPr marL="743040" lvl="1" indent="-285840" algn="just">
              <a:lnSpc>
                <a:spcPct val="100000"/>
              </a:lnSpc>
              <a:spcBef>
                <a:spcPts val="479"/>
              </a:spcBef>
              <a:spcAft>
                <a:spcPts val="36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z dołu do góry w organizacji - przykłady?</a:t>
            </a:r>
          </a:p>
          <a:p>
            <a:pPr marL="743040" lvl="1" indent="-285840" algn="just">
              <a:lnSpc>
                <a:spcPct val="100000"/>
              </a:lnSpc>
              <a:spcBef>
                <a:spcPts val="479"/>
              </a:spcBef>
              <a:spcAft>
                <a:spcPts val="36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ujęciu poziomym - przykłady?</a:t>
            </a: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spcAft>
                <a:spcPts val="374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W każdej organizacji występują też </a:t>
            </a:r>
            <a:r>
              <a:rPr lang="pl-PL" sz="2500" b="1" u="sng" strike="noStrike" spc="-1">
                <a:solidFill>
                  <a:srgbClr val="000000"/>
                </a:solidFill>
                <a:uFillTx/>
                <a:latin typeface="Times New Roman"/>
              </a:rPr>
              <a:t>więzi nieformalne</a:t>
            </a:r>
            <a:r>
              <a:rPr lang="pl-PL" sz="2500" b="0" strike="noStrike" spc="-1">
                <a:solidFill>
                  <a:srgbClr val="000000"/>
                </a:solidFill>
                <a:latin typeface="Times New Roman"/>
              </a:rPr>
              <a:t>, które nie są organizacyjnie sformalizowane (co oznacza, że nie widać ich na schematach organizacyjnych) – wywierają jednak wpływ na funkcjonowanie jednostki i powinny być uwzględniane w procesie zarządzania.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Rectangle 5"/>
          <p:cNvSpPr/>
          <p:nvPr/>
        </p:nvSpPr>
        <p:spPr>
          <a:xfrm>
            <a:off x="324000" y="44280"/>
            <a:ext cx="856908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Celom tym odpowiada określona hierarchia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planów w organizacji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1"/>
          <p:cNvSpPr>
            <a:spLocks noGrp="1"/>
          </p:cNvSpPr>
          <p:nvPr>
            <p:ph/>
          </p:nvPr>
        </p:nvSpPr>
        <p:spPr>
          <a:xfrm>
            <a:off x="76320" y="1104840"/>
            <a:ext cx="8991360" cy="2971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Plan strategiczny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to ogólny plan zawierający najważniejsze decyzje dotyczą alokacji zasobów, priorytetów i działań zmierzających do osiągnięcia celów strategicznych. Jest najczęściej opracowywany przez menedżerów naczelnego szczebla i ma na ogół dłuższy horyzont czasowy,</a:t>
            </a:r>
          </a:p>
          <a:p>
            <a:pPr marL="343080" indent="-343080" algn="just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Plany taktyczne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nakierowane na osiągnięcie celów taktycznych. Angażują z reguły wyższy i średni szczebel zarządzania w wymiarze średniookresowym,</a:t>
            </a:r>
          </a:p>
          <a:p>
            <a:pPr marL="343080" indent="-343080" algn="just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Plany operacyjne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koncentrują się na krótkim okresie, wyznaczane są przez menedżerów średniego i niższego szczebla, dotyczą realizacji celów operacyjnych</a:t>
            </a:r>
          </a:p>
        </p:txBody>
      </p:sp>
      <p:grpSp>
        <p:nvGrpSpPr>
          <p:cNvPr id="512" name="Grupa 1"/>
          <p:cNvGrpSpPr/>
          <p:nvPr/>
        </p:nvGrpSpPr>
        <p:grpSpPr>
          <a:xfrm>
            <a:off x="682560" y="3751200"/>
            <a:ext cx="7749720" cy="5006520"/>
            <a:chOff x="682560" y="3751200"/>
            <a:chExt cx="7749720" cy="5006520"/>
          </a:xfrm>
        </p:grpSpPr>
        <p:graphicFrame>
          <p:nvGraphicFramePr>
            <p:cNvPr id="513" name="Object 7"/>
            <p:cNvGraphicFramePr/>
            <p:nvPr/>
          </p:nvGraphicFramePr>
          <p:xfrm>
            <a:off x="682560" y="3751200"/>
            <a:ext cx="7749720" cy="5006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4" imgW="0" imgH="0" progId="Word.Document.8">
                    <p:embed/>
                  </p:oleObj>
                </mc:Choice>
                <mc:Fallback>
                  <p:oleObj r:id="rId4" imgW="0" imgH="0" progId="Word.Document.8">
                    <p:embed/>
                    <p:pic>
                      <p:nvPicPr>
                        <p:cNvPr id="514" name="Object 7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>
                        <a:xfrm>
                          <a:off x="682560" y="3751200"/>
                          <a:ext cx="7749720" cy="5006520"/>
                        </a:xfrm>
                        <a:prstGeom prst="rect">
                          <a:avLst/>
                        </a:prstGeom>
                        <a:ln w="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" name="Line 8"/>
            <p:cNvSpPr/>
            <p:nvPr/>
          </p:nvSpPr>
          <p:spPr>
            <a:xfrm>
              <a:off x="2267640" y="4159800"/>
              <a:ext cx="360" cy="5331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6" name="Line 8"/>
            <p:cNvSpPr/>
            <p:nvPr/>
          </p:nvSpPr>
          <p:spPr>
            <a:xfrm>
              <a:off x="2286000" y="5066280"/>
              <a:ext cx="360" cy="53352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7" name="Line 8"/>
            <p:cNvSpPr/>
            <p:nvPr/>
          </p:nvSpPr>
          <p:spPr>
            <a:xfrm>
              <a:off x="2339640" y="5959800"/>
              <a:ext cx="360" cy="53352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 anchorCtr="1">
              <a:noAutofit/>
            </a:bodyPr>
            <a:lstStyle/>
            <a:p>
              <a:endParaRPr lang="en-US" sz="2000" b="1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518" name="Obraz 517"/>
          <p:cNvPicPr/>
          <p:nvPr/>
        </p:nvPicPr>
        <p:blipFill>
          <a:blip r:embed="rId5"/>
          <a:stretch/>
        </p:blipFill>
        <p:spPr>
          <a:xfrm>
            <a:off x="673200" y="3746520"/>
            <a:ext cx="7746840" cy="500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Parametry struktur organizacyjnych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/>
          </p:nvPr>
        </p:nvSpPr>
        <p:spPr>
          <a:xfrm>
            <a:off x="685800" y="838080"/>
            <a:ext cx="777204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Rozpiętość kierowania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(RK) - to liczba podwładnych </a:t>
            </a: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bezpośrednio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podporządkowanych jednemu kierownikowi.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Zasięg kierowania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(ZK) - to liczba osób </a:t>
            </a: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bezpośrednio i pośrednio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podporządkowanych jednemu kierownikowi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Spiętrzenie kierowania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(SK) - liczba szczebli organizacyjnych w firmie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Liczba kierowników (LK)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72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Liczba pracowników (LP)</a:t>
            </a:r>
          </a:p>
        </p:txBody>
      </p:sp>
      <p:sp>
        <p:nvSpPr>
          <p:cNvPr id="720" name="Rectangle 4"/>
          <p:cNvSpPr/>
          <p:nvPr/>
        </p:nvSpPr>
        <p:spPr>
          <a:xfrm>
            <a:off x="685800" y="4952880"/>
            <a:ext cx="815292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Prawidłowości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wynikające z parametryzacji struktur: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im większa rozpiętość kierowania tym mniejsze spiętrzenie,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im wyższy szczebel zarządzania tym mniejsza rozpiętość kierowania oraz większy zasięg kierowania.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Czynniki te decydują o charakterze struktury organizacyjnej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/>
          </p:nvPr>
        </p:nvSpPr>
        <p:spPr>
          <a:xfrm>
            <a:off x="304920" y="2971800"/>
            <a:ext cx="8457840" cy="2819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Czynniki ustalania optymalnej rozpiętości kierowania: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kompetencje przełożonych i podwładnych (im większe tym większa potencjalna rozpiętość)</a:t>
            </a: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fizyczne rozproszenie podwładnych (im większe, tym mniejsza potencjalna rozpiętość)</a:t>
            </a: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charakter zadań podległego zespołu (jednorodne – większy, zróżnicowane – mniejszy)</a:t>
            </a: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częstotliwość występowania nowych problemów (im większa – tym rozpiętość mniejsza)</a:t>
            </a:r>
          </a:p>
        </p:txBody>
      </p:sp>
      <p:sp>
        <p:nvSpPr>
          <p:cNvPr id="723" name="Rectangle 5"/>
          <p:cNvSpPr/>
          <p:nvPr/>
        </p:nvSpPr>
        <p:spPr>
          <a:xfrm>
            <a:off x="975960" y="2133720"/>
            <a:ext cx="2527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Smukłe (pionowe)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Rectangle 6"/>
          <p:cNvSpPr/>
          <p:nvPr/>
        </p:nvSpPr>
        <p:spPr>
          <a:xfrm>
            <a:off x="5714280" y="2133720"/>
            <a:ext cx="24778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Płaskie (poziome)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Line 7"/>
          <p:cNvSpPr/>
          <p:nvPr/>
        </p:nvSpPr>
        <p:spPr>
          <a:xfrm flipH="1">
            <a:off x="2209680" y="1218960"/>
            <a:ext cx="2362320" cy="990720"/>
          </a:xfrm>
          <a:prstGeom prst="line">
            <a:avLst/>
          </a:prstGeom>
          <a:ln w="254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6" name="Line 8"/>
          <p:cNvSpPr/>
          <p:nvPr/>
        </p:nvSpPr>
        <p:spPr>
          <a:xfrm>
            <a:off x="4572000" y="1218960"/>
            <a:ext cx="2361960" cy="990720"/>
          </a:xfrm>
          <a:prstGeom prst="line">
            <a:avLst/>
          </a:prstGeom>
          <a:ln w="254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Rodzaje struktur organizacyjnych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2819520" y="3429000"/>
            <a:ext cx="4114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Struktura liniowa</a:t>
            </a:r>
          </a:p>
          <a:p>
            <a:pPr marL="343080" indent="-343080" algn="ctr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Struktura funkcjonalna</a:t>
            </a:r>
          </a:p>
          <a:p>
            <a:pPr marL="343080" indent="-343080" algn="ctr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Struktura sztabowo-liniowa</a:t>
            </a:r>
          </a:p>
        </p:txBody>
      </p:sp>
      <p:sp>
        <p:nvSpPr>
          <p:cNvPr id="742" name="Rectangle 6"/>
          <p:cNvSpPr/>
          <p:nvPr/>
        </p:nvSpPr>
        <p:spPr>
          <a:xfrm>
            <a:off x="915120" y="1447920"/>
            <a:ext cx="2815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Struktury klasyczne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Rectangle 7"/>
          <p:cNvSpPr/>
          <p:nvPr/>
        </p:nvSpPr>
        <p:spPr>
          <a:xfrm>
            <a:off x="5421240" y="1447920"/>
            <a:ext cx="28839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Struktury elastyczne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Line 8"/>
          <p:cNvSpPr/>
          <p:nvPr/>
        </p:nvSpPr>
        <p:spPr>
          <a:xfrm flipH="1">
            <a:off x="2209680" y="685800"/>
            <a:ext cx="2362320" cy="838080"/>
          </a:xfrm>
          <a:prstGeom prst="line">
            <a:avLst/>
          </a:prstGeom>
          <a:ln w="254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5" name="Line 9"/>
          <p:cNvSpPr/>
          <p:nvPr/>
        </p:nvSpPr>
        <p:spPr>
          <a:xfrm>
            <a:off x="4572000" y="685800"/>
            <a:ext cx="2361960" cy="838080"/>
          </a:xfrm>
          <a:prstGeom prst="line">
            <a:avLst/>
          </a:prstGeom>
          <a:ln w="254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en-US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46" name="Group 13"/>
          <p:cNvGrpSpPr/>
          <p:nvPr/>
        </p:nvGrpSpPr>
        <p:grpSpPr>
          <a:xfrm>
            <a:off x="229320" y="2133720"/>
            <a:ext cx="6589440" cy="1217160"/>
            <a:chOff x="229320" y="2133720"/>
            <a:chExt cx="6589440" cy="1217160"/>
          </a:xfrm>
        </p:grpSpPr>
        <p:sp>
          <p:nvSpPr>
            <p:cNvPr id="747" name="Rectangle 10"/>
            <p:cNvSpPr/>
            <p:nvPr/>
          </p:nvSpPr>
          <p:spPr>
            <a:xfrm>
              <a:off x="229320" y="2133720"/>
              <a:ext cx="51418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2400" b="1" strike="noStrike" spc="-1">
                  <a:solidFill>
                    <a:srgbClr val="000099"/>
                  </a:solidFill>
                  <a:latin typeface="Times New Roman"/>
                </a:rPr>
                <a:t>I. Struktury klasyczne (hierarchiczne)</a:t>
              </a:r>
              <a:endParaRPr lang="pl-PL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Rectangle 11"/>
            <p:cNvSpPr/>
            <p:nvPr/>
          </p:nvSpPr>
          <p:spPr>
            <a:xfrm>
              <a:off x="2442240" y="2590920"/>
              <a:ext cx="437652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2200" b="0" i="1" strike="noStrike" spc="-1">
                  <a:solidFill>
                    <a:srgbClr val="000000"/>
                  </a:solidFill>
                  <a:latin typeface="Times New Roman"/>
                </a:rPr>
                <a:t>wyróżnia się je ze względu na rodzaj </a:t>
              </a:r>
              <a:endParaRPr lang="pl-PL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2200" b="0" i="1" strike="noStrike" spc="-1">
                  <a:solidFill>
                    <a:srgbClr val="000000"/>
                  </a:solidFill>
                  <a:latin typeface="Times New Roman"/>
                </a:rPr>
                <a:t>podstawowych więzi organizacyjnych</a:t>
              </a:r>
              <a:endParaRPr lang="pl-PL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9" name="Rectangle 12"/>
          <p:cNvSpPr/>
          <p:nvPr/>
        </p:nvSpPr>
        <p:spPr>
          <a:xfrm>
            <a:off x="380880" y="4941000"/>
            <a:ext cx="6552720" cy="17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Ogólne zasady ich tworzenia: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stały podział zadań i władzy w organizacji,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jednolitość kierowania,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zachowywanie drogi służbowej.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liniowa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51" name="Picture 4" descr="E:\aa\Oizet\download\liniowa.jpg"/>
          <p:cNvPicPr/>
          <p:nvPr/>
        </p:nvPicPr>
        <p:blipFill>
          <a:blip r:embed="rId2"/>
          <a:stretch/>
        </p:blipFill>
        <p:spPr>
          <a:xfrm>
            <a:off x="2057400" y="716040"/>
            <a:ext cx="5028840" cy="3987360"/>
          </a:xfrm>
          <a:prstGeom prst="rect">
            <a:avLst/>
          </a:prstGeom>
          <a:ln w="0">
            <a:noFill/>
          </a:ln>
        </p:spPr>
      </p:pic>
      <p:sp>
        <p:nvSpPr>
          <p:cNvPr id="752" name="PlaceHolder 2"/>
          <p:cNvSpPr>
            <a:spLocks noGrp="1"/>
          </p:cNvSpPr>
          <p:nvPr>
            <p:ph/>
          </p:nvPr>
        </p:nvSpPr>
        <p:spPr>
          <a:xfrm>
            <a:off x="152280" y="4800600"/>
            <a:ext cx="8838720" cy="2057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Istotą jest powiązanie komórek organizacyjnych systemem więzi służbowej. Pokrywają się tu więzi służbowe i funkcjonalne.</a:t>
            </a: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Każda komórka niższego szczebla przyporządkowana jest jednemu kierownikowi, który posiada pełnię kompetencji w stosunku do podległego zespołu. </a:t>
            </a: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Kierownik odpowiada za całość pracy podległych komórek.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liniowa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4" name="PlaceHolder 2"/>
          <p:cNvSpPr>
            <a:spLocks noGrp="1"/>
          </p:cNvSpPr>
          <p:nvPr>
            <p:ph/>
          </p:nvPr>
        </p:nvSpPr>
        <p:spPr>
          <a:xfrm>
            <a:off x="228600" y="609480"/>
            <a:ext cx="86864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000" b="1" i="1" strike="noStrike" spc="-1">
                <a:solidFill>
                  <a:srgbClr val="000000"/>
                </a:solidFill>
                <a:latin typeface="Times New Roman"/>
              </a:rPr>
              <a:t>Zalety: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jednolitość kierowania i łatwość utrzymania dyscypliny,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wyraźne ustalenie zakresów zadań, uprawnień i odpowiedzialności,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szybkie podejmowanie decyzji (decyzje jednoosobowe),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sprawny obieg informacji.</a:t>
            </a:r>
          </a:p>
          <a:p>
            <a:pPr marL="343080" indent="0">
              <a:lnSpc>
                <a:spcPct val="100000"/>
              </a:lnSpc>
              <a:spcBef>
                <a:spcPts val="1100"/>
              </a:spcBef>
              <a:buNone/>
              <a:tabLst>
                <a:tab pos="0" algn="l"/>
              </a:tabLst>
            </a:pPr>
            <a:r>
              <a:rPr lang="pl-PL" sz="2000" b="1" i="1" strike="noStrike" spc="-1">
                <a:solidFill>
                  <a:srgbClr val="000000"/>
                </a:solidFill>
                <a:latin typeface="Times New Roman"/>
              </a:rPr>
              <a:t>Wady: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konieczność opanowania przez kierownika wszechstronnej wiedzy o funkcjonowaniu kierowanej komórki,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znaczna centralizacja zarządzania, powodująca niepełne wykorzystanie pracowników niższych szczebli,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mała elastyczność działania,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wywołanie wzrostu liczby stanowisk przez ograniczoną możliwość kierowania większą liczbą osób przez 1 kierownika.</a:t>
            </a:r>
          </a:p>
        </p:txBody>
      </p:sp>
      <p:sp>
        <p:nvSpPr>
          <p:cNvPr id="755" name="Rectangle 5"/>
          <p:cNvSpPr/>
          <p:nvPr/>
        </p:nvSpPr>
        <p:spPr>
          <a:xfrm>
            <a:off x="304920" y="5546880"/>
            <a:ext cx="84578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Struktura najprostsza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, stosowana w małych instytucjach o prostych zadaniach oraz działających w stabilnym otoczeniu, gdzie </a:t>
            </a: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nie wymaga się dużej elastyczności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i konieczności dostosowywania się do zachodzących zmian.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funkcjonalna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/>
          </p:nvPr>
        </p:nvSpPr>
        <p:spPr>
          <a:xfrm>
            <a:off x="228600" y="5029200"/>
            <a:ext cx="8686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 strukturze tej dominują więzi funkcjonalne nad służbowymi,</a:t>
            </a: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każdy wykonawca jest nie tylko podporządkowany przełożonemu służbowemu ale też wielu kierownikom wyspecjalizowanym w zakresie określonych funkcji,</a:t>
            </a: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brak tu jednoosobowego kierownictwa, więzi służbowe nie pokrywają się z relacjami funkcjonalnymi.</a:t>
            </a:r>
          </a:p>
        </p:txBody>
      </p:sp>
      <p:pic>
        <p:nvPicPr>
          <p:cNvPr id="758" name="Picture 6" descr="E:\aa\Oizet\download\funkcjonalna.jpg"/>
          <p:cNvPicPr/>
          <p:nvPr/>
        </p:nvPicPr>
        <p:blipFill>
          <a:blip r:embed="rId2"/>
          <a:stretch/>
        </p:blipFill>
        <p:spPr>
          <a:xfrm>
            <a:off x="2286000" y="685800"/>
            <a:ext cx="4571640" cy="439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funkcjonalna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/>
          </p:nvPr>
        </p:nvSpPr>
        <p:spPr>
          <a:xfrm>
            <a:off x="228600" y="685800"/>
            <a:ext cx="86864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pl-PL" sz="2200" b="1" i="1" strike="noStrike" spc="-1">
                <a:solidFill>
                  <a:srgbClr val="000000"/>
                </a:solidFill>
                <a:latin typeface="Times New Roman"/>
              </a:rPr>
              <a:t>Zalety:</a:t>
            </a:r>
            <a:endParaRPr lang="pl-PL" sz="2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pozwala na wprowadzenie podziału pracy i specjalizację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możliwość korzystania z umiejętności specjalistów umożliwia odciążenie kierowników liniowych,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zmniejszenie liczby szczebli organizacyjnych,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przybliżenie stanowisk kierowniczych do szczebli wykonawczych.</a:t>
            </a:r>
          </a:p>
          <a:p>
            <a:pPr marL="343080" indent="0">
              <a:lnSpc>
                <a:spcPct val="100000"/>
              </a:lnSpc>
              <a:spcBef>
                <a:spcPts val="1429"/>
              </a:spcBef>
              <a:buNone/>
              <a:tabLst>
                <a:tab pos="0" algn="l"/>
              </a:tabLst>
            </a:pPr>
            <a:r>
              <a:rPr lang="pl-PL" sz="2200" b="1" i="1" strike="noStrike" spc="-1">
                <a:solidFill>
                  <a:srgbClr val="000000"/>
                </a:solidFill>
                <a:latin typeface="Times New Roman"/>
              </a:rPr>
              <a:t>Wady:</a:t>
            </a:r>
            <a:endParaRPr lang="pl-PL" sz="2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możliwość pojawienia się trudności w rozgraniczeniu kompetencji i odpowiedzialności kierowników funkcjonalnych, spory kompetencyjne,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trudność z ustaleniem odpowiedzialności za całość zadania wskutek rozproszenia uprawnień.</a:t>
            </a:r>
          </a:p>
        </p:txBody>
      </p:sp>
      <p:sp>
        <p:nvSpPr>
          <p:cNvPr id="761" name="Rectangle 6"/>
          <p:cNvSpPr/>
          <p:nvPr/>
        </p:nvSpPr>
        <p:spPr>
          <a:xfrm>
            <a:off x="380880" y="5257800"/>
            <a:ext cx="853416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Stosowane głównie przez </a:t>
            </a: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mniejsze firmy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o ograniczonym asortymencie wyrobów. W miarę wzrostu organizacji występują trudności w szybkim podejmowaniu decyzji wymagających koordynacji na szczeblu naczelnym.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380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sztabowo-liniowa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63" name="Picture 4" descr="E:\aa\Oizet\download\sztabowo-liniowa.jpg"/>
          <p:cNvPicPr/>
          <p:nvPr/>
        </p:nvPicPr>
        <p:blipFill>
          <a:blip r:embed="rId2"/>
          <a:stretch/>
        </p:blipFill>
        <p:spPr>
          <a:xfrm>
            <a:off x="1447920" y="609480"/>
            <a:ext cx="6171840" cy="616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380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sztabowo-liniowa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228600" y="3809880"/>
            <a:ext cx="8610120" cy="2285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konstrukcyjnie na strukturę typu liniowego nałożone są tu elementy struktury funkcjonalnej w postaci komórek sztabowych.</a:t>
            </a: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występują tu równomiernie rozłożone, zarówno więzi służbowe jak i funkcjonalne.</a:t>
            </a: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komórki sztabowe mają charakter </a:t>
            </a: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organów doradczych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w stosunku do kierowników liniowych. Nie mają one jednak prawa do wydawania poleceń komórkom niższych szczebli. </a:t>
            </a: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kompetencje komórek sztabowych dotyczą wydawania instrukcji określających sposoby i metody wykonywania zadań.</a:t>
            </a:r>
          </a:p>
        </p:txBody>
      </p:sp>
      <p:pic>
        <p:nvPicPr>
          <p:cNvPr id="766" name="Picture 4" descr="E:\aa\Oizet\download\sztabowo-liniowa.jpg"/>
          <p:cNvPicPr/>
          <p:nvPr/>
        </p:nvPicPr>
        <p:blipFill>
          <a:blip r:embed="rId2"/>
          <a:stretch/>
        </p:blipFill>
        <p:spPr>
          <a:xfrm>
            <a:off x="380880" y="609480"/>
            <a:ext cx="3123720" cy="312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380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sztabowo-liniowa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/>
          </p:nvPr>
        </p:nvSpPr>
        <p:spPr>
          <a:xfrm>
            <a:off x="228600" y="685800"/>
            <a:ext cx="8610120" cy="5181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Zalety: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zachowanie jednoosobowego kierownictwa i odpowiedzialności służbowej.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możliwość specjalizacji komórek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wspomaganie decyzji kierowniczych poprzez korzystanie z opinii specjalistów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możliwość tworzenia większych zespołów kierowniczych</a:t>
            </a:r>
          </a:p>
          <a:p>
            <a:pPr marL="343080" indent="0">
              <a:lnSpc>
                <a:spcPct val="100000"/>
              </a:lnSpc>
              <a:spcBef>
                <a:spcPts val="1681"/>
              </a:spcBef>
              <a:buNone/>
              <a:tabLst>
                <a:tab pos="0" algn="l"/>
              </a:tabLst>
            </a:pP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Wady: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skłonność kierowników funkcjonalnych do przekraczania swoich kompetencji i ingerowanie w działalność kierowników liniowych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lekceważenie przez kierowników liniowych informacji wypracowanych przez komórki sztabowe</a:t>
            </a:r>
          </a:p>
        </p:txBody>
      </p:sp>
      <p:sp>
        <p:nvSpPr>
          <p:cNvPr id="769" name="Rectangle 5"/>
          <p:cNvSpPr/>
          <p:nvPr/>
        </p:nvSpPr>
        <p:spPr>
          <a:xfrm>
            <a:off x="224640" y="6172200"/>
            <a:ext cx="6714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Jest ona szeroko stosowana w praktyce gospodarczej.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tangle 4"/>
          <p:cNvSpPr/>
          <p:nvPr/>
        </p:nvSpPr>
        <p:spPr>
          <a:xfrm>
            <a:off x="272880" y="1185840"/>
            <a:ext cx="8762760" cy="28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Planowanie jest procesem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i wiąże się z podejmowaniem szeregu określonych decyzji menedżerskich: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Jakie działania mają zostać wykonane? (jakie cele mają być osiągnięte?)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Kto ma je wykonać?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Jak powinny być realizowane?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Gdzie powinny zostać wykonane?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Kiedy powinny się rozpocząć, a kiedy zakończyć?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Przy pomocy jakich środków (zasobów) powinny zostać wykonane?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jakich ilościach powinny zostać zrealizowane?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Jakie efekty prowadzonej działalności zamierzamy osiągnąć?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jaki sposób dokonamy pomiaru osiągniętych rezultatów?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Rectangle 5"/>
          <p:cNvSpPr/>
          <p:nvPr/>
        </p:nvSpPr>
        <p:spPr>
          <a:xfrm>
            <a:off x="324000" y="44280"/>
            <a:ext cx="856908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Podejmowanie decyzji w procesie planowania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380880" y="76320"/>
            <a:ext cx="7772040" cy="380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2400" b="1" strike="noStrike" spc="-1">
                <a:solidFill>
                  <a:srgbClr val="000099"/>
                </a:solidFill>
                <a:latin typeface="Times New Roman"/>
              </a:rPr>
              <a:t>II. Struktury elastyczne (nowoczesne)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/>
          </p:nvPr>
        </p:nvSpPr>
        <p:spPr>
          <a:xfrm>
            <a:off x="685800" y="1248480"/>
            <a:ext cx="7772040" cy="1676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Struktura dywizjonalna</a:t>
            </a:r>
          </a:p>
          <a:p>
            <a:pPr marL="343080" indent="-343080" algn="ctr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Struktura zadaniowa</a:t>
            </a:r>
          </a:p>
          <a:p>
            <a:pPr marL="343080" indent="-343080" algn="ctr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Struktura macierzowa</a:t>
            </a:r>
          </a:p>
        </p:txBody>
      </p:sp>
      <p:sp>
        <p:nvSpPr>
          <p:cNvPr id="772" name="Rectangle 5"/>
          <p:cNvSpPr/>
          <p:nvPr/>
        </p:nvSpPr>
        <p:spPr>
          <a:xfrm>
            <a:off x="1385280" y="468360"/>
            <a:ext cx="641124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100" b="0" i="1" strike="noStrike" spc="-1">
                <a:solidFill>
                  <a:srgbClr val="000000"/>
                </a:solidFill>
                <a:latin typeface="Times New Roman"/>
              </a:rPr>
              <a:t>wyróżnia się je ze względu na zdolności przystosowawcze </a:t>
            </a:r>
            <a:endParaRPr lang="pl-PL" sz="2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100" b="0" i="1" strike="noStrike" spc="-1">
                <a:solidFill>
                  <a:srgbClr val="000000"/>
                </a:solidFill>
                <a:latin typeface="Times New Roman"/>
              </a:rPr>
              <a:t>do zmiennego otoczenia organizacji</a:t>
            </a:r>
            <a:endParaRPr lang="pl-PL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Rectangle 6"/>
          <p:cNvSpPr/>
          <p:nvPr/>
        </p:nvSpPr>
        <p:spPr>
          <a:xfrm>
            <a:off x="152280" y="2637000"/>
            <a:ext cx="8686440" cy="41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Do ogólnych zasad ich tworzenia można zaliczyć: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wielowymiarowość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– odchodzenie od tradycyjnych więzi służbowych (z góry w dół w hierarchii) i wprowadzenie wielokierunkowego i elastycznego kształtowania powiązań organizacyjnych w pionowych i poziomych układach współzależności.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adhokreacja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– w odróżnieniu od sformalizowanych i stabilnych układów organizacyjnych takie podejście polega na tworzeniu zespołów kierowniczych i wykonawczych, służących do rozwiązywania krótkotrwałych, jednorazowych zadań.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merytokracja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 – uwzględnianie dominującego znaczenia kryteriów fachowości, profesjonalnego przygotowania i umiejętności współdziałania w tworzonych elastycznie formach organizacyjnych.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dywizjonalna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75" name="Picture 4" descr="E:\aa\Oizet\download\dywizjonalna.jpg"/>
          <p:cNvPicPr/>
          <p:nvPr/>
        </p:nvPicPr>
        <p:blipFill>
          <a:blip r:embed="rId2"/>
          <a:stretch/>
        </p:blipFill>
        <p:spPr>
          <a:xfrm>
            <a:off x="1905120" y="609480"/>
            <a:ext cx="5257440" cy="4125600"/>
          </a:xfrm>
          <a:prstGeom prst="rect">
            <a:avLst/>
          </a:prstGeom>
          <a:ln w="0">
            <a:noFill/>
          </a:ln>
        </p:spPr>
      </p:pic>
      <p:sp>
        <p:nvSpPr>
          <p:cNvPr id="776" name="PlaceHolder 2"/>
          <p:cNvSpPr>
            <a:spLocks noGrp="1"/>
          </p:cNvSpPr>
          <p:nvPr>
            <p:ph/>
          </p:nvPr>
        </p:nvSpPr>
        <p:spPr>
          <a:xfrm>
            <a:off x="228600" y="4724280"/>
            <a:ext cx="8686440" cy="2133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jej cechą jest </a:t>
            </a: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podział przedsiębiorstwa na jednostki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zwane dywizjonami (zakładami, filiami), które są odpowiedzialne za dany wyrób, grupę produktów lub odbiorców,</a:t>
            </a: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zakłady </a:t>
            </a: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posiadają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znaczną autonomię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ze względu na decentralizacją uprawnień i odpowiedzialności,</a:t>
            </a: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poszczególne zakłady podlegają naczelnemu kierownictwu, które koordynuje działalność wszystkich zakładów i czuwa nad realizacją celów strategicznych całości organizacji.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/>
          </p:nvPr>
        </p:nvSpPr>
        <p:spPr>
          <a:xfrm>
            <a:off x="228600" y="533520"/>
            <a:ext cx="86864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20"/>
              </a:spcBef>
              <a:buNone/>
              <a:tabLst>
                <a:tab pos="0" algn="l"/>
              </a:tabLst>
            </a:pPr>
            <a:r>
              <a:rPr lang="pl-PL" sz="2100" b="1" i="1" strike="noStrike" spc="-1">
                <a:solidFill>
                  <a:srgbClr val="000000"/>
                </a:solidFill>
                <a:latin typeface="Times New Roman"/>
              </a:rPr>
              <a:t>Zalety:</a:t>
            </a: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decyzje dotyczące określonych produktów są zgrupowane w jednym miejscu i pod jednym kierownictwem co sprzyja efektywności i szybkości podejmowania decyzji (decentralizacja),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naczelne kierownictwo może skoncentrować się na długookresowych problemach funkcjonowania organizacji jako całości.</a:t>
            </a:r>
          </a:p>
          <a:p>
            <a:pPr marL="343080" indent="0">
              <a:lnSpc>
                <a:spcPct val="100000"/>
              </a:lnSpc>
              <a:spcBef>
                <a:spcPts val="420"/>
              </a:spcBef>
              <a:buNone/>
              <a:tabLst>
                <a:tab pos="0" algn="l"/>
              </a:tabLst>
            </a:pPr>
            <a:r>
              <a:rPr lang="pl-PL" sz="2100" b="1" i="1" strike="noStrike" spc="-1">
                <a:solidFill>
                  <a:srgbClr val="000000"/>
                </a:solidFill>
                <a:latin typeface="Times New Roman"/>
              </a:rPr>
              <a:t>Wady:</a:t>
            </a: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konieczność ciągłej koordynacji działań podległych zakładów, by realizowały one cele strategiczne dla całości organizacji,</a:t>
            </a:r>
          </a:p>
          <a:p>
            <a:pPr marL="343080" indent="-3430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wysokie nakłady administracyjne, bowiem każdy zakład zatrudnia własnych pracowników i specjalistów.</a:t>
            </a:r>
          </a:p>
        </p:txBody>
      </p:sp>
      <p:sp>
        <p:nvSpPr>
          <p:cNvPr id="778" name="Rectangle 5"/>
          <p:cNvSpPr/>
          <p:nvPr/>
        </p:nvSpPr>
        <p:spPr>
          <a:xfrm>
            <a:off x="685800" y="76320"/>
            <a:ext cx="777204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dywizjonalna</a:t>
            </a:r>
            <a:endParaRPr lang="pl-PL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Rectangle 6"/>
          <p:cNvSpPr/>
          <p:nvPr/>
        </p:nvSpPr>
        <p:spPr>
          <a:xfrm>
            <a:off x="228600" y="4648320"/>
            <a:ext cx="868644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Stosowana w dużych firmach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produkujących rozmaite wyrobu. Jest kombinacją hierarchicznej struktury sztabowo-liniowej z uwzględnieniem samodzielnych zakładów wyodrębnionych przedmiotowo.</a:t>
            </a:r>
            <a:endParaRPr lang="pl-PL" sz="2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Jej stosowanie umożliwia osiągnięcie korzyści dużej skali działania (cele strategiczne realizowane przez zarząd), jak również korzyści małej organizacji – elastyczność zakładów.</a:t>
            </a:r>
            <a:endParaRPr lang="pl-PL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zadaniowa (projektowa)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81" name="Picture 4" descr="E:\aa\Oizet\download\zadaniowa.jpg"/>
          <p:cNvPicPr/>
          <p:nvPr/>
        </p:nvPicPr>
        <p:blipFill>
          <a:blip r:embed="rId2"/>
          <a:stretch/>
        </p:blipFill>
        <p:spPr>
          <a:xfrm>
            <a:off x="152280" y="736560"/>
            <a:ext cx="8838720" cy="589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zadaniowa (projektowa)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/>
          </p:nvPr>
        </p:nvSpPr>
        <p:spPr>
          <a:xfrm>
            <a:off x="304920" y="762120"/>
            <a:ext cx="85341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39"/>
              </a:spcBef>
              <a:spcAft>
                <a:spcPts val="439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Oparcie wewnętrznej organizacji przedsiębiorstwa na </a:t>
            </a:r>
            <a:r>
              <a:rPr lang="pl-PL" sz="2200" b="1" strike="noStrike" spc="-1">
                <a:solidFill>
                  <a:srgbClr val="000000"/>
                </a:solidFill>
                <a:latin typeface="Times New Roman"/>
              </a:rPr>
              <a:t>układzie zespołów zadaniowych</a:t>
            </a: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 powoływanych do rozwiązywania i realizacji konkretnych projektów w określonym czasie.</a:t>
            </a:r>
          </a:p>
          <a:p>
            <a:pPr marL="343080" indent="-343080" algn="just">
              <a:lnSpc>
                <a:spcPct val="100000"/>
              </a:lnSpc>
              <a:spcBef>
                <a:spcPts val="439"/>
              </a:spcBef>
              <a:spcAft>
                <a:spcPts val="439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Istnieją dwie możliwości konstrukcji zespołów:</a:t>
            </a:r>
          </a:p>
          <a:p>
            <a:pPr marL="743040" lvl="1" indent="-28584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kierownik oraz członkowie nadal podlegają swoim przełożonym, a zadanie jest dla nich pracą dodatkową. Stosowane do realizacji zadań mniej skomplikowanych</a:t>
            </a:r>
          </a:p>
          <a:p>
            <a:pPr marL="743040" lvl="1" indent="-28584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członkowie zespołu są wyłączeni ze swoich komórek macierzystych i podporządkowani kierownikowi zespołu. Taki zespół posiada własną strukturą organizacyjną. </a:t>
            </a:r>
          </a:p>
          <a:p>
            <a:pPr marL="343080" indent="-343080" algn="just">
              <a:lnSpc>
                <a:spcPct val="100000"/>
              </a:lnSpc>
              <a:spcBef>
                <a:spcPts val="439"/>
              </a:spcBef>
              <a:spcAft>
                <a:spcPts val="439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W ramach zespołów zadaniowych korzysta się z pomocy specjalistów z zewnątrz.</a:t>
            </a:r>
          </a:p>
          <a:p>
            <a:pPr marL="343080" indent="-343080" algn="just">
              <a:lnSpc>
                <a:spcPct val="100000"/>
              </a:lnSpc>
              <a:spcBef>
                <a:spcPts val="439"/>
              </a:spcBef>
              <a:spcAft>
                <a:spcPts val="439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Dużego znaczenia nabiera tu umiejętność pracy w zespole. </a:t>
            </a:r>
          </a:p>
          <a:p>
            <a:pPr marL="343080" indent="-343080" algn="just">
              <a:lnSpc>
                <a:spcPct val="100000"/>
              </a:lnSpc>
              <a:spcBef>
                <a:spcPts val="439"/>
              </a:spcBef>
              <a:spcAft>
                <a:spcPts val="439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Kierowanie pracą zespołu wymaga umiejętności oceny jego możliwości i stosowania nowoczesnych metod twórczego rozwiązywania problemów.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zadaniowa (projektowa)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228600" y="457200"/>
            <a:ext cx="88387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1" i="1" strike="noStrike" spc="-1">
                <a:solidFill>
                  <a:srgbClr val="000000"/>
                </a:solidFill>
                <a:latin typeface="Times New Roman"/>
              </a:rPr>
              <a:t>Zalety:</a:t>
            </a: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wykorzystanie fachowej wiedzy specjalistów,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bezpośrednie kontakty między członkami zespołu projektowego i zespołowe rozwiązywanie problemów,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krótkie drogi komunikacyjne i szybkie podejmowanie decyzji,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duża elastyczność i szybkość reagowania na nowe problemy,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znaczna aktywność innowacyjna członków zespołu projektowego,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odciążenie naczelnego kierownictwa od problemów bieżącego zarządzania.</a:t>
            </a:r>
          </a:p>
          <a:p>
            <a:pPr marL="343080" indent="-343080" algn="just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1" i="1" strike="noStrike" spc="-1">
                <a:solidFill>
                  <a:srgbClr val="000000"/>
                </a:solidFill>
                <a:latin typeface="Times New Roman"/>
              </a:rPr>
              <a:t>Wady:</a:t>
            </a: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trudności w precyzyjnym ustaleniu zakresów uprawnień i odpowiedzialności zespołów projektowych i organizacji macierzystej,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niebezpieczeństwo wystąpienia zjawiska stabilizacji grup projektowych i przedłużania realizacji projektu w nieskończoność,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trudności w koordynacji działań, szczególnie gdy w organizacji realizowanych jest równocześnie kilka projektów,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trudności natury psychologicznej i socjologicznej związane z powrotem członków zespołu projektowego na stanowiska w macierzystej organizacji,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utrata wiedzy po rozwiązaniu zespołu.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macierzowa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87" name="Picture 5" descr="E:\aa\Oizet\download\macierzowa.jpg"/>
          <p:cNvPicPr/>
          <p:nvPr/>
        </p:nvPicPr>
        <p:blipFill>
          <a:blip r:embed="rId2"/>
          <a:stretch/>
        </p:blipFill>
        <p:spPr>
          <a:xfrm>
            <a:off x="609480" y="609480"/>
            <a:ext cx="7848360" cy="627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macierzowa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/>
          </p:nvPr>
        </p:nvSpPr>
        <p:spPr>
          <a:xfrm>
            <a:off x="228600" y="685800"/>
            <a:ext cx="86864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55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występuje tu dwuwymiarowe skojarzenie związków funkcjonalnych i przedmiotowych poprzez nałożenie siatki funkcjonalnej na siatkę przedmiotową,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55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w tej strukturze występują dwie części: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spcAft>
                <a:spcPts val="499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stała – w postaci komórek funkcjonalnych,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spcAft>
                <a:spcPts val="499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zmienna – tworzą ją zespoły powoływane do realizacji konkretnych przedsięwzięć,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55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każdy pracownik ma dwóch przełożonych (kierownika zadaniowego i funkcjonalnego),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55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linie poziome mają charakter przedmiotowy i wskazują zespół realizujący określony program,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55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lnie pionowe wskazują funkcjonalny charakter podporządkowania,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spcAft>
                <a:spcPts val="55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na czele komórek funkcjonalnych i przedmiotowych stoi naczelne kierownictwo, którego szczególną rolą jest utrzymywanie równowagi pomiędzy tymi komórkami,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Struktura macierzowa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/>
          </p:nvPr>
        </p:nvSpPr>
        <p:spPr>
          <a:xfrm>
            <a:off x="228600" y="762120"/>
            <a:ext cx="86864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Zalety: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wysoka elastyczność,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pobudza pracowników do współpracy interdyscyplinarnej, stawia nowe wyzwania,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odciąża naczelne kierownictwo.</a:t>
            </a: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pl-PL" sz="2400" b="1" i="1" strike="noStrike" spc="-1">
                <a:solidFill>
                  <a:srgbClr val="000000"/>
                </a:solidFill>
                <a:latin typeface="Times New Roman"/>
              </a:rPr>
              <a:t>Wady:</a:t>
            </a:r>
            <a:endParaRPr lang="pl-PL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wysokie koszty wdrażania, konieczne szkolenia,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możliwe spory kompetencyjne, trudności z koordynacją prac,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konieczność wysokich kwalifikacji kierownictwa i pracowników.</a:t>
            </a:r>
          </a:p>
        </p:txBody>
      </p:sp>
      <p:sp>
        <p:nvSpPr>
          <p:cNvPr id="792" name="Rectangle 4"/>
          <p:cNvSpPr/>
          <p:nvPr/>
        </p:nvSpPr>
        <p:spPr>
          <a:xfrm>
            <a:off x="380880" y="5137200"/>
            <a:ext cx="83815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Stosowane w dużych instytucjach naukowo badawczych oraz dużych przedsiębiorstwach wprowadzających nowe wyroby i technologie.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Współczesne trendy organizacyjne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/>
          </p:nvPr>
        </p:nvSpPr>
        <p:spPr>
          <a:xfrm>
            <a:off x="533520" y="1219320"/>
            <a:ext cx="81529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odchodzenie od typowych struktur hierarchicznych w stronę struktur wielowymiarowych i elastycznych,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odchodzenie od struktur wysmukłych w stronę płaskich struktur organizacyjnych,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wzrost rangi struktur wielopodmiotowych, powstających w rezultacie fuzji i przejęć przedsiębiorstw,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wydzielanie szeregu funkcji poza strukturę organizacyjną firmy </a:t>
            </a:r>
            <a:r>
              <a:rPr lang="pl-PL" sz="3200" b="1" u="sng" strike="noStrike" spc="-1">
                <a:solidFill>
                  <a:srgbClr val="000000"/>
                </a:solidFill>
                <a:uFillTx/>
                <a:latin typeface="Times New Roman"/>
              </a:rPr>
              <a:t>w formie outsourcingu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0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Zasady dobrego procesu planowania: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228600" y="762120"/>
            <a:ext cx="876276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80"/>
              </a:spcBef>
              <a:spcAft>
                <a:spcPts val="38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Zasada realności planowania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plan powinien ambitny, ale możliwy do wykonania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Zasada zgodności i logiczności planu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plan powinien być wewnętrznie zintegrowany:</a:t>
            </a:r>
          </a:p>
          <a:p>
            <a:pPr marL="743040" lvl="1" indent="-2858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powinno nastąpić uzgodnienie zadań pomiędzy zespołami, wykonawcami planu, oraz</a:t>
            </a:r>
          </a:p>
          <a:p>
            <a:pPr marL="743040" lvl="1" indent="-285840">
              <a:lnSpc>
                <a:spcPct val="100000"/>
              </a:lnSpc>
              <a:spcBef>
                <a:spcPts val="380"/>
              </a:spcBef>
              <a:spcAft>
                <a:spcPts val="38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ustalenie odpowiednich relacji pomiędzy czasem wykonania (integracja planów krótko-, średnio- i długoterminowych)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Zasada ogólności i elastyczności planu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plan powinien być sformułowany względnie ogólnie, aby</a:t>
            </a:r>
          </a:p>
          <a:p>
            <a:pPr marL="743040" lvl="1" indent="-2858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był elastyczny, </a:t>
            </a:r>
          </a:p>
          <a:p>
            <a:pPr marL="743040" lvl="1" indent="-28584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dawał możliwość wykorzystania kreatywności wykonawców,</a:t>
            </a:r>
          </a:p>
          <a:p>
            <a:pPr marL="743040" lvl="1" indent="-285840">
              <a:lnSpc>
                <a:spcPct val="100000"/>
              </a:lnSpc>
              <a:spcBef>
                <a:spcPts val="380"/>
              </a:spcBef>
              <a:spcAft>
                <a:spcPts val="380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aby można było brać pod uwagę kilka wariantów realizacji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spcAft>
                <a:spcPts val="380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Zasada szczegółowości i konkretności planu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powinien być jednak jak najbardziej szczegółowo i konkretnie przedstawiony by wszyscy dokładnie poznali jego zakres i etapy postępowania.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1900" b="1" strike="noStrike" spc="-1">
                <a:solidFill>
                  <a:srgbClr val="000000"/>
                </a:solidFill>
                <a:latin typeface="Times New Roman"/>
              </a:rPr>
              <a:t>Zasada internalizacji planu i formułowania zadań</a:t>
            </a:r>
            <a:r>
              <a:rPr lang="pl-PL" sz="1900" b="0" strike="noStrike" spc="-1">
                <a:solidFill>
                  <a:srgbClr val="000000"/>
                </a:solidFill>
                <a:latin typeface="Times New Roman"/>
              </a:rPr>
              <a:t> – w procesie planowania należy uwzględniać opinie wykonawców i tak formułować zadania, by były dla nich zrozumiałe.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108000" y="85680"/>
            <a:ext cx="8927640" cy="53316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Podejmowanie decyzji menedżerskich 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144360" y="701640"/>
            <a:ext cx="8819640" cy="539064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341280" indent="-34128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Podejmowanie decyzji </a:t>
            </a: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marL="741240" lvl="1" indent="-2840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stanowi istotę pracy menedżerskiej</a:t>
            </a:r>
          </a:p>
          <a:p>
            <a:pPr marL="741240" lvl="1" indent="-2840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wiąże się z planowaniem – 1. funkcją procesu zarządzania</a:t>
            </a:r>
          </a:p>
          <a:p>
            <a:pPr marL="741240" lvl="1" indent="-2840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akt wyboru jednej możliwości spośród określonego zbioru możliwości</a:t>
            </a:r>
          </a:p>
          <a:p>
            <a:pPr marL="341280" indent="-34128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Menedżerowie mogą podejmować decyzje w warunkach:</a:t>
            </a:r>
          </a:p>
          <a:p>
            <a:pPr marL="741240" lvl="1" indent="-2840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pewności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sytuacja, w której menedżer zna dostępne warianty wyboru, ich warunki oraz efekty ich podjęcia – występuje bardzo rzadko; w praktyce nigdy,</a:t>
            </a:r>
          </a:p>
          <a:p>
            <a:pPr marL="741240" lvl="1" indent="-2840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ryzyka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sytuacja w której menedżer nie ma pewności co do poszczególnych możliwości, ich uwarunkowań oraz skutków ich podjęcia, przy czym znane jest prawdopodobieństwo wystąpienia każdej możliwości,</a:t>
            </a:r>
          </a:p>
          <a:p>
            <a:pPr marL="741240" lvl="1" indent="-2840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niepewności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 – sytuacja w której menedżer nie zna poszczególnych możliwości, ich uwarunkowań oraz skutków ich podjęcia albo NIE JEST ZNANE prawdopodobieństwo wystąpienia każdej możliwości.</a:t>
            </a:r>
          </a:p>
          <a:p>
            <a:pPr marL="341280" indent="-34128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W procesie podejmowania decyzji pomocny jest </a:t>
            </a:r>
            <a:r>
              <a:rPr lang="pl-PL" sz="2100" b="1" strike="noStrike" spc="-1">
                <a:solidFill>
                  <a:srgbClr val="000000"/>
                </a:solidFill>
                <a:latin typeface="Times New Roman"/>
              </a:rPr>
              <a:t>model racjonalnego podejmowania decyzji</a:t>
            </a:r>
            <a:r>
              <a:rPr lang="pl-PL" sz="21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575"/>
              </a:spcBef>
              <a:buNone/>
            </a:pP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indent="0">
              <a:spcBef>
                <a:spcPts val="1417"/>
              </a:spcBef>
              <a:buNone/>
            </a:pP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575"/>
              </a:spcBef>
              <a:buNone/>
            </a:pPr>
            <a:endParaRPr lang="pl-PL" sz="2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250920" y="115920"/>
            <a:ext cx="8642160" cy="65988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500" b="1" strike="noStrike" spc="-1">
                <a:solidFill>
                  <a:srgbClr val="000099"/>
                </a:solidFill>
                <a:latin typeface="Times New Roman"/>
              </a:rPr>
              <a:t>Model racjonalnego podejmowania decyzji</a:t>
            </a:r>
            <a:endParaRPr lang="pl-PL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179280" y="765000"/>
            <a:ext cx="8784720" cy="5256000"/>
          </a:xfrm>
          <a:prstGeom prst="rect">
            <a:avLst/>
          </a:prstGeom>
          <a:noFill/>
          <a:ln w="0">
            <a:noFill/>
          </a:ln>
        </p:spPr>
        <p:txBody>
          <a:bodyPr lIns="128160" tIns="64080" rIns="128160" bIns="64080" numCol="1" spcCol="0" anchor="t">
            <a:noAutofit/>
          </a:bodyPr>
          <a:lstStyle/>
          <a:p>
            <a:pPr marL="34272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Umożliwia identyfikację, ocenę i wybór określonego kierunku działania (decyzji) prowadzącego do rozwiązania konkretnego problemu lub do wykorzystania pojawiającej się okazji. Opiera się na 4 krokach: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Analiza sytuacji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identyfikacja problemu do rozwiązania</a:t>
            </a: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określenie celów i kryteriów podjęcia decyzji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Wyszukanie potencjalnych rozwiązań – alternatywnych możliwości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wyszukanie (wszystkich?) potencjalnych rozwiązań bez ich oceniania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Ocena potencjalnych rozwiązań i wybór rozwiązania optymalnego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ocena wartości zaproponowanych rozwiązań pod kątem: ich realności, wpływu na rozwiązanie problemu, skutków dla firmy</a:t>
            </a: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wybór najlepszego rozwiązania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Wdrożenie decyzji i monitoring skutków</a:t>
            </a: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przygotowanie wdrożenia (wyznaczenie osób, przydzielenie zasobów, opracowanie planów, harmonogramów)</a:t>
            </a: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realizacja wdrożenia,</a:t>
            </a:r>
          </a:p>
          <a:p>
            <a:pPr marL="857160" lvl="1" indent="-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kontrola realizacji i ewentualne korekty działań.</a:t>
            </a:r>
          </a:p>
          <a:p>
            <a:pPr indent="0">
              <a:spcBef>
                <a:spcPts val="1417"/>
              </a:spcBef>
              <a:buNone/>
            </a:pPr>
            <a:endParaRPr lang="pl-PL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Projekt domyślny">
  <a:themeElements>
    <a:clrScheme name="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Projekt domyślny">
  <a:themeElements>
    <a:clrScheme name="Niestandardowy 5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5629</Words>
  <Application>Microsoft Office PowerPoint</Application>
  <PresentationFormat>Pokaz na ekranie (4:3)</PresentationFormat>
  <Paragraphs>626</Paragraphs>
  <Slides>69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8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8" baseType="lpstr">
      <vt:lpstr>Projekt domyślny</vt:lpstr>
      <vt:lpstr>1_Projekt domyślny</vt:lpstr>
      <vt:lpstr>Motyw pakietu Office</vt:lpstr>
      <vt:lpstr>2_Motyw pakietu Office</vt:lpstr>
      <vt:lpstr>4_Projekt domyślny</vt:lpstr>
      <vt:lpstr>7_Projekt domyślny</vt:lpstr>
      <vt:lpstr>6_Projekt domyślny</vt:lpstr>
      <vt:lpstr>9_Projekt domyślny</vt:lpstr>
      <vt:lpstr>Dokument programu Microsoft Word 97–2003</vt:lpstr>
      <vt:lpstr>Omówienie funkcji zarządzania:</vt:lpstr>
      <vt:lpstr>Prezentacja programu PowerPoint</vt:lpstr>
      <vt:lpstr>Planowanie i podejmowanie decyzji w zarządzaniu</vt:lpstr>
      <vt:lpstr>Prezentacja programu PowerPoint</vt:lpstr>
      <vt:lpstr>Prezentacja programu PowerPoint</vt:lpstr>
      <vt:lpstr>Prezentacja programu PowerPoint</vt:lpstr>
      <vt:lpstr>Zasady dobrego procesu planowania:</vt:lpstr>
      <vt:lpstr>Podejmowanie decyzji menedżerskich </vt:lpstr>
      <vt:lpstr>Model racjonalnego podejmowania decyzji</vt:lpstr>
      <vt:lpstr>Efekt synergii jako konsekwencja decyzji</vt:lpstr>
      <vt:lpstr>Wyzwania podejmowania decyzji menedżerskich</vt:lpstr>
      <vt:lpstr>Strategia organizacji</vt:lpstr>
      <vt:lpstr>Prezentacja programu PowerPoint</vt:lpstr>
      <vt:lpstr>Proces zarządzania strategicznego</vt:lpstr>
      <vt:lpstr>Prezentacja programu PowerPoint</vt:lpstr>
      <vt:lpstr>Analiza zasobów wg Hofera i Schendela</vt:lpstr>
      <vt:lpstr>Analiza zasobów wg Hofera i Schendela</vt:lpstr>
      <vt:lpstr>Analiza PEST</vt:lpstr>
      <vt:lpstr>Analiza interesariuszy (stakeholders)</vt:lpstr>
      <vt:lpstr>Analiza interesariuszy (stakeholders)</vt:lpstr>
      <vt:lpstr>Macierz BCG</vt:lpstr>
      <vt:lpstr>Prezentacja programu PowerPoint</vt:lpstr>
      <vt:lpstr>Prezentacja programu PowerPoint</vt:lpstr>
      <vt:lpstr>Analiza SWOT</vt:lpstr>
      <vt:lpstr>Analiza SWOT</vt:lpstr>
      <vt:lpstr>Analizę SWOT przedstawia się w formie macierzy: </vt:lpstr>
      <vt:lpstr>Prezentacja programu PowerPoint</vt:lpstr>
      <vt:lpstr>Trening menedżerski</vt:lpstr>
      <vt:lpstr>3-4. Warianty strategiczne i wybór strategii firmy</vt:lpstr>
      <vt:lpstr>Strategie na poziomie korporacji</vt:lpstr>
      <vt:lpstr>Strategie na poziomie korporacji</vt:lpstr>
      <vt:lpstr>Strategie na poziomie autonomicznej jednostki gospodarczej </vt:lpstr>
      <vt:lpstr>Prezentacja programu PowerPoint</vt:lpstr>
      <vt:lpstr>Strategie funkcjonalne</vt:lpstr>
      <vt:lpstr>Strategie funkcjonalne</vt:lpstr>
      <vt:lpstr>Strategie funkcjonalne</vt:lpstr>
      <vt:lpstr>5. Wdrożenie strategii</vt:lpstr>
      <vt:lpstr>6. Kontrola i ocena realizacji strategii</vt:lpstr>
      <vt:lpstr>Prezentacja programu PowerPoint</vt:lpstr>
      <vt:lpstr>Organizowanie firmy i tworzenie struktur organizacyjnych</vt:lpstr>
      <vt:lpstr>Struktura organizacyjna</vt:lpstr>
      <vt:lpstr>Struktura organizacyjna</vt:lpstr>
      <vt:lpstr>Stanowiska pracy</vt:lpstr>
      <vt:lpstr>Komórki organizacyjne</vt:lpstr>
      <vt:lpstr>Szczeble organizacyjne</vt:lpstr>
      <vt:lpstr>Prezentacja programu PowerPoint</vt:lpstr>
      <vt:lpstr>Prezentacja programu PowerPoint</vt:lpstr>
      <vt:lpstr>Typy powiązań (zależności) organizacyjnych:</vt:lpstr>
      <vt:lpstr>Typy powiązań (zależności) organizacyjnych:</vt:lpstr>
      <vt:lpstr>Parametry struktur organizacyjnych</vt:lpstr>
      <vt:lpstr>Czynniki te decydują o charakterze struktury organizacyjnej</vt:lpstr>
      <vt:lpstr>Rodzaje struktur organizacyjnych</vt:lpstr>
      <vt:lpstr>Struktura liniowa</vt:lpstr>
      <vt:lpstr>Struktura liniowa</vt:lpstr>
      <vt:lpstr>Struktura funkcjonalna</vt:lpstr>
      <vt:lpstr>Struktura funkcjonalna</vt:lpstr>
      <vt:lpstr>Struktura sztabowo-liniowa</vt:lpstr>
      <vt:lpstr>Struktura sztabowo-liniowa</vt:lpstr>
      <vt:lpstr>Struktura sztabowo-liniowa</vt:lpstr>
      <vt:lpstr>II. Struktury elastyczne (nowoczesne)</vt:lpstr>
      <vt:lpstr>Struktura dywizjonalna</vt:lpstr>
      <vt:lpstr>Prezentacja programu PowerPoint</vt:lpstr>
      <vt:lpstr>Struktura zadaniowa (projektowa)</vt:lpstr>
      <vt:lpstr>Struktura zadaniowa (projektowa)</vt:lpstr>
      <vt:lpstr>Struktura zadaniowa (projektowa)</vt:lpstr>
      <vt:lpstr>Struktura macierzowa</vt:lpstr>
      <vt:lpstr>Struktura macierzowa</vt:lpstr>
      <vt:lpstr>Struktura macierzowa</vt:lpstr>
      <vt:lpstr>Współczesne trendy organizacyjne</vt:lpstr>
    </vt:vector>
  </TitlesOfParts>
  <Company>Rachman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subject/>
  <dc:creator>Marek Matejun</dc:creator>
  <dc:description/>
  <cp:lastModifiedBy>Kowalski Ryszard</cp:lastModifiedBy>
  <cp:revision>85</cp:revision>
  <cp:lastPrinted>2004-04-14T05:44:38Z</cp:lastPrinted>
  <dcterms:created xsi:type="dcterms:W3CDTF">2008-06-08T06:42:35Z</dcterms:created>
  <dcterms:modified xsi:type="dcterms:W3CDTF">2025-11-16T01:06:53Z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Pokaz na ekranie (4:3)</vt:lpwstr>
  </property>
  <property fmtid="{D5CDD505-2E9C-101B-9397-08002B2CF9AE}" pid="4" name="Slides">
    <vt:i4>78</vt:i4>
  </property>
</Properties>
</file>