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6" r:id="rId1"/>
    <p:sldMasterId id="2147483918" r:id="rId2"/>
    <p:sldMasterId id="2147483930" r:id="rId3"/>
    <p:sldMasterId id="2147483944" r:id="rId4"/>
    <p:sldMasterId id="2147484152" r:id="rId5"/>
    <p:sldMasterId id="2147484166" r:id="rId6"/>
    <p:sldMasterId id="2147484178" r:id="rId7"/>
    <p:sldMasterId id="2147484190" r:id="rId8"/>
    <p:sldMasterId id="2147484214" r:id="rId9"/>
    <p:sldMasterId id="2147484226" r:id="rId10"/>
    <p:sldMasterId id="2147484252" r:id="rId11"/>
    <p:sldMasterId id="2147484264" r:id="rId12"/>
    <p:sldMasterId id="2147484276" r:id="rId13"/>
    <p:sldMasterId id="2147484288" r:id="rId14"/>
    <p:sldMasterId id="2147484300" r:id="rId15"/>
  </p:sldMasterIdLst>
  <p:notesMasterIdLst>
    <p:notesMasterId r:id="rId59"/>
  </p:notesMasterIdLst>
  <p:handoutMasterIdLst>
    <p:handoutMasterId r:id="rId60"/>
  </p:handoutMasterIdLst>
  <p:sldIdLst>
    <p:sldId id="1313" r:id="rId16"/>
    <p:sldId id="1159" r:id="rId17"/>
    <p:sldId id="1158" r:id="rId18"/>
    <p:sldId id="1278" r:id="rId19"/>
    <p:sldId id="1162" r:id="rId20"/>
    <p:sldId id="1163" r:id="rId21"/>
    <p:sldId id="1164" r:id="rId22"/>
    <p:sldId id="1184" r:id="rId23"/>
    <p:sldId id="1185" r:id="rId24"/>
    <p:sldId id="1311" r:id="rId25"/>
    <p:sldId id="1166" r:id="rId26"/>
    <p:sldId id="1370" r:id="rId27"/>
    <p:sldId id="1371" r:id="rId28"/>
    <p:sldId id="1372" r:id="rId29"/>
    <p:sldId id="1338" r:id="rId30"/>
    <p:sldId id="1354" r:id="rId31"/>
    <p:sldId id="1355" r:id="rId32"/>
    <p:sldId id="1356" r:id="rId33"/>
    <p:sldId id="1339" r:id="rId34"/>
    <p:sldId id="1340" r:id="rId35"/>
    <p:sldId id="1341" r:id="rId36"/>
    <p:sldId id="1342" r:id="rId37"/>
    <p:sldId id="1357" r:id="rId38"/>
    <p:sldId id="1319" r:id="rId39"/>
    <p:sldId id="1322" r:id="rId40"/>
    <p:sldId id="1325" r:id="rId41"/>
    <p:sldId id="1326" r:id="rId42"/>
    <p:sldId id="1327" r:id="rId43"/>
    <p:sldId id="1328" r:id="rId44"/>
    <p:sldId id="1329" r:id="rId45"/>
    <p:sldId id="1330" r:id="rId46"/>
    <p:sldId id="1358" r:id="rId47"/>
    <p:sldId id="1359" r:id="rId48"/>
    <p:sldId id="1360" r:id="rId49"/>
    <p:sldId id="1361" r:id="rId50"/>
    <p:sldId id="1362" r:id="rId51"/>
    <p:sldId id="1363" r:id="rId52"/>
    <p:sldId id="1364" r:id="rId53"/>
    <p:sldId id="1365" r:id="rId54"/>
    <p:sldId id="1366" r:id="rId55"/>
    <p:sldId id="1367" r:id="rId56"/>
    <p:sldId id="1368" r:id="rId57"/>
    <p:sldId id="1369" r:id="rId58"/>
  </p:sldIdLst>
  <p:sldSz cx="12801600" cy="9601200" type="A3"/>
  <p:notesSz cx="6858000" cy="9774238"/>
  <p:defaultTextStyle>
    <a:defPPr>
      <a:defRPr lang="pl-PL"/>
    </a:defPPr>
    <a:lvl1pPr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6384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72782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09195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45607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82017" algn="l" defTabSz="1272782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818424" algn="l" defTabSz="1272782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454828" algn="l" defTabSz="1272782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091230" algn="l" defTabSz="1272782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161"/>
    <a:srgbClr val="E4B4AA"/>
    <a:srgbClr val="000099"/>
    <a:srgbClr val="CCFFCC"/>
    <a:srgbClr val="008000"/>
    <a:srgbClr val="0033CC"/>
    <a:srgbClr val="FF0000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94737" autoAdjust="0"/>
  </p:normalViewPr>
  <p:slideViewPr>
    <p:cSldViewPr>
      <p:cViewPr varScale="1">
        <p:scale>
          <a:sx n="111" d="100"/>
          <a:sy n="111" d="100"/>
        </p:scale>
        <p:origin x="-1878" y="-78"/>
      </p:cViewPr>
      <p:guideLst>
        <p:guide orient="horz" pos="2160"/>
        <p:guide orient="horz" pos="3024"/>
        <p:guide pos="288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60" y="-90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fld id="{28EF9031-2071-4582-86F5-D87342B4F0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3659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9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fld id="{7E92DBD5-5720-4925-A179-D3DF8BE78F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1690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6384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72782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0919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45607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82017" algn="l" defTabSz="12727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18424" algn="l" defTabSz="12727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54828" algn="l" defTabSz="12727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91230" algn="l" defTabSz="12727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2DBD5-5720-4925-A179-D3DF8BE78F18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1541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63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6384" indent="0" algn="ctr">
              <a:buNone/>
              <a:defRPr/>
            </a:lvl2pPr>
            <a:lvl3pPr marL="1272782" indent="0" algn="ctr">
              <a:buNone/>
              <a:defRPr/>
            </a:lvl3pPr>
            <a:lvl4pPr marL="1909195" indent="0" algn="ctr">
              <a:buNone/>
              <a:defRPr/>
            </a:lvl4pPr>
            <a:lvl5pPr marL="2545607" indent="0" algn="ctr">
              <a:buNone/>
              <a:defRPr/>
            </a:lvl5pPr>
            <a:lvl6pPr marL="3182017" indent="0" algn="ctr">
              <a:buNone/>
              <a:defRPr/>
            </a:lvl6pPr>
            <a:lvl7pPr marL="3818424" indent="0" algn="ctr">
              <a:buNone/>
              <a:defRPr/>
            </a:lvl7pPr>
            <a:lvl8pPr marL="4454828" indent="0" algn="ctr">
              <a:buNone/>
              <a:defRPr/>
            </a:lvl8pPr>
            <a:lvl9pPr marL="509123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F8967D7-D523-42E4-BEB9-124E193934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39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202FAC9-C2CF-4140-B054-9B174873B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5011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AE4E4-CBB3-4D73-84C6-D609FB368DD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516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2F69-460B-4C20-B285-FE80832FB51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843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20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8771" indent="0" algn="ctr">
              <a:buNone/>
              <a:defRPr/>
            </a:lvl2pPr>
            <a:lvl3pPr marL="1277542" indent="0" algn="ctr">
              <a:buNone/>
              <a:defRPr/>
            </a:lvl3pPr>
            <a:lvl4pPr marL="1916314" indent="0" algn="ctr">
              <a:buNone/>
              <a:defRPr/>
            </a:lvl4pPr>
            <a:lvl5pPr marL="2555095" indent="0" algn="ctr">
              <a:buNone/>
              <a:defRPr/>
            </a:lvl5pPr>
            <a:lvl6pPr marL="3193875" indent="0" algn="ctr">
              <a:buNone/>
              <a:defRPr/>
            </a:lvl6pPr>
            <a:lvl7pPr marL="3832653" indent="0" algn="ctr">
              <a:buNone/>
              <a:defRPr/>
            </a:lvl7pPr>
            <a:lvl8pPr marL="4471428" indent="0" algn="ctr">
              <a:buNone/>
              <a:defRPr/>
            </a:lvl8pPr>
            <a:lvl9pPr marL="5110206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CB7F-D17A-48D6-8DF2-8728EAE384B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650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DE790-3B34-4F6E-9569-877AEB9B577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382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85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8771" indent="0">
              <a:buNone/>
              <a:defRPr sz="2500"/>
            </a:lvl2pPr>
            <a:lvl3pPr marL="1277542" indent="0">
              <a:buNone/>
              <a:defRPr sz="2200"/>
            </a:lvl3pPr>
            <a:lvl4pPr marL="1916314" indent="0">
              <a:buNone/>
              <a:defRPr sz="2000"/>
            </a:lvl4pPr>
            <a:lvl5pPr marL="2555095" indent="0">
              <a:buNone/>
              <a:defRPr sz="2000"/>
            </a:lvl5pPr>
            <a:lvl6pPr marL="3193875" indent="0">
              <a:buNone/>
              <a:defRPr sz="2000"/>
            </a:lvl6pPr>
            <a:lvl7pPr marL="3832653" indent="0">
              <a:buNone/>
              <a:defRPr sz="2000"/>
            </a:lvl7pPr>
            <a:lvl8pPr marL="4471428" indent="0">
              <a:buNone/>
              <a:defRPr sz="2000"/>
            </a:lvl8pPr>
            <a:lvl9pPr marL="5110206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831E-777B-46C6-A14B-D2856052EE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68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D944-29B7-4692-AC18-B6608483545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13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771" indent="0">
              <a:buNone/>
              <a:defRPr sz="2800" b="1"/>
            </a:lvl2pPr>
            <a:lvl3pPr marL="1277542" indent="0">
              <a:buNone/>
              <a:defRPr sz="2500" b="1"/>
            </a:lvl3pPr>
            <a:lvl4pPr marL="1916314" indent="0">
              <a:buNone/>
              <a:defRPr sz="2200" b="1"/>
            </a:lvl4pPr>
            <a:lvl5pPr marL="2555095" indent="0">
              <a:buNone/>
              <a:defRPr sz="2200" b="1"/>
            </a:lvl5pPr>
            <a:lvl6pPr marL="3193875" indent="0">
              <a:buNone/>
              <a:defRPr sz="2200" b="1"/>
            </a:lvl6pPr>
            <a:lvl7pPr marL="3832653" indent="0">
              <a:buNone/>
              <a:defRPr sz="2200" b="1"/>
            </a:lvl7pPr>
            <a:lvl8pPr marL="4471428" indent="0">
              <a:buNone/>
              <a:defRPr sz="2200" b="1"/>
            </a:lvl8pPr>
            <a:lvl9pPr marL="5110206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60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771" indent="0">
              <a:buNone/>
              <a:defRPr sz="2800" b="1"/>
            </a:lvl2pPr>
            <a:lvl3pPr marL="1277542" indent="0">
              <a:buNone/>
              <a:defRPr sz="2500" b="1"/>
            </a:lvl3pPr>
            <a:lvl4pPr marL="1916314" indent="0">
              <a:buNone/>
              <a:defRPr sz="2200" b="1"/>
            </a:lvl4pPr>
            <a:lvl5pPr marL="2555095" indent="0">
              <a:buNone/>
              <a:defRPr sz="2200" b="1"/>
            </a:lvl5pPr>
            <a:lvl6pPr marL="3193875" indent="0">
              <a:buNone/>
              <a:defRPr sz="2200" b="1"/>
            </a:lvl6pPr>
            <a:lvl7pPr marL="3832653" indent="0">
              <a:buNone/>
              <a:defRPr sz="2200" b="1"/>
            </a:lvl7pPr>
            <a:lvl8pPr marL="4471428" indent="0">
              <a:buNone/>
              <a:defRPr sz="2200" b="1"/>
            </a:lvl8pPr>
            <a:lvl9pPr marL="5110206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60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F6CF-8494-4816-B0DB-167B7395D64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321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D819-2C19-4136-B0CE-79E34E60420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58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5A65-7DE5-4755-9F4D-D74D75149CC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408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8771" indent="0">
              <a:buNone/>
              <a:defRPr sz="1700"/>
            </a:lvl2pPr>
            <a:lvl3pPr marL="1277542" indent="0">
              <a:buNone/>
              <a:defRPr sz="1400"/>
            </a:lvl3pPr>
            <a:lvl4pPr marL="1916314" indent="0">
              <a:buNone/>
              <a:defRPr sz="1300"/>
            </a:lvl4pPr>
            <a:lvl5pPr marL="2555095" indent="0">
              <a:buNone/>
              <a:defRPr sz="1300"/>
            </a:lvl5pPr>
            <a:lvl6pPr marL="3193875" indent="0">
              <a:buNone/>
              <a:defRPr sz="1300"/>
            </a:lvl6pPr>
            <a:lvl7pPr marL="3832653" indent="0">
              <a:buNone/>
              <a:defRPr sz="1300"/>
            </a:lvl7pPr>
            <a:lvl8pPr marL="4471428" indent="0">
              <a:buNone/>
              <a:defRPr sz="1300"/>
            </a:lvl8pPr>
            <a:lvl9pPr marL="5110206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B4A4-AC9E-449A-A342-0F03ED32EB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32F0911-21A6-4C01-8E22-5CDE0D3D6F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0104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8771" indent="0">
              <a:buNone/>
              <a:defRPr sz="3900"/>
            </a:lvl2pPr>
            <a:lvl3pPr marL="1277542" indent="0">
              <a:buNone/>
              <a:defRPr sz="3400"/>
            </a:lvl3pPr>
            <a:lvl4pPr marL="1916314" indent="0">
              <a:buNone/>
              <a:defRPr sz="2800"/>
            </a:lvl4pPr>
            <a:lvl5pPr marL="2555095" indent="0">
              <a:buNone/>
              <a:defRPr sz="2800"/>
            </a:lvl5pPr>
            <a:lvl6pPr marL="3193875" indent="0">
              <a:buNone/>
              <a:defRPr sz="2800"/>
            </a:lvl6pPr>
            <a:lvl7pPr marL="3832653" indent="0">
              <a:buNone/>
              <a:defRPr sz="2800"/>
            </a:lvl7pPr>
            <a:lvl8pPr marL="4471428" indent="0">
              <a:buNone/>
              <a:defRPr sz="2800"/>
            </a:lvl8pPr>
            <a:lvl9pPr marL="5110206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8771" indent="0">
              <a:buNone/>
              <a:defRPr sz="1700"/>
            </a:lvl2pPr>
            <a:lvl3pPr marL="1277542" indent="0">
              <a:buNone/>
              <a:defRPr sz="1400"/>
            </a:lvl3pPr>
            <a:lvl4pPr marL="1916314" indent="0">
              <a:buNone/>
              <a:defRPr sz="1300"/>
            </a:lvl4pPr>
            <a:lvl5pPr marL="2555095" indent="0">
              <a:buNone/>
              <a:defRPr sz="1300"/>
            </a:lvl5pPr>
            <a:lvl6pPr marL="3193875" indent="0">
              <a:buNone/>
              <a:defRPr sz="1300"/>
            </a:lvl6pPr>
            <a:lvl7pPr marL="3832653" indent="0">
              <a:buNone/>
              <a:defRPr sz="1300"/>
            </a:lvl7pPr>
            <a:lvl8pPr marL="4471428" indent="0">
              <a:buNone/>
              <a:defRPr sz="1300"/>
            </a:lvl8pPr>
            <a:lvl9pPr marL="5110206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D662A-7524-4E3A-BA30-3F9CFDDDE44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554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AE4E4-CBB3-4D73-84C6-D609FB368DD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93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2F69-460B-4C20-B285-FE80832FB51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066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00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9849" indent="0" algn="ctr">
              <a:buNone/>
              <a:defRPr/>
            </a:lvl2pPr>
            <a:lvl3pPr marL="1279698" indent="0" algn="ctr">
              <a:buNone/>
              <a:defRPr/>
            </a:lvl3pPr>
            <a:lvl4pPr marL="1919547" indent="0" algn="ctr">
              <a:buNone/>
              <a:defRPr/>
            </a:lvl4pPr>
            <a:lvl5pPr marL="2559397" indent="0" algn="ctr">
              <a:buNone/>
              <a:defRPr/>
            </a:lvl5pPr>
            <a:lvl6pPr marL="3199246" indent="0" algn="ctr">
              <a:buNone/>
              <a:defRPr/>
            </a:lvl6pPr>
            <a:lvl7pPr marL="3839098" indent="0" algn="ctr">
              <a:buNone/>
              <a:defRPr/>
            </a:lvl7pPr>
            <a:lvl8pPr marL="4478947" indent="0" algn="ctr">
              <a:buNone/>
              <a:defRPr/>
            </a:lvl8pPr>
            <a:lvl9pPr marL="5118796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16DC9-5051-4A8E-9E20-F3F389F1E5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9190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59BF-0B2A-4058-987E-B97F059E1E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64664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65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849" indent="0">
              <a:buNone/>
              <a:defRPr sz="2500"/>
            </a:lvl2pPr>
            <a:lvl3pPr marL="1279698" indent="0">
              <a:buNone/>
              <a:defRPr sz="2200"/>
            </a:lvl3pPr>
            <a:lvl4pPr marL="1919547" indent="0">
              <a:buNone/>
              <a:defRPr sz="2000"/>
            </a:lvl4pPr>
            <a:lvl5pPr marL="2559397" indent="0">
              <a:buNone/>
              <a:defRPr sz="2000"/>
            </a:lvl5pPr>
            <a:lvl6pPr marL="3199246" indent="0">
              <a:buNone/>
              <a:defRPr sz="2000"/>
            </a:lvl6pPr>
            <a:lvl7pPr marL="3839098" indent="0">
              <a:buNone/>
              <a:defRPr sz="2000"/>
            </a:lvl7pPr>
            <a:lvl8pPr marL="4478947" indent="0">
              <a:buNone/>
              <a:defRPr sz="2000"/>
            </a:lvl8pPr>
            <a:lvl9pPr marL="5118796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1AD4-5454-47D3-BDDD-FAD4CD328E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8901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40C6-C4B9-43B1-9C58-BC356E55FE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73318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40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40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AC9B-4435-4648-B253-A330143D9B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28294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FE821-6F4F-46B0-9829-DDA9BCE93B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329586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F09E-1B65-4A4D-AA40-39962EFFD5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391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63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6384" indent="0" algn="ctr">
              <a:buNone/>
              <a:defRPr/>
            </a:lvl2pPr>
            <a:lvl3pPr marL="1272782" indent="0" algn="ctr">
              <a:buNone/>
              <a:defRPr/>
            </a:lvl3pPr>
            <a:lvl4pPr marL="1909195" indent="0" algn="ctr">
              <a:buNone/>
              <a:defRPr/>
            </a:lvl4pPr>
            <a:lvl5pPr marL="2545607" indent="0" algn="ctr">
              <a:buNone/>
              <a:defRPr/>
            </a:lvl5pPr>
            <a:lvl6pPr marL="3182017" indent="0" algn="ctr">
              <a:buNone/>
              <a:defRPr/>
            </a:lvl6pPr>
            <a:lvl7pPr marL="3818424" indent="0" algn="ctr">
              <a:buNone/>
              <a:defRPr/>
            </a:lvl7pPr>
            <a:lvl8pPr marL="4454828" indent="0" algn="ctr">
              <a:buNone/>
              <a:defRPr/>
            </a:lvl8pPr>
            <a:lvl9pPr marL="509123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63F3-C164-4DED-811A-14DCA1022AA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23081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849" indent="0">
              <a:buNone/>
              <a:defRPr sz="1700"/>
            </a:lvl2pPr>
            <a:lvl3pPr marL="1279698" indent="0">
              <a:buNone/>
              <a:defRPr sz="1400"/>
            </a:lvl3pPr>
            <a:lvl4pPr marL="1919547" indent="0">
              <a:buNone/>
              <a:defRPr sz="1300"/>
            </a:lvl4pPr>
            <a:lvl5pPr marL="2559397" indent="0">
              <a:buNone/>
              <a:defRPr sz="1300"/>
            </a:lvl5pPr>
            <a:lvl6pPr marL="3199246" indent="0">
              <a:buNone/>
              <a:defRPr sz="1300"/>
            </a:lvl6pPr>
            <a:lvl7pPr marL="3839098" indent="0">
              <a:buNone/>
              <a:defRPr sz="1300"/>
            </a:lvl7pPr>
            <a:lvl8pPr marL="4478947" indent="0">
              <a:buNone/>
              <a:defRPr sz="1300"/>
            </a:lvl8pPr>
            <a:lvl9pPr marL="5118796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D70D2-0116-437B-B651-4EA3B3F742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34927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849" indent="0">
              <a:buNone/>
              <a:defRPr sz="3900"/>
            </a:lvl2pPr>
            <a:lvl3pPr marL="1279698" indent="0">
              <a:buNone/>
              <a:defRPr sz="3400"/>
            </a:lvl3pPr>
            <a:lvl4pPr marL="1919547" indent="0">
              <a:buNone/>
              <a:defRPr sz="2800"/>
            </a:lvl4pPr>
            <a:lvl5pPr marL="2559397" indent="0">
              <a:buNone/>
              <a:defRPr sz="2800"/>
            </a:lvl5pPr>
            <a:lvl6pPr marL="3199246" indent="0">
              <a:buNone/>
              <a:defRPr sz="2800"/>
            </a:lvl6pPr>
            <a:lvl7pPr marL="3839098" indent="0">
              <a:buNone/>
              <a:defRPr sz="2800"/>
            </a:lvl7pPr>
            <a:lvl8pPr marL="4478947" indent="0">
              <a:buNone/>
              <a:defRPr sz="2800"/>
            </a:lvl8pPr>
            <a:lvl9pPr marL="5118796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849" indent="0">
              <a:buNone/>
              <a:defRPr sz="1700"/>
            </a:lvl2pPr>
            <a:lvl3pPr marL="1279698" indent="0">
              <a:buNone/>
              <a:defRPr sz="1400"/>
            </a:lvl3pPr>
            <a:lvl4pPr marL="1919547" indent="0">
              <a:buNone/>
              <a:defRPr sz="1300"/>
            </a:lvl4pPr>
            <a:lvl5pPr marL="2559397" indent="0">
              <a:buNone/>
              <a:defRPr sz="1300"/>
            </a:lvl5pPr>
            <a:lvl6pPr marL="3199246" indent="0">
              <a:buNone/>
              <a:defRPr sz="1300"/>
            </a:lvl6pPr>
            <a:lvl7pPr marL="3839098" indent="0">
              <a:buNone/>
              <a:defRPr sz="1300"/>
            </a:lvl7pPr>
            <a:lvl8pPr marL="4478947" indent="0">
              <a:buNone/>
              <a:defRPr sz="1300"/>
            </a:lvl8pPr>
            <a:lvl9pPr marL="5118796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60A7-6B42-49C0-8208-A3A82A6FF9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02730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70545-8233-4E3A-B83D-7D9EF81BC1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022715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1018-095F-4B19-8904-B6180C31B0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02573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45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7385" indent="0" algn="ctr">
              <a:buNone/>
              <a:defRPr/>
            </a:lvl2pPr>
            <a:lvl3pPr marL="1274771" indent="0" algn="ctr">
              <a:buNone/>
              <a:defRPr/>
            </a:lvl3pPr>
            <a:lvl4pPr marL="1912177" indent="0" algn="ctr">
              <a:buNone/>
              <a:defRPr/>
            </a:lvl4pPr>
            <a:lvl5pPr marL="2549581" indent="0" algn="ctr">
              <a:buNone/>
              <a:defRPr/>
            </a:lvl5pPr>
            <a:lvl6pPr marL="3186985" indent="0" algn="ctr">
              <a:buNone/>
              <a:defRPr/>
            </a:lvl6pPr>
            <a:lvl7pPr marL="3824383" indent="0" algn="ctr">
              <a:buNone/>
              <a:defRPr/>
            </a:lvl7pPr>
            <a:lvl8pPr marL="4461783" indent="0" algn="ctr">
              <a:buNone/>
              <a:defRPr/>
            </a:lvl8pPr>
            <a:lvl9pPr marL="5099181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16DC9-5051-4A8E-9E20-F3F389F1E5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15844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59BF-0B2A-4058-987E-B97F059E1E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411844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10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7385" indent="0">
              <a:buNone/>
              <a:defRPr sz="2500"/>
            </a:lvl2pPr>
            <a:lvl3pPr marL="1274771" indent="0">
              <a:buNone/>
              <a:defRPr sz="2200"/>
            </a:lvl3pPr>
            <a:lvl4pPr marL="1912177" indent="0">
              <a:buNone/>
              <a:defRPr sz="2000"/>
            </a:lvl4pPr>
            <a:lvl5pPr marL="2549581" indent="0">
              <a:buNone/>
              <a:defRPr sz="2000"/>
            </a:lvl5pPr>
            <a:lvl6pPr marL="3186985" indent="0">
              <a:buNone/>
              <a:defRPr sz="2000"/>
            </a:lvl6pPr>
            <a:lvl7pPr marL="3824383" indent="0">
              <a:buNone/>
              <a:defRPr sz="2000"/>
            </a:lvl7pPr>
            <a:lvl8pPr marL="4461783" indent="0">
              <a:buNone/>
              <a:defRPr sz="2000"/>
            </a:lvl8pPr>
            <a:lvl9pPr marL="5099181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1AD4-5454-47D3-BDDD-FAD4CD328E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63526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40C6-C4B9-43B1-9C58-BC356E55FE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03111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385" indent="0">
              <a:buNone/>
              <a:defRPr sz="2800" b="1"/>
            </a:lvl2pPr>
            <a:lvl3pPr marL="1274771" indent="0">
              <a:buNone/>
              <a:defRPr sz="2500" b="1"/>
            </a:lvl3pPr>
            <a:lvl4pPr marL="1912177" indent="0">
              <a:buNone/>
              <a:defRPr sz="2200" b="1"/>
            </a:lvl4pPr>
            <a:lvl5pPr marL="2549581" indent="0">
              <a:buNone/>
              <a:defRPr sz="2200" b="1"/>
            </a:lvl5pPr>
            <a:lvl6pPr marL="3186985" indent="0">
              <a:buNone/>
              <a:defRPr sz="2200" b="1"/>
            </a:lvl6pPr>
            <a:lvl7pPr marL="3824383" indent="0">
              <a:buNone/>
              <a:defRPr sz="2200" b="1"/>
            </a:lvl7pPr>
            <a:lvl8pPr marL="4461783" indent="0">
              <a:buNone/>
              <a:defRPr sz="2200" b="1"/>
            </a:lvl8pPr>
            <a:lvl9pPr marL="5099181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85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385" indent="0">
              <a:buNone/>
              <a:defRPr sz="2800" b="1"/>
            </a:lvl2pPr>
            <a:lvl3pPr marL="1274771" indent="0">
              <a:buNone/>
              <a:defRPr sz="2500" b="1"/>
            </a:lvl3pPr>
            <a:lvl4pPr marL="1912177" indent="0">
              <a:buNone/>
              <a:defRPr sz="2200" b="1"/>
            </a:lvl4pPr>
            <a:lvl5pPr marL="2549581" indent="0">
              <a:buNone/>
              <a:defRPr sz="2200" b="1"/>
            </a:lvl5pPr>
            <a:lvl6pPr marL="3186985" indent="0">
              <a:buNone/>
              <a:defRPr sz="2200" b="1"/>
            </a:lvl6pPr>
            <a:lvl7pPr marL="3824383" indent="0">
              <a:buNone/>
              <a:defRPr sz="2200" b="1"/>
            </a:lvl7pPr>
            <a:lvl8pPr marL="4461783" indent="0">
              <a:buNone/>
              <a:defRPr sz="2200" b="1"/>
            </a:lvl8pPr>
            <a:lvl9pPr marL="5099181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85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AC9B-4435-4648-B253-A330143D9B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38588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FE821-6F4F-46B0-9829-DDA9BCE93B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123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D22A7-04E2-46FB-B32F-6EE2FE470D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445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F09E-1B65-4A4D-AA40-39962EFFD5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37036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7385" indent="0">
              <a:buNone/>
              <a:defRPr sz="1700"/>
            </a:lvl2pPr>
            <a:lvl3pPr marL="1274771" indent="0">
              <a:buNone/>
              <a:defRPr sz="1400"/>
            </a:lvl3pPr>
            <a:lvl4pPr marL="1912177" indent="0">
              <a:buNone/>
              <a:defRPr sz="1300"/>
            </a:lvl4pPr>
            <a:lvl5pPr marL="2549581" indent="0">
              <a:buNone/>
              <a:defRPr sz="1300"/>
            </a:lvl5pPr>
            <a:lvl6pPr marL="3186985" indent="0">
              <a:buNone/>
              <a:defRPr sz="1300"/>
            </a:lvl6pPr>
            <a:lvl7pPr marL="3824383" indent="0">
              <a:buNone/>
              <a:defRPr sz="1300"/>
            </a:lvl7pPr>
            <a:lvl8pPr marL="4461783" indent="0">
              <a:buNone/>
              <a:defRPr sz="1300"/>
            </a:lvl8pPr>
            <a:lvl9pPr marL="5099181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D70D2-0116-437B-B651-4EA3B3F742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76165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7385" indent="0">
              <a:buNone/>
              <a:defRPr sz="3900"/>
            </a:lvl2pPr>
            <a:lvl3pPr marL="1274771" indent="0">
              <a:buNone/>
              <a:defRPr sz="3400"/>
            </a:lvl3pPr>
            <a:lvl4pPr marL="1912177" indent="0">
              <a:buNone/>
              <a:defRPr sz="2800"/>
            </a:lvl4pPr>
            <a:lvl5pPr marL="2549581" indent="0">
              <a:buNone/>
              <a:defRPr sz="2800"/>
            </a:lvl5pPr>
            <a:lvl6pPr marL="3186985" indent="0">
              <a:buNone/>
              <a:defRPr sz="2800"/>
            </a:lvl6pPr>
            <a:lvl7pPr marL="3824383" indent="0">
              <a:buNone/>
              <a:defRPr sz="2800"/>
            </a:lvl7pPr>
            <a:lvl8pPr marL="4461783" indent="0">
              <a:buNone/>
              <a:defRPr sz="2800"/>
            </a:lvl8pPr>
            <a:lvl9pPr marL="5099181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7385" indent="0">
              <a:buNone/>
              <a:defRPr sz="1700"/>
            </a:lvl2pPr>
            <a:lvl3pPr marL="1274771" indent="0">
              <a:buNone/>
              <a:defRPr sz="1400"/>
            </a:lvl3pPr>
            <a:lvl4pPr marL="1912177" indent="0">
              <a:buNone/>
              <a:defRPr sz="1300"/>
            </a:lvl4pPr>
            <a:lvl5pPr marL="2549581" indent="0">
              <a:buNone/>
              <a:defRPr sz="1300"/>
            </a:lvl5pPr>
            <a:lvl6pPr marL="3186985" indent="0">
              <a:buNone/>
              <a:defRPr sz="1300"/>
            </a:lvl6pPr>
            <a:lvl7pPr marL="3824383" indent="0">
              <a:buNone/>
              <a:defRPr sz="1300"/>
            </a:lvl7pPr>
            <a:lvl8pPr marL="4461783" indent="0">
              <a:buNone/>
              <a:defRPr sz="1300"/>
            </a:lvl8pPr>
            <a:lvl9pPr marL="5099181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60A7-6B42-49C0-8208-A3A82A6FF9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30411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70545-8233-4E3A-B83D-7D9EF81BC1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91801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1018-095F-4B19-8904-B6180C31B0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53780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80" indent="0" algn="ctr">
              <a:buNone/>
              <a:defRPr/>
            </a:lvl2pPr>
            <a:lvl3pPr marL="1280160" indent="0" algn="ctr">
              <a:buNone/>
              <a:defRPr/>
            </a:lvl3pPr>
            <a:lvl4pPr marL="1920240" indent="0" algn="ctr">
              <a:buNone/>
              <a:defRPr/>
            </a:lvl4pPr>
            <a:lvl5pPr marL="2560320" indent="0" algn="ctr">
              <a:buNone/>
              <a:defRPr/>
            </a:lvl5pPr>
            <a:lvl6pPr marL="3200400" indent="0" algn="ctr">
              <a:buNone/>
              <a:defRPr/>
            </a:lvl6pPr>
            <a:lvl7pPr marL="3840480" indent="0" algn="ctr">
              <a:buNone/>
              <a:defRPr/>
            </a:lvl7pPr>
            <a:lvl8pPr marL="4480560" indent="0" algn="ctr">
              <a:buNone/>
              <a:defRPr/>
            </a:lvl8pPr>
            <a:lvl9pPr marL="512064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67C31-FD70-43BB-94FA-84E8ECAD330E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910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690A0-4F2E-45A6-B369-BAB6DF6CE991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495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7BAB6-3558-4FB1-BE37-E20FCEC32F89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86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46B14-0711-4C25-9C2A-D6634D902BA9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692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7B9FD-A857-449F-A585-FEA76D191792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29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28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6384" indent="0">
              <a:buNone/>
              <a:defRPr sz="2500"/>
            </a:lvl2pPr>
            <a:lvl3pPr marL="1272782" indent="0">
              <a:buNone/>
              <a:defRPr sz="2200"/>
            </a:lvl3pPr>
            <a:lvl4pPr marL="1909195" indent="0">
              <a:buNone/>
              <a:defRPr sz="2000"/>
            </a:lvl4pPr>
            <a:lvl5pPr marL="2545607" indent="0">
              <a:buNone/>
              <a:defRPr sz="2000"/>
            </a:lvl5pPr>
            <a:lvl6pPr marL="3182017" indent="0">
              <a:buNone/>
              <a:defRPr sz="2000"/>
            </a:lvl6pPr>
            <a:lvl7pPr marL="3818424" indent="0">
              <a:buNone/>
              <a:defRPr sz="2000"/>
            </a:lvl7pPr>
            <a:lvl8pPr marL="4454828" indent="0">
              <a:buNone/>
              <a:defRPr sz="2000"/>
            </a:lvl8pPr>
            <a:lvl9pPr marL="5091230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0A5F-3BF1-406E-AB44-AA7541F003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07312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4C025-6E85-4921-8372-B0F24D2C590F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134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DEBD4-40B2-4EF4-B53F-0960B2E9A80F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310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E0CF8-AC88-4D2D-8169-719EB8BECFF5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469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30E6D-F8FE-4334-8163-5E469D5CFEC0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42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DBB7A-D26B-482E-B398-1AC3333FFB90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704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EF2E-91A8-4422-A73F-46742D6DCBC7}" type="slidenum">
              <a:rPr lang="pl-PL" altLang="en-US">
                <a:solidFill>
                  <a:srgbClr val="000000"/>
                </a:solidFill>
              </a:rPr>
              <a:pPr/>
              <a:t>‹#›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151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46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7308" indent="0" algn="ctr">
              <a:buNone/>
              <a:defRPr/>
            </a:lvl2pPr>
            <a:lvl3pPr marL="1274617" indent="0" algn="ctr">
              <a:buNone/>
              <a:defRPr/>
            </a:lvl3pPr>
            <a:lvl4pPr marL="1911948" indent="0" algn="ctr">
              <a:buNone/>
              <a:defRPr/>
            </a:lvl4pPr>
            <a:lvl5pPr marL="2549275" indent="0" algn="ctr">
              <a:buNone/>
              <a:defRPr/>
            </a:lvl5pPr>
            <a:lvl6pPr marL="3186603" indent="0" algn="ctr">
              <a:buNone/>
              <a:defRPr/>
            </a:lvl6pPr>
            <a:lvl7pPr marL="3823924" indent="0" algn="ctr">
              <a:buNone/>
              <a:defRPr/>
            </a:lvl7pPr>
            <a:lvl8pPr marL="4461247" indent="0" algn="ctr">
              <a:buNone/>
              <a:defRPr/>
            </a:lvl8pPr>
            <a:lvl9pPr marL="5098569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9C20-79A4-4B4B-A838-0A176B0094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82984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0B2D-7435-4131-BBC1-5AE0F4E65C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124021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1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7308" indent="0">
              <a:buNone/>
              <a:defRPr sz="2500"/>
            </a:lvl2pPr>
            <a:lvl3pPr marL="1274617" indent="0">
              <a:buNone/>
              <a:defRPr sz="2200"/>
            </a:lvl3pPr>
            <a:lvl4pPr marL="1911948" indent="0">
              <a:buNone/>
              <a:defRPr sz="2000"/>
            </a:lvl4pPr>
            <a:lvl5pPr marL="2549275" indent="0">
              <a:buNone/>
              <a:defRPr sz="2000"/>
            </a:lvl5pPr>
            <a:lvl6pPr marL="3186603" indent="0">
              <a:buNone/>
              <a:defRPr sz="2000"/>
            </a:lvl6pPr>
            <a:lvl7pPr marL="3823924" indent="0">
              <a:buNone/>
              <a:defRPr sz="2000"/>
            </a:lvl7pPr>
            <a:lvl8pPr marL="4461247" indent="0">
              <a:buNone/>
              <a:defRPr sz="2000"/>
            </a:lvl8pPr>
            <a:lvl9pPr marL="5098569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920A-CE86-4105-BC8A-2DD3684264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42608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6853-F537-4C9E-BFB3-1EBA0C3A16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84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E8165-A3A7-4737-B89C-3102E47800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84361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308" indent="0">
              <a:buNone/>
              <a:defRPr sz="2800" b="1"/>
            </a:lvl2pPr>
            <a:lvl3pPr marL="1274617" indent="0">
              <a:buNone/>
              <a:defRPr sz="2500" b="1"/>
            </a:lvl3pPr>
            <a:lvl4pPr marL="1911948" indent="0">
              <a:buNone/>
              <a:defRPr sz="2200" b="1"/>
            </a:lvl4pPr>
            <a:lvl5pPr marL="2549275" indent="0">
              <a:buNone/>
              <a:defRPr sz="2200" b="1"/>
            </a:lvl5pPr>
            <a:lvl6pPr marL="3186603" indent="0">
              <a:buNone/>
              <a:defRPr sz="2200" b="1"/>
            </a:lvl6pPr>
            <a:lvl7pPr marL="3823924" indent="0">
              <a:buNone/>
              <a:defRPr sz="2200" b="1"/>
            </a:lvl7pPr>
            <a:lvl8pPr marL="4461247" indent="0">
              <a:buNone/>
              <a:defRPr sz="2200" b="1"/>
            </a:lvl8pPr>
            <a:lvl9pPr marL="5098569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8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308" indent="0">
              <a:buNone/>
              <a:defRPr sz="2800" b="1"/>
            </a:lvl2pPr>
            <a:lvl3pPr marL="1274617" indent="0">
              <a:buNone/>
              <a:defRPr sz="2500" b="1"/>
            </a:lvl3pPr>
            <a:lvl4pPr marL="1911948" indent="0">
              <a:buNone/>
              <a:defRPr sz="2200" b="1"/>
            </a:lvl4pPr>
            <a:lvl5pPr marL="2549275" indent="0">
              <a:buNone/>
              <a:defRPr sz="2200" b="1"/>
            </a:lvl5pPr>
            <a:lvl6pPr marL="3186603" indent="0">
              <a:buNone/>
              <a:defRPr sz="2200" b="1"/>
            </a:lvl6pPr>
            <a:lvl7pPr marL="3823924" indent="0">
              <a:buNone/>
              <a:defRPr sz="2200" b="1"/>
            </a:lvl7pPr>
            <a:lvl8pPr marL="4461247" indent="0">
              <a:buNone/>
              <a:defRPr sz="2200" b="1"/>
            </a:lvl8pPr>
            <a:lvl9pPr marL="5098569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8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2638-71AA-4A09-A9DF-ADC9968590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05189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9554-29B2-4E38-9EDE-1CD7204F33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680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BEB7-0A6D-4DB7-8A10-1255DFD165A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86009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7308" indent="0">
              <a:buNone/>
              <a:defRPr sz="1700"/>
            </a:lvl2pPr>
            <a:lvl3pPr marL="1274617" indent="0">
              <a:buNone/>
              <a:defRPr sz="1400"/>
            </a:lvl3pPr>
            <a:lvl4pPr marL="1911948" indent="0">
              <a:buNone/>
              <a:defRPr sz="1300"/>
            </a:lvl4pPr>
            <a:lvl5pPr marL="2549275" indent="0">
              <a:buNone/>
              <a:defRPr sz="1300"/>
            </a:lvl5pPr>
            <a:lvl6pPr marL="3186603" indent="0">
              <a:buNone/>
              <a:defRPr sz="1300"/>
            </a:lvl6pPr>
            <a:lvl7pPr marL="3823924" indent="0">
              <a:buNone/>
              <a:defRPr sz="1300"/>
            </a:lvl7pPr>
            <a:lvl8pPr marL="4461247" indent="0">
              <a:buNone/>
              <a:defRPr sz="1300"/>
            </a:lvl8pPr>
            <a:lvl9pPr marL="509856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FBC18-D540-429B-B5E5-19D476389D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2342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7308" indent="0">
              <a:buNone/>
              <a:defRPr sz="3900"/>
            </a:lvl2pPr>
            <a:lvl3pPr marL="1274617" indent="0">
              <a:buNone/>
              <a:defRPr sz="3400"/>
            </a:lvl3pPr>
            <a:lvl4pPr marL="1911948" indent="0">
              <a:buNone/>
              <a:defRPr sz="2800"/>
            </a:lvl4pPr>
            <a:lvl5pPr marL="2549275" indent="0">
              <a:buNone/>
              <a:defRPr sz="2800"/>
            </a:lvl5pPr>
            <a:lvl6pPr marL="3186603" indent="0">
              <a:buNone/>
              <a:defRPr sz="2800"/>
            </a:lvl6pPr>
            <a:lvl7pPr marL="3823924" indent="0">
              <a:buNone/>
              <a:defRPr sz="2800"/>
            </a:lvl7pPr>
            <a:lvl8pPr marL="4461247" indent="0">
              <a:buNone/>
              <a:defRPr sz="2800"/>
            </a:lvl8pPr>
            <a:lvl9pPr marL="5098569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7308" indent="0">
              <a:buNone/>
              <a:defRPr sz="1700"/>
            </a:lvl2pPr>
            <a:lvl3pPr marL="1274617" indent="0">
              <a:buNone/>
              <a:defRPr sz="1400"/>
            </a:lvl3pPr>
            <a:lvl4pPr marL="1911948" indent="0">
              <a:buNone/>
              <a:defRPr sz="1300"/>
            </a:lvl4pPr>
            <a:lvl5pPr marL="2549275" indent="0">
              <a:buNone/>
              <a:defRPr sz="1300"/>
            </a:lvl5pPr>
            <a:lvl6pPr marL="3186603" indent="0">
              <a:buNone/>
              <a:defRPr sz="1300"/>
            </a:lvl6pPr>
            <a:lvl7pPr marL="3823924" indent="0">
              <a:buNone/>
              <a:defRPr sz="1300"/>
            </a:lvl7pPr>
            <a:lvl8pPr marL="4461247" indent="0">
              <a:buNone/>
              <a:defRPr sz="1300"/>
            </a:lvl8pPr>
            <a:lvl9pPr marL="509856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2459-A92F-4669-8D91-8CD1EB44E08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59712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82AF-43A3-49D3-9FE6-D4733C7B260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49662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BD15-34E7-40B7-AE42-59B3D21D3D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42473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384" indent="0">
              <a:buNone/>
              <a:defRPr sz="2800" b="1"/>
            </a:lvl2pPr>
            <a:lvl3pPr marL="1272782" indent="0">
              <a:buNone/>
              <a:defRPr sz="2500" b="1"/>
            </a:lvl3pPr>
            <a:lvl4pPr marL="1909195" indent="0">
              <a:buNone/>
              <a:defRPr sz="2200" b="1"/>
            </a:lvl4pPr>
            <a:lvl5pPr marL="2545607" indent="0">
              <a:buNone/>
              <a:defRPr sz="2200" b="1"/>
            </a:lvl5pPr>
            <a:lvl6pPr marL="3182017" indent="0">
              <a:buNone/>
              <a:defRPr sz="2200" b="1"/>
            </a:lvl6pPr>
            <a:lvl7pPr marL="3818424" indent="0">
              <a:buNone/>
              <a:defRPr sz="2200" b="1"/>
            </a:lvl7pPr>
            <a:lvl8pPr marL="4454828" indent="0">
              <a:buNone/>
              <a:defRPr sz="2200" b="1"/>
            </a:lvl8pPr>
            <a:lvl9pPr marL="509123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103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384" indent="0">
              <a:buNone/>
              <a:defRPr sz="2800" b="1"/>
            </a:lvl2pPr>
            <a:lvl3pPr marL="1272782" indent="0">
              <a:buNone/>
              <a:defRPr sz="2500" b="1"/>
            </a:lvl3pPr>
            <a:lvl4pPr marL="1909195" indent="0">
              <a:buNone/>
              <a:defRPr sz="2200" b="1"/>
            </a:lvl4pPr>
            <a:lvl5pPr marL="2545607" indent="0">
              <a:buNone/>
              <a:defRPr sz="2200" b="1"/>
            </a:lvl5pPr>
            <a:lvl6pPr marL="3182017" indent="0">
              <a:buNone/>
              <a:defRPr sz="2200" b="1"/>
            </a:lvl6pPr>
            <a:lvl7pPr marL="3818424" indent="0">
              <a:buNone/>
              <a:defRPr sz="2200" b="1"/>
            </a:lvl7pPr>
            <a:lvl8pPr marL="4454828" indent="0">
              <a:buNone/>
              <a:defRPr sz="2200" b="1"/>
            </a:lvl8pPr>
            <a:lvl9pPr marL="509123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103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4A26-DBC1-4A7D-8364-3A9E0C4F7D5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1837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02C5-6FD3-4A81-8C23-69B063977C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8017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1BCD-A623-495C-831B-D07B5BC3F2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40087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6384" indent="0">
              <a:buNone/>
              <a:defRPr sz="1700"/>
            </a:lvl2pPr>
            <a:lvl3pPr marL="1272782" indent="0">
              <a:buNone/>
              <a:defRPr sz="1400"/>
            </a:lvl3pPr>
            <a:lvl4pPr marL="1909195" indent="0">
              <a:buNone/>
              <a:defRPr sz="1300"/>
            </a:lvl4pPr>
            <a:lvl5pPr marL="2545607" indent="0">
              <a:buNone/>
              <a:defRPr sz="1300"/>
            </a:lvl5pPr>
            <a:lvl6pPr marL="3182017" indent="0">
              <a:buNone/>
              <a:defRPr sz="1300"/>
            </a:lvl6pPr>
            <a:lvl7pPr marL="3818424" indent="0">
              <a:buNone/>
              <a:defRPr sz="1300"/>
            </a:lvl7pPr>
            <a:lvl8pPr marL="4454828" indent="0">
              <a:buNone/>
              <a:defRPr sz="1300"/>
            </a:lvl8pPr>
            <a:lvl9pPr marL="509123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C30E-494A-461B-ADA8-3B3F2A1840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541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84760A8-BCDD-4BE3-B55C-CFE5181147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391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6384" indent="0">
              <a:buNone/>
              <a:defRPr sz="3900"/>
            </a:lvl2pPr>
            <a:lvl3pPr marL="1272782" indent="0">
              <a:buNone/>
              <a:defRPr sz="3400"/>
            </a:lvl3pPr>
            <a:lvl4pPr marL="1909195" indent="0">
              <a:buNone/>
              <a:defRPr sz="2800"/>
            </a:lvl4pPr>
            <a:lvl5pPr marL="2545607" indent="0">
              <a:buNone/>
              <a:defRPr sz="2800"/>
            </a:lvl5pPr>
            <a:lvl6pPr marL="3182017" indent="0">
              <a:buNone/>
              <a:defRPr sz="2800"/>
            </a:lvl6pPr>
            <a:lvl7pPr marL="3818424" indent="0">
              <a:buNone/>
              <a:defRPr sz="2800"/>
            </a:lvl7pPr>
            <a:lvl8pPr marL="4454828" indent="0">
              <a:buNone/>
              <a:defRPr sz="2800"/>
            </a:lvl8pPr>
            <a:lvl9pPr marL="5091230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6384" indent="0">
              <a:buNone/>
              <a:defRPr sz="1700"/>
            </a:lvl2pPr>
            <a:lvl3pPr marL="1272782" indent="0">
              <a:buNone/>
              <a:defRPr sz="1400"/>
            </a:lvl3pPr>
            <a:lvl4pPr marL="1909195" indent="0">
              <a:buNone/>
              <a:defRPr sz="1300"/>
            </a:lvl4pPr>
            <a:lvl5pPr marL="2545607" indent="0">
              <a:buNone/>
              <a:defRPr sz="1300"/>
            </a:lvl5pPr>
            <a:lvl6pPr marL="3182017" indent="0">
              <a:buNone/>
              <a:defRPr sz="1300"/>
            </a:lvl6pPr>
            <a:lvl7pPr marL="3818424" indent="0">
              <a:buNone/>
              <a:defRPr sz="1300"/>
            </a:lvl7pPr>
            <a:lvl8pPr marL="4454828" indent="0">
              <a:buNone/>
              <a:defRPr sz="1300"/>
            </a:lvl8pPr>
            <a:lvl9pPr marL="509123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7508-DED8-411D-AC06-9C6914228B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728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4575-A627-4691-9BE9-C5D72799EC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40436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72A58-FB13-42F5-8CCC-056BB300034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1968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59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6615" indent="0" algn="ctr">
              <a:buNone/>
              <a:defRPr/>
            </a:lvl2pPr>
            <a:lvl3pPr marL="1273240" indent="0" algn="ctr">
              <a:buNone/>
              <a:defRPr/>
            </a:lvl3pPr>
            <a:lvl4pPr marL="1909883" indent="0" algn="ctr">
              <a:buNone/>
              <a:defRPr/>
            </a:lvl4pPr>
            <a:lvl5pPr marL="2546524" indent="0" algn="ctr">
              <a:buNone/>
              <a:defRPr/>
            </a:lvl5pPr>
            <a:lvl6pPr marL="3183163" indent="0" algn="ctr">
              <a:buNone/>
              <a:defRPr/>
            </a:lvl6pPr>
            <a:lvl7pPr marL="3819799" indent="0" algn="ctr">
              <a:buNone/>
              <a:defRPr/>
            </a:lvl7pPr>
            <a:lvl8pPr marL="4456432" indent="0" algn="ctr">
              <a:buNone/>
              <a:defRPr/>
            </a:lvl8pPr>
            <a:lvl9pPr marL="5093064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CD02-7A4B-4767-9619-B42A6A29516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1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4681-53C1-4244-80E5-6F310006A38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60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24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6615" indent="0">
              <a:buNone/>
              <a:defRPr sz="2500"/>
            </a:lvl2pPr>
            <a:lvl3pPr marL="1273240" indent="0">
              <a:buNone/>
              <a:defRPr sz="2200"/>
            </a:lvl3pPr>
            <a:lvl4pPr marL="1909883" indent="0">
              <a:buNone/>
              <a:defRPr sz="2000"/>
            </a:lvl4pPr>
            <a:lvl5pPr marL="2546524" indent="0">
              <a:buNone/>
              <a:defRPr sz="2000"/>
            </a:lvl5pPr>
            <a:lvl6pPr marL="3183163" indent="0">
              <a:buNone/>
              <a:defRPr sz="2000"/>
            </a:lvl6pPr>
            <a:lvl7pPr marL="3819799" indent="0">
              <a:buNone/>
              <a:defRPr sz="2000"/>
            </a:lvl7pPr>
            <a:lvl8pPr marL="4456432" indent="0">
              <a:buNone/>
              <a:defRPr sz="2000"/>
            </a:lvl8pPr>
            <a:lvl9pPr marL="5093064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E3F3-DB46-441A-9824-C997F742B51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0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430D-E7EC-4759-A14F-10BEC502C47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8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615" indent="0">
              <a:buNone/>
              <a:defRPr sz="2800" b="1"/>
            </a:lvl2pPr>
            <a:lvl3pPr marL="1273240" indent="0">
              <a:buNone/>
              <a:defRPr sz="2500" b="1"/>
            </a:lvl3pPr>
            <a:lvl4pPr marL="1909883" indent="0">
              <a:buNone/>
              <a:defRPr sz="2200" b="1"/>
            </a:lvl4pPr>
            <a:lvl5pPr marL="2546524" indent="0">
              <a:buNone/>
              <a:defRPr sz="2200" b="1"/>
            </a:lvl5pPr>
            <a:lvl6pPr marL="3183163" indent="0">
              <a:buNone/>
              <a:defRPr sz="2200" b="1"/>
            </a:lvl6pPr>
            <a:lvl7pPr marL="3819799" indent="0">
              <a:buNone/>
              <a:defRPr sz="2200" b="1"/>
            </a:lvl7pPr>
            <a:lvl8pPr marL="4456432" indent="0">
              <a:buNone/>
              <a:defRPr sz="2200" b="1"/>
            </a:lvl8pPr>
            <a:lvl9pPr marL="5093064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99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615" indent="0">
              <a:buNone/>
              <a:defRPr sz="2800" b="1"/>
            </a:lvl2pPr>
            <a:lvl3pPr marL="1273240" indent="0">
              <a:buNone/>
              <a:defRPr sz="2500" b="1"/>
            </a:lvl3pPr>
            <a:lvl4pPr marL="1909883" indent="0">
              <a:buNone/>
              <a:defRPr sz="2200" b="1"/>
            </a:lvl4pPr>
            <a:lvl5pPr marL="2546524" indent="0">
              <a:buNone/>
              <a:defRPr sz="2200" b="1"/>
            </a:lvl5pPr>
            <a:lvl6pPr marL="3183163" indent="0">
              <a:buNone/>
              <a:defRPr sz="2200" b="1"/>
            </a:lvl6pPr>
            <a:lvl7pPr marL="3819799" indent="0">
              <a:buNone/>
              <a:defRPr sz="2200" b="1"/>
            </a:lvl7pPr>
            <a:lvl8pPr marL="4456432" indent="0">
              <a:buNone/>
              <a:defRPr sz="2200" b="1"/>
            </a:lvl8pPr>
            <a:lvl9pPr marL="5093064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99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F276-A5E3-44C8-8E2C-1B94BD7B5EA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14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B4E1-9761-4953-8E84-008C101F22E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2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6F61-298B-4BFD-B795-1CE44A716F4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28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6384" indent="0">
              <a:buNone/>
              <a:defRPr sz="2500"/>
            </a:lvl2pPr>
            <a:lvl3pPr marL="1272782" indent="0">
              <a:buNone/>
              <a:defRPr sz="2200"/>
            </a:lvl3pPr>
            <a:lvl4pPr marL="1909195" indent="0">
              <a:buNone/>
              <a:defRPr sz="2000"/>
            </a:lvl4pPr>
            <a:lvl5pPr marL="2545607" indent="0">
              <a:buNone/>
              <a:defRPr sz="2000"/>
            </a:lvl5pPr>
            <a:lvl6pPr marL="3182017" indent="0">
              <a:buNone/>
              <a:defRPr sz="2000"/>
            </a:lvl6pPr>
            <a:lvl7pPr marL="3818424" indent="0">
              <a:buNone/>
              <a:defRPr sz="2000"/>
            </a:lvl7pPr>
            <a:lvl8pPr marL="4454828" indent="0">
              <a:buNone/>
              <a:defRPr sz="2000"/>
            </a:lvl8pPr>
            <a:lvl9pPr marL="5091230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0049E3DD-5FBA-425D-97FC-34014A93D9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8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6615" indent="0">
              <a:buNone/>
              <a:defRPr sz="1700"/>
            </a:lvl2pPr>
            <a:lvl3pPr marL="1273240" indent="0">
              <a:buNone/>
              <a:defRPr sz="1400"/>
            </a:lvl3pPr>
            <a:lvl4pPr marL="1909883" indent="0">
              <a:buNone/>
              <a:defRPr sz="1300"/>
            </a:lvl4pPr>
            <a:lvl5pPr marL="2546524" indent="0">
              <a:buNone/>
              <a:defRPr sz="1300"/>
            </a:lvl5pPr>
            <a:lvl6pPr marL="3183163" indent="0">
              <a:buNone/>
              <a:defRPr sz="1300"/>
            </a:lvl6pPr>
            <a:lvl7pPr marL="3819799" indent="0">
              <a:buNone/>
              <a:defRPr sz="1300"/>
            </a:lvl7pPr>
            <a:lvl8pPr marL="4456432" indent="0">
              <a:buNone/>
              <a:defRPr sz="1300"/>
            </a:lvl8pPr>
            <a:lvl9pPr marL="5093064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8801-F607-4302-AB8A-24119753BE1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51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6615" indent="0">
              <a:buNone/>
              <a:defRPr sz="3900"/>
            </a:lvl2pPr>
            <a:lvl3pPr marL="1273240" indent="0">
              <a:buNone/>
              <a:defRPr sz="3400"/>
            </a:lvl3pPr>
            <a:lvl4pPr marL="1909883" indent="0">
              <a:buNone/>
              <a:defRPr sz="2800"/>
            </a:lvl4pPr>
            <a:lvl5pPr marL="2546524" indent="0">
              <a:buNone/>
              <a:defRPr sz="2800"/>
            </a:lvl5pPr>
            <a:lvl6pPr marL="3183163" indent="0">
              <a:buNone/>
              <a:defRPr sz="2800"/>
            </a:lvl6pPr>
            <a:lvl7pPr marL="3819799" indent="0">
              <a:buNone/>
              <a:defRPr sz="2800"/>
            </a:lvl7pPr>
            <a:lvl8pPr marL="4456432" indent="0">
              <a:buNone/>
              <a:defRPr sz="2800"/>
            </a:lvl8pPr>
            <a:lvl9pPr marL="5093064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6615" indent="0">
              <a:buNone/>
              <a:defRPr sz="1700"/>
            </a:lvl2pPr>
            <a:lvl3pPr marL="1273240" indent="0">
              <a:buNone/>
              <a:defRPr sz="1400"/>
            </a:lvl3pPr>
            <a:lvl4pPr marL="1909883" indent="0">
              <a:buNone/>
              <a:defRPr sz="1300"/>
            </a:lvl4pPr>
            <a:lvl5pPr marL="2546524" indent="0">
              <a:buNone/>
              <a:defRPr sz="1300"/>
            </a:lvl5pPr>
            <a:lvl6pPr marL="3183163" indent="0">
              <a:buNone/>
              <a:defRPr sz="1300"/>
            </a:lvl6pPr>
            <a:lvl7pPr marL="3819799" indent="0">
              <a:buNone/>
              <a:defRPr sz="1300"/>
            </a:lvl7pPr>
            <a:lvl8pPr marL="4456432" indent="0">
              <a:buNone/>
              <a:defRPr sz="1300"/>
            </a:lvl8pPr>
            <a:lvl9pPr marL="5093064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D082-DBA4-4C5A-8151-016AFD08EDE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7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D40B-D753-4906-8824-9679735827A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48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B5B4-210C-489D-8E6D-BD592641701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53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960120" y="853440"/>
            <a:ext cx="10881360" cy="76809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4DE59-5BA5-432E-9DDC-68EF551D71F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11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56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6769" indent="0" algn="ctr">
              <a:buNone/>
              <a:defRPr/>
            </a:lvl2pPr>
            <a:lvl3pPr marL="1273545" indent="0" algn="ctr">
              <a:buNone/>
              <a:defRPr/>
            </a:lvl3pPr>
            <a:lvl4pPr marL="1910341" indent="0" algn="ctr">
              <a:buNone/>
              <a:defRPr/>
            </a:lvl4pPr>
            <a:lvl5pPr marL="2547135" indent="0" algn="ctr">
              <a:buNone/>
              <a:defRPr/>
            </a:lvl5pPr>
            <a:lvl6pPr marL="3183928" indent="0" algn="ctr">
              <a:buNone/>
              <a:defRPr/>
            </a:lvl6pPr>
            <a:lvl7pPr marL="3820715" indent="0" algn="ctr">
              <a:buNone/>
              <a:defRPr/>
            </a:lvl7pPr>
            <a:lvl8pPr marL="4457502" indent="0" algn="ctr">
              <a:buNone/>
              <a:defRPr/>
            </a:lvl8pPr>
            <a:lvl9pPr marL="5094286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75C97B9-A209-4FB2-B398-608917547CE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4479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397B719D-C19D-4751-9DF7-015F7DBB5B3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435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2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6769" indent="0">
              <a:buNone/>
              <a:defRPr sz="2500"/>
            </a:lvl2pPr>
            <a:lvl3pPr marL="1273545" indent="0">
              <a:buNone/>
              <a:defRPr sz="2200"/>
            </a:lvl3pPr>
            <a:lvl4pPr marL="1910341" indent="0">
              <a:buNone/>
              <a:defRPr sz="2000"/>
            </a:lvl4pPr>
            <a:lvl5pPr marL="2547135" indent="0">
              <a:buNone/>
              <a:defRPr sz="2000"/>
            </a:lvl5pPr>
            <a:lvl6pPr marL="3183928" indent="0">
              <a:buNone/>
              <a:defRPr sz="2000"/>
            </a:lvl6pPr>
            <a:lvl7pPr marL="3820715" indent="0">
              <a:buNone/>
              <a:defRPr sz="2000"/>
            </a:lvl7pPr>
            <a:lvl8pPr marL="4457502" indent="0">
              <a:buNone/>
              <a:defRPr sz="2000"/>
            </a:lvl8pPr>
            <a:lvl9pPr marL="5094286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48AB1E90-E347-4798-AF43-3D31C5A978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29619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58E74F36-12A5-4AB1-A7BD-5DB47CBEA2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91856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769" indent="0">
              <a:buNone/>
              <a:defRPr sz="2800" b="1"/>
            </a:lvl2pPr>
            <a:lvl3pPr marL="1273545" indent="0">
              <a:buNone/>
              <a:defRPr sz="2500" b="1"/>
            </a:lvl3pPr>
            <a:lvl4pPr marL="1910341" indent="0">
              <a:buNone/>
              <a:defRPr sz="2200" b="1"/>
            </a:lvl4pPr>
            <a:lvl5pPr marL="2547135" indent="0">
              <a:buNone/>
              <a:defRPr sz="2200" b="1"/>
            </a:lvl5pPr>
            <a:lvl6pPr marL="3183928" indent="0">
              <a:buNone/>
              <a:defRPr sz="2200" b="1"/>
            </a:lvl6pPr>
            <a:lvl7pPr marL="3820715" indent="0">
              <a:buNone/>
              <a:defRPr sz="2200" b="1"/>
            </a:lvl7pPr>
            <a:lvl8pPr marL="4457502" indent="0">
              <a:buNone/>
              <a:defRPr sz="2200" b="1"/>
            </a:lvl8pPr>
            <a:lvl9pPr marL="5094286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9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769" indent="0">
              <a:buNone/>
              <a:defRPr sz="2800" b="1"/>
            </a:lvl2pPr>
            <a:lvl3pPr marL="1273545" indent="0">
              <a:buNone/>
              <a:defRPr sz="2500" b="1"/>
            </a:lvl3pPr>
            <a:lvl4pPr marL="1910341" indent="0">
              <a:buNone/>
              <a:defRPr sz="2200" b="1"/>
            </a:lvl4pPr>
            <a:lvl5pPr marL="2547135" indent="0">
              <a:buNone/>
              <a:defRPr sz="2200" b="1"/>
            </a:lvl5pPr>
            <a:lvl6pPr marL="3183928" indent="0">
              <a:buNone/>
              <a:defRPr sz="2200" b="1"/>
            </a:lvl6pPr>
            <a:lvl7pPr marL="3820715" indent="0">
              <a:buNone/>
              <a:defRPr sz="2200" b="1"/>
            </a:lvl7pPr>
            <a:lvl8pPr marL="4457502" indent="0">
              <a:buNone/>
              <a:defRPr sz="2200" b="1"/>
            </a:lvl8pPr>
            <a:lvl9pPr marL="5094286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9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665CF47-6A9A-4C6C-93AE-ADC0F9C519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643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7BF7F25-4FF1-42A8-91B4-15FB9B28BD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175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CE3E3E96-4378-46B7-8207-6098C9C482E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930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185A556-6302-415F-B29C-FAFCBFBD3DC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9083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6769" indent="0">
              <a:buNone/>
              <a:defRPr sz="1700"/>
            </a:lvl2pPr>
            <a:lvl3pPr marL="1273545" indent="0">
              <a:buNone/>
              <a:defRPr sz="1400"/>
            </a:lvl3pPr>
            <a:lvl4pPr marL="1910341" indent="0">
              <a:buNone/>
              <a:defRPr sz="1300"/>
            </a:lvl4pPr>
            <a:lvl5pPr marL="2547135" indent="0">
              <a:buNone/>
              <a:defRPr sz="1300"/>
            </a:lvl5pPr>
            <a:lvl6pPr marL="3183928" indent="0">
              <a:buNone/>
              <a:defRPr sz="1300"/>
            </a:lvl6pPr>
            <a:lvl7pPr marL="3820715" indent="0">
              <a:buNone/>
              <a:defRPr sz="1300"/>
            </a:lvl7pPr>
            <a:lvl8pPr marL="4457502" indent="0">
              <a:buNone/>
              <a:defRPr sz="1300"/>
            </a:lvl8pPr>
            <a:lvl9pPr marL="5094286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DFBB268-4E39-40D0-97F2-65BEAB21B1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0441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6769" indent="0">
              <a:buNone/>
              <a:defRPr sz="3900"/>
            </a:lvl2pPr>
            <a:lvl3pPr marL="1273545" indent="0">
              <a:buNone/>
              <a:defRPr sz="3400"/>
            </a:lvl3pPr>
            <a:lvl4pPr marL="1910341" indent="0">
              <a:buNone/>
              <a:defRPr sz="2800"/>
            </a:lvl4pPr>
            <a:lvl5pPr marL="2547135" indent="0">
              <a:buNone/>
              <a:defRPr sz="2800"/>
            </a:lvl5pPr>
            <a:lvl6pPr marL="3183928" indent="0">
              <a:buNone/>
              <a:defRPr sz="2800"/>
            </a:lvl6pPr>
            <a:lvl7pPr marL="3820715" indent="0">
              <a:buNone/>
              <a:defRPr sz="2800"/>
            </a:lvl7pPr>
            <a:lvl8pPr marL="4457502" indent="0">
              <a:buNone/>
              <a:defRPr sz="2800"/>
            </a:lvl8pPr>
            <a:lvl9pPr marL="5094286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6769" indent="0">
              <a:buNone/>
              <a:defRPr sz="1700"/>
            </a:lvl2pPr>
            <a:lvl3pPr marL="1273545" indent="0">
              <a:buNone/>
              <a:defRPr sz="1400"/>
            </a:lvl3pPr>
            <a:lvl4pPr marL="1910341" indent="0">
              <a:buNone/>
              <a:defRPr sz="1300"/>
            </a:lvl4pPr>
            <a:lvl5pPr marL="2547135" indent="0">
              <a:buNone/>
              <a:defRPr sz="1300"/>
            </a:lvl5pPr>
            <a:lvl6pPr marL="3183928" indent="0">
              <a:buNone/>
              <a:defRPr sz="1300"/>
            </a:lvl6pPr>
            <a:lvl7pPr marL="3820715" indent="0">
              <a:buNone/>
              <a:defRPr sz="1300"/>
            </a:lvl7pPr>
            <a:lvl8pPr marL="4457502" indent="0">
              <a:buNone/>
              <a:defRPr sz="1300"/>
            </a:lvl8pPr>
            <a:lvl9pPr marL="5094286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A25F4477-EEEE-4BE5-A7D0-F57302D3335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3735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30A9C850-0F57-455C-8309-F87031F29B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56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0FF399A-2880-41E5-AF0F-17B72336EE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3201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60120" y="853272"/>
            <a:ext cx="10880856" cy="15996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l-PL" sz="2800" b="0" u="none" strike="noStrike">
              <a:solidFill>
                <a:schemeClr val="dk1"/>
              </a:solidFill>
              <a:uFillTx/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960120" y="2773512"/>
            <a:ext cx="10880856" cy="5760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pl-PL" sz="4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D01FCD5A-E170-4D0C-B5A6-641358A7834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145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24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8540" indent="0" algn="ctr">
              <a:buNone/>
              <a:defRPr/>
            </a:lvl2pPr>
            <a:lvl3pPr marL="1277081" indent="0" algn="ctr">
              <a:buNone/>
              <a:defRPr/>
            </a:lvl3pPr>
            <a:lvl4pPr marL="1915621" indent="0" algn="ctr">
              <a:buNone/>
              <a:defRPr/>
            </a:lvl4pPr>
            <a:lvl5pPr marL="2554175" indent="0" algn="ctr">
              <a:buNone/>
              <a:defRPr/>
            </a:lvl5pPr>
            <a:lvl6pPr marL="3192725" indent="0" algn="ctr">
              <a:buNone/>
              <a:defRPr/>
            </a:lvl6pPr>
            <a:lvl7pPr marL="3831274" indent="0" algn="ctr">
              <a:buNone/>
              <a:defRPr/>
            </a:lvl7pPr>
            <a:lvl8pPr marL="4469819" indent="0" algn="ctr">
              <a:buNone/>
              <a:defRPr/>
            </a:lvl8pPr>
            <a:lvl9pPr marL="5108366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16DC9-5051-4A8E-9E20-F3F389F1E5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581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59BF-0B2A-4058-987E-B97F059E1E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3977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89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8540" indent="0">
              <a:buNone/>
              <a:defRPr sz="2500"/>
            </a:lvl2pPr>
            <a:lvl3pPr marL="1277081" indent="0">
              <a:buNone/>
              <a:defRPr sz="2200"/>
            </a:lvl3pPr>
            <a:lvl4pPr marL="1915621" indent="0">
              <a:buNone/>
              <a:defRPr sz="2000"/>
            </a:lvl4pPr>
            <a:lvl5pPr marL="2554175" indent="0">
              <a:buNone/>
              <a:defRPr sz="2000"/>
            </a:lvl5pPr>
            <a:lvl6pPr marL="3192725" indent="0">
              <a:buNone/>
              <a:defRPr sz="2000"/>
            </a:lvl6pPr>
            <a:lvl7pPr marL="3831274" indent="0">
              <a:buNone/>
              <a:defRPr sz="2000"/>
            </a:lvl7pPr>
            <a:lvl8pPr marL="4469819" indent="0">
              <a:buNone/>
              <a:defRPr sz="2000"/>
            </a:lvl8pPr>
            <a:lvl9pPr marL="5108366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1AD4-5454-47D3-BDDD-FAD4CD328E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451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384" indent="0">
              <a:buNone/>
              <a:defRPr sz="2800" b="1"/>
            </a:lvl2pPr>
            <a:lvl3pPr marL="1272782" indent="0">
              <a:buNone/>
              <a:defRPr sz="2500" b="1"/>
            </a:lvl3pPr>
            <a:lvl4pPr marL="1909195" indent="0">
              <a:buNone/>
              <a:defRPr sz="2200" b="1"/>
            </a:lvl4pPr>
            <a:lvl5pPr marL="2545607" indent="0">
              <a:buNone/>
              <a:defRPr sz="2200" b="1"/>
            </a:lvl5pPr>
            <a:lvl6pPr marL="3182017" indent="0">
              <a:buNone/>
              <a:defRPr sz="2200" b="1"/>
            </a:lvl6pPr>
            <a:lvl7pPr marL="3818424" indent="0">
              <a:buNone/>
              <a:defRPr sz="2200" b="1"/>
            </a:lvl7pPr>
            <a:lvl8pPr marL="4454828" indent="0">
              <a:buNone/>
              <a:defRPr sz="2200" b="1"/>
            </a:lvl8pPr>
            <a:lvl9pPr marL="509123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103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384" indent="0">
              <a:buNone/>
              <a:defRPr sz="2800" b="1"/>
            </a:lvl2pPr>
            <a:lvl3pPr marL="1272782" indent="0">
              <a:buNone/>
              <a:defRPr sz="2500" b="1"/>
            </a:lvl3pPr>
            <a:lvl4pPr marL="1909195" indent="0">
              <a:buNone/>
              <a:defRPr sz="2200" b="1"/>
            </a:lvl4pPr>
            <a:lvl5pPr marL="2545607" indent="0">
              <a:buNone/>
              <a:defRPr sz="2200" b="1"/>
            </a:lvl5pPr>
            <a:lvl6pPr marL="3182017" indent="0">
              <a:buNone/>
              <a:defRPr sz="2200" b="1"/>
            </a:lvl6pPr>
            <a:lvl7pPr marL="3818424" indent="0">
              <a:buNone/>
              <a:defRPr sz="2200" b="1"/>
            </a:lvl7pPr>
            <a:lvl8pPr marL="4454828" indent="0">
              <a:buNone/>
              <a:defRPr sz="2200" b="1"/>
            </a:lvl8pPr>
            <a:lvl9pPr marL="509123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103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80D6EFB-CDC4-425A-9E8B-7697F7E509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624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40C6-C4B9-43B1-9C58-BC356E55FE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1135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540" indent="0">
              <a:buNone/>
              <a:defRPr sz="2800" b="1"/>
            </a:lvl2pPr>
            <a:lvl3pPr marL="1277081" indent="0">
              <a:buNone/>
              <a:defRPr sz="2500" b="1"/>
            </a:lvl3pPr>
            <a:lvl4pPr marL="1915621" indent="0">
              <a:buNone/>
              <a:defRPr sz="2200" b="1"/>
            </a:lvl4pPr>
            <a:lvl5pPr marL="2554175" indent="0">
              <a:buNone/>
              <a:defRPr sz="2200" b="1"/>
            </a:lvl5pPr>
            <a:lvl6pPr marL="3192725" indent="0">
              <a:buNone/>
              <a:defRPr sz="2200" b="1"/>
            </a:lvl6pPr>
            <a:lvl7pPr marL="3831274" indent="0">
              <a:buNone/>
              <a:defRPr sz="2200" b="1"/>
            </a:lvl7pPr>
            <a:lvl8pPr marL="4469819" indent="0">
              <a:buNone/>
              <a:defRPr sz="2200" b="1"/>
            </a:lvl8pPr>
            <a:lvl9pPr marL="5108366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64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540" indent="0">
              <a:buNone/>
              <a:defRPr sz="2800" b="1"/>
            </a:lvl2pPr>
            <a:lvl3pPr marL="1277081" indent="0">
              <a:buNone/>
              <a:defRPr sz="2500" b="1"/>
            </a:lvl3pPr>
            <a:lvl4pPr marL="1915621" indent="0">
              <a:buNone/>
              <a:defRPr sz="2200" b="1"/>
            </a:lvl4pPr>
            <a:lvl5pPr marL="2554175" indent="0">
              <a:buNone/>
              <a:defRPr sz="2200" b="1"/>
            </a:lvl5pPr>
            <a:lvl6pPr marL="3192725" indent="0">
              <a:buNone/>
              <a:defRPr sz="2200" b="1"/>
            </a:lvl6pPr>
            <a:lvl7pPr marL="3831274" indent="0">
              <a:buNone/>
              <a:defRPr sz="2200" b="1"/>
            </a:lvl7pPr>
            <a:lvl8pPr marL="4469819" indent="0">
              <a:buNone/>
              <a:defRPr sz="2200" b="1"/>
            </a:lvl8pPr>
            <a:lvl9pPr marL="5108366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64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AC9B-4435-4648-B253-A330143D9B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9341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FE821-6F4F-46B0-9829-DDA9BCE93B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5077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F09E-1B65-4A4D-AA40-39962EFFD5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2173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8540" indent="0">
              <a:buNone/>
              <a:defRPr sz="1700"/>
            </a:lvl2pPr>
            <a:lvl3pPr marL="1277081" indent="0">
              <a:buNone/>
              <a:defRPr sz="1400"/>
            </a:lvl3pPr>
            <a:lvl4pPr marL="1915621" indent="0">
              <a:buNone/>
              <a:defRPr sz="1300"/>
            </a:lvl4pPr>
            <a:lvl5pPr marL="2554175" indent="0">
              <a:buNone/>
              <a:defRPr sz="1300"/>
            </a:lvl5pPr>
            <a:lvl6pPr marL="3192725" indent="0">
              <a:buNone/>
              <a:defRPr sz="1300"/>
            </a:lvl6pPr>
            <a:lvl7pPr marL="3831274" indent="0">
              <a:buNone/>
              <a:defRPr sz="1300"/>
            </a:lvl7pPr>
            <a:lvl8pPr marL="4469819" indent="0">
              <a:buNone/>
              <a:defRPr sz="1300"/>
            </a:lvl8pPr>
            <a:lvl9pPr marL="5108366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D70D2-0116-437B-B651-4EA3B3F742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3141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8540" indent="0">
              <a:buNone/>
              <a:defRPr sz="3900"/>
            </a:lvl2pPr>
            <a:lvl3pPr marL="1277081" indent="0">
              <a:buNone/>
              <a:defRPr sz="3400"/>
            </a:lvl3pPr>
            <a:lvl4pPr marL="1915621" indent="0">
              <a:buNone/>
              <a:defRPr sz="2800"/>
            </a:lvl4pPr>
            <a:lvl5pPr marL="2554175" indent="0">
              <a:buNone/>
              <a:defRPr sz="2800"/>
            </a:lvl5pPr>
            <a:lvl6pPr marL="3192725" indent="0">
              <a:buNone/>
              <a:defRPr sz="2800"/>
            </a:lvl6pPr>
            <a:lvl7pPr marL="3831274" indent="0">
              <a:buNone/>
              <a:defRPr sz="2800"/>
            </a:lvl7pPr>
            <a:lvl8pPr marL="4469819" indent="0">
              <a:buNone/>
              <a:defRPr sz="2800"/>
            </a:lvl8pPr>
            <a:lvl9pPr marL="5108366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8540" indent="0">
              <a:buNone/>
              <a:defRPr sz="1700"/>
            </a:lvl2pPr>
            <a:lvl3pPr marL="1277081" indent="0">
              <a:buNone/>
              <a:defRPr sz="1400"/>
            </a:lvl3pPr>
            <a:lvl4pPr marL="1915621" indent="0">
              <a:buNone/>
              <a:defRPr sz="1300"/>
            </a:lvl4pPr>
            <a:lvl5pPr marL="2554175" indent="0">
              <a:buNone/>
              <a:defRPr sz="1300"/>
            </a:lvl5pPr>
            <a:lvl6pPr marL="3192725" indent="0">
              <a:buNone/>
              <a:defRPr sz="1300"/>
            </a:lvl6pPr>
            <a:lvl7pPr marL="3831274" indent="0">
              <a:buNone/>
              <a:defRPr sz="1300"/>
            </a:lvl7pPr>
            <a:lvl8pPr marL="4469819" indent="0">
              <a:buNone/>
              <a:defRPr sz="1300"/>
            </a:lvl8pPr>
            <a:lvl9pPr marL="5108366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60A7-6B42-49C0-8208-A3A82A6FF9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1769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70545-8233-4E3A-B83D-7D9EF81BC1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6075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1018-095F-4B19-8904-B6180C31B0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360856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17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8925" indent="0" algn="ctr">
              <a:buNone/>
              <a:defRPr/>
            </a:lvl2pPr>
            <a:lvl3pPr marL="1277850" indent="0" algn="ctr">
              <a:buNone/>
              <a:defRPr/>
            </a:lvl3pPr>
            <a:lvl4pPr marL="1916776" indent="0" algn="ctr">
              <a:buNone/>
              <a:defRPr/>
            </a:lvl4pPr>
            <a:lvl5pPr marL="2555708" indent="0" algn="ctr">
              <a:buNone/>
              <a:defRPr/>
            </a:lvl5pPr>
            <a:lvl6pPr marL="3194642" indent="0" algn="ctr">
              <a:buNone/>
              <a:defRPr/>
            </a:lvl6pPr>
            <a:lvl7pPr marL="3833572" indent="0" algn="ctr">
              <a:buNone/>
              <a:defRPr/>
            </a:lvl7pPr>
            <a:lvl8pPr marL="4472502" indent="0" algn="ctr">
              <a:buNone/>
              <a:defRPr/>
            </a:lvl8pPr>
            <a:lvl9pPr marL="5111432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16DC9-5051-4A8E-9E20-F3F389F1E5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5360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59BF-0B2A-4058-987E-B97F059E1E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606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9AB229D5-CBC6-4B7B-96D6-5F9F31F86A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54163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8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8925" indent="0">
              <a:buNone/>
              <a:defRPr sz="2500"/>
            </a:lvl2pPr>
            <a:lvl3pPr marL="1277850" indent="0">
              <a:buNone/>
              <a:defRPr sz="2200"/>
            </a:lvl3pPr>
            <a:lvl4pPr marL="1916776" indent="0">
              <a:buNone/>
              <a:defRPr sz="2000"/>
            </a:lvl4pPr>
            <a:lvl5pPr marL="2555708" indent="0">
              <a:buNone/>
              <a:defRPr sz="2000"/>
            </a:lvl5pPr>
            <a:lvl6pPr marL="3194642" indent="0">
              <a:buNone/>
              <a:defRPr sz="2000"/>
            </a:lvl6pPr>
            <a:lvl7pPr marL="3833572" indent="0">
              <a:buNone/>
              <a:defRPr sz="2000"/>
            </a:lvl7pPr>
            <a:lvl8pPr marL="4472502" indent="0">
              <a:buNone/>
              <a:defRPr sz="2000"/>
            </a:lvl8pPr>
            <a:lvl9pPr marL="5111432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1AD4-5454-47D3-BDDD-FAD4CD328E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9690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40C6-C4B9-43B1-9C58-BC356E55FE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7768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925" indent="0">
              <a:buNone/>
              <a:defRPr sz="2800" b="1"/>
            </a:lvl2pPr>
            <a:lvl3pPr marL="1277850" indent="0">
              <a:buNone/>
              <a:defRPr sz="2500" b="1"/>
            </a:lvl3pPr>
            <a:lvl4pPr marL="1916776" indent="0">
              <a:buNone/>
              <a:defRPr sz="2200" b="1"/>
            </a:lvl4pPr>
            <a:lvl5pPr marL="2555708" indent="0">
              <a:buNone/>
              <a:defRPr sz="2200" b="1"/>
            </a:lvl5pPr>
            <a:lvl6pPr marL="3194642" indent="0">
              <a:buNone/>
              <a:defRPr sz="2200" b="1"/>
            </a:lvl6pPr>
            <a:lvl7pPr marL="3833572" indent="0">
              <a:buNone/>
              <a:defRPr sz="2200" b="1"/>
            </a:lvl7pPr>
            <a:lvl8pPr marL="4472502" indent="0">
              <a:buNone/>
              <a:defRPr sz="2200" b="1"/>
            </a:lvl8pPr>
            <a:lvl9pPr marL="5111432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5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925" indent="0">
              <a:buNone/>
              <a:defRPr sz="2800" b="1"/>
            </a:lvl2pPr>
            <a:lvl3pPr marL="1277850" indent="0">
              <a:buNone/>
              <a:defRPr sz="2500" b="1"/>
            </a:lvl3pPr>
            <a:lvl4pPr marL="1916776" indent="0">
              <a:buNone/>
              <a:defRPr sz="2200" b="1"/>
            </a:lvl4pPr>
            <a:lvl5pPr marL="2555708" indent="0">
              <a:buNone/>
              <a:defRPr sz="2200" b="1"/>
            </a:lvl5pPr>
            <a:lvl6pPr marL="3194642" indent="0">
              <a:buNone/>
              <a:defRPr sz="2200" b="1"/>
            </a:lvl6pPr>
            <a:lvl7pPr marL="3833572" indent="0">
              <a:buNone/>
              <a:defRPr sz="2200" b="1"/>
            </a:lvl7pPr>
            <a:lvl8pPr marL="4472502" indent="0">
              <a:buNone/>
              <a:defRPr sz="2200" b="1"/>
            </a:lvl8pPr>
            <a:lvl9pPr marL="5111432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5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AC9B-4435-4648-B253-A330143D9B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808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FE821-6F4F-46B0-9829-DDA9BCE93B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1598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F09E-1B65-4A4D-AA40-39962EFFD5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89617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8925" indent="0">
              <a:buNone/>
              <a:defRPr sz="1700"/>
            </a:lvl2pPr>
            <a:lvl3pPr marL="1277850" indent="0">
              <a:buNone/>
              <a:defRPr sz="1400"/>
            </a:lvl3pPr>
            <a:lvl4pPr marL="1916776" indent="0">
              <a:buNone/>
              <a:defRPr sz="1300"/>
            </a:lvl4pPr>
            <a:lvl5pPr marL="2555708" indent="0">
              <a:buNone/>
              <a:defRPr sz="1300"/>
            </a:lvl5pPr>
            <a:lvl6pPr marL="3194642" indent="0">
              <a:buNone/>
              <a:defRPr sz="1300"/>
            </a:lvl6pPr>
            <a:lvl7pPr marL="3833572" indent="0">
              <a:buNone/>
              <a:defRPr sz="1300"/>
            </a:lvl7pPr>
            <a:lvl8pPr marL="4472502" indent="0">
              <a:buNone/>
              <a:defRPr sz="1300"/>
            </a:lvl8pPr>
            <a:lvl9pPr marL="5111432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D70D2-0116-437B-B651-4EA3B3F742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44317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8925" indent="0">
              <a:buNone/>
              <a:defRPr sz="3900"/>
            </a:lvl2pPr>
            <a:lvl3pPr marL="1277850" indent="0">
              <a:buNone/>
              <a:defRPr sz="3400"/>
            </a:lvl3pPr>
            <a:lvl4pPr marL="1916776" indent="0">
              <a:buNone/>
              <a:defRPr sz="2800"/>
            </a:lvl4pPr>
            <a:lvl5pPr marL="2555708" indent="0">
              <a:buNone/>
              <a:defRPr sz="2800"/>
            </a:lvl5pPr>
            <a:lvl6pPr marL="3194642" indent="0">
              <a:buNone/>
              <a:defRPr sz="2800"/>
            </a:lvl6pPr>
            <a:lvl7pPr marL="3833572" indent="0">
              <a:buNone/>
              <a:defRPr sz="2800"/>
            </a:lvl7pPr>
            <a:lvl8pPr marL="4472502" indent="0">
              <a:buNone/>
              <a:defRPr sz="2800"/>
            </a:lvl8pPr>
            <a:lvl9pPr marL="5111432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8925" indent="0">
              <a:buNone/>
              <a:defRPr sz="1700"/>
            </a:lvl2pPr>
            <a:lvl3pPr marL="1277850" indent="0">
              <a:buNone/>
              <a:defRPr sz="1400"/>
            </a:lvl3pPr>
            <a:lvl4pPr marL="1916776" indent="0">
              <a:buNone/>
              <a:defRPr sz="1300"/>
            </a:lvl4pPr>
            <a:lvl5pPr marL="2555708" indent="0">
              <a:buNone/>
              <a:defRPr sz="1300"/>
            </a:lvl5pPr>
            <a:lvl6pPr marL="3194642" indent="0">
              <a:buNone/>
              <a:defRPr sz="1300"/>
            </a:lvl6pPr>
            <a:lvl7pPr marL="3833572" indent="0">
              <a:buNone/>
              <a:defRPr sz="1300"/>
            </a:lvl7pPr>
            <a:lvl8pPr marL="4472502" indent="0">
              <a:buNone/>
              <a:defRPr sz="1300"/>
            </a:lvl8pPr>
            <a:lvl9pPr marL="5111432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60A7-6B42-49C0-8208-A3A82A6FF9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30474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70545-8233-4E3A-B83D-7D9EF81BC1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9952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1018-095F-4B19-8904-B6180C31B0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313976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48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7231" indent="0" algn="ctr">
              <a:buNone/>
              <a:defRPr/>
            </a:lvl2pPr>
            <a:lvl3pPr marL="1274463" indent="0" algn="ctr">
              <a:buNone/>
              <a:defRPr/>
            </a:lvl3pPr>
            <a:lvl4pPr marL="1911718" indent="0" algn="ctr">
              <a:buNone/>
              <a:defRPr/>
            </a:lvl4pPr>
            <a:lvl5pPr marL="2548969" indent="0" algn="ctr">
              <a:buNone/>
              <a:defRPr/>
            </a:lvl5pPr>
            <a:lvl6pPr marL="3186221" indent="0" algn="ctr">
              <a:buNone/>
              <a:defRPr/>
            </a:lvl6pPr>
            <a:lvl7pPr marL="3823466" indent="0" algn="ctr">
              <a:buNone/>
              <a:defRPr/>
            </a:lvl7pPr>
            <a:lvl8pPr marL="4460712" indent="0" algn="ctr">
              <a:buNone/>
              <a:defRPr/>
            </a:lvl8pPr>
            <a:lvl9pPr marL="5097957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CB7F-D17A-48D6-8DF2-8728EAE384B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9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7F9D473-BDF8-4700-BD97-80719047F8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783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DE790-3B34-4F6E-9569-877AEB9B577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379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13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7231" indent="0">
              <a:buNone/>
              <a:defRPr sz="2500"/>
            </a:lvl2pPr>
            <a:lvl3pPr marL="1274463" indent="0">
              <a:buNone/>
              <a:defRPr sz="2200"/>
            </a:lvl3pPr>
            <a:lvl4pPr marL="1911718" indent="0">
              <a:buNone/>
              <a:defRPr sz="2000"/>
            </a:lvl4pPr>
            <a:lvl5pPr marL="2548969" indent="0">
              <a:buNone/>
              <a:defRPr sz="2000"/>
            </a:lvl5pPr>
            <a:lvl6pPr marL="3186221" indent="0">
              <a:buNone/>
              <a:defRPr sz="2000"/>
            </a:lvl6pPr>
            <a:lvl7pPr marL="3823466" indent="0">
              <a:buNone/>
              <a:defRPr sz="2000"/>
            </a:lvl7pPr>
            <a:lvl8pPr marL="4460712" indent="0">
              <a:buNone/>
              <a:defRPr sz="2000"/>
            </a:lvl8pPr>
            <a:lvl9pPr marL="5097957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831E-777B-46C6-A14B-D2856052EE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992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D944-29B7-4692-AC18-B6608483545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530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231" indent="0">
              <a:buNone/>
              <a:defRPr sz="2800" b="1"/>
            </a:lvl2pPr>
            <a:lvl3pPr marL="1274463" indent="0">
              <a:buNone/>
              <a:defRPr sz="2500" b="1"/>
            </a:lvl3pPr>
            <a:lvl4pPr marL="1911718" indent="0">
              <a:buNone/>
              <a:defRPr sz="2200" b="1"/>
            </a:lvl4pPr>
            <a:lvl5pPr marL="2548969" indent="0">
              <a:buNone/>
              <a:defRPr sz="2200" b="1"/>
            </a:lvl5pPr>
            <a:lvl6pPr marL="3186221" indent="0">
              <a:buNone/>
              <a:defRPr sz="2200" b="1"/>
            </a:lvl6pPr>
            <a:lvl7pPr marL="3823466" indent="0">
              <a:buNone/>
              <a:defRPr sz="2200" b="1"/>
            </a:lvl7pPr>
            <a:lvl8pPr marL="4460712" indent="0">
              <a:buNone/>
              <a:defRPr sz="2200" b="1"/>
            </a:lvl8pPr>
            <a:lvl9pPr marL="5097957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88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231" indent="0">
              <a:buNone/>
              <a:defRPr sz="2800" b="1"/>
            </a:lvl2pPr>
            <a:lvl3pPr marL="1274463" indent="0">
              <a:buNone/>
              <a:defRPr sz="2500" b="1"/>
            </a:lvl3pPr>
            <a:lvl4pPr marL="1911718" indent="0">
              <a:buNone/>
              <a:defRPr sz="2200" b="1"/>
            </a:lvl4pPr>
            <a:lvl5pPr marL="2548969" indent="0">
              <a:buNone/>
              <a:defRPr sz="2200" b="1"/>
            </a:lvl5pPr>
            <a:lvl6pPr marL="3186221" indent="0">
              <a:buNone/>
              <a:defRPr sz="2200" b="1"/>
            </a:lvl6pPr>
            <a:lvl7pPr marL="3823466" indent="0">
              <a:buNone/>
              <a:defRPr sz="2200" b="1"/>
            </a:lvl7pPr>
            <a:lvl8pPr marL="4460712" indent="0">
              <a:buNone/>
              <a:defRPr sz="2200" b="1"/>
            </a:lvl8pPr>
            <a:lvl9pPr marL="5097957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88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F6CF-8494-4816-B0DB-167B7395D64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899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D819-2C19-4136-B0CE-79E34E60420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61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5A65-7DE5-4755-9F4D-D74D75149CC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300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7231" indent="0">
              <a:buNone/>
              <a:defRPr sz="1700"/>
            </a:lvl2pPr>
            <a:lvl3pPr marL="1274463" indent="0">
              <a:buNone/>
              <a:defRPr sz="1400"/>
            </a:lvl3pPr>
            <a:lvl4pPr marL="1911718" indent="0">
              <a:buNone/>
              <a:defRPr sz="1300"/>
            </a:lvl4pPr>
            <a:lvl5pPr marL="2548969" indent="0">
              <a:buNone/>
              <a:defRPr sz="1300"/>
            </a:lvl5pPr>
            <a:lvl6pPr marL="3186221" indent="0">
              <a:buNone/>
              <a:defRPr sz="1300"/>
            </a:lvl6pPr>
            <a:lvl7pPr marL="3823466" indent="0">
              <a:buNone/>
              <a:defRPr sz="1300"/>
            </a:lvl7pPr>
            <a:lvl8pPr marL="4460712" indent="0">
              <a:buNone/>
              <a:defRPr sz="1300"/>
            </a:lvl8pPr>
            <a:lvl9pPr marL="5097957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B4A4-AC9E-449A-A342-0F03ED32EB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027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7231" indent="0">
              <a:buNone/>
              <a:defRPr sz="3900"/>
            </a:lvl2pPr>
            <a:lvl3pPr marL="1274463" indent="0">
              <a:buNone/>
              <a:defRPr sz="3400"/>
            </a:lvl3pPr>
            <a:lvl4pPr marL="1911718" indent="0">
              <a:buNone/>
              <a:defRPr sz="2800"/>
            </a:lvl4pPr>
            <a:lvl5pPr marL="2548969" indent="0">
              <a:buNone/>
              <a:defRPr sz="2800"/>
            </a:lvl5pPr>
            <a:lvl6pPr marL="3186221" indent="0">
              <a:buNone/>
              <a:defRPr sz="2800"/>
            </a:lvl6pPr>
            <a:lvl7pPr marL="3823466" indent="0">
              <a:buNone/>
              <a:defRPr sz="2800"/>
            </a:lvl7pPr>
            <a:lvl8pPr marL="4460712" indent="0">
              <a:buNone/>
              <a:defRPr sz="2800"/>
            </a:lvl8pPr>
            <a:lvl9pPr marL="5097957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7231" indent="0">
              <a:buNone/>
              <a:defRPr sz="1700"/>
            </a:lvl2pPr>
            <a:lvl3pPr marL="1274463" indent="0">
              <a:buNone/>
              <a:defRPr sz="1400"/>
            </a:lvl3pPr>
            <a:lvl4pPr marL="1911718" indent="0">
              <a:buNone/>
              <a:defRPr sz="1300"/>
            </a:lvl4pPr>
            <a:lvl5pPr marL="2548969" indent="0">
              <a:buNone/>
              <a:defRPr sz="1300"/>
            </a:lvl5pPr>
            <a:lvl6pPr marL="3186221" indent="0">
              <a:buNone/>
              <a:defRPr sz="1300"/>
            </a:lvl6pPr>
            <a:lvl7pPr marL="3823466" indent="0">
              <a:buNone/>
              <a:defRPr sz="1300"/>
            </a:lvl7pPr>
            <a:lvl8pPr marL="4460712" indent="0">
              <a:buNone/>
              <a:defRPr sz="1300"/>
            </a:lvl8pPr>
            <a:lvl9pPr marL="5097957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D662A-7524-4E3A-BA30-3F9CFDDDE44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70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AE4E4-CBB3-4D73-84C6-D609FB368DD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99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2F69-460B-4C20-B285-FE80832FB51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9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6384" indent="0">
              <a:buNone/>
              <a:defRPr sz="1700"/>
            </a:lvl2pPr>
            <a:lvl3pPr marL="1272782" indent="0">
              <a:buNone/>
              <a:defRPr sz="1400"/>
            </a:lvl3pPr>
            <a:lvl4pPr marL="1909195" indent="0">
              <a:buNone/>
              <a:defRPr sz="1300"/>
            </a:lvl4pPr>
            <a:lvl5pPr marL="2545607" indent="0">
              <a:buNone/>
              <a:defRPr sz="1300"/>
            </a:lvl5pPr>
            <a:lvl6pPr marL="3182017" indent="0">
              <a:buNone/>
              <a:defRPr sz="1300"/>
            </a:lvl6pPr>
            <a:lvl7pPr marL="3818424" indent="0">
              <a:buNone/>
              <a:defRPr sz="1300"/>
            </a:lvl7pPr>
            <a:lvl8pPr marL="4454828" indent="0">
              <a:buNone/>
              <a:defRPr sz="1300"/>
            </a:lvl8pPr>
            <a:lvl9pPr marL="509123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0E6ED3C-0EE6-4B54-8D67-46D0C1F154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0227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41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7616" indent="0" algn="ctr">
              <a:buNone/>
              <a:defRPr/>
            </a:lvl2pPr>
            <a:lvl3pPr marL="1275233" indent="0" algn="ctr">
              <a:buNone/>
              <a:defRPr/>
            </a:lvl3pPr>
            <a:lvl4pPr marL="1912866" indent="0" algn="ctr">
              <a:buNone/>
              <a:defRPr/>
            </a:lvl4pPr>
            <a:lvl5pPr marL="2550498" indent="0" algn="ctr">
              <a:buNone/>
              <a:defRPr/>
            </a:lvl5pPr>
            <a:lvl6pPr marL="3188132" indent="0" algn="ctr">
              <a:buNone/>
              <a:defRPr/>
            </a:lvl6pPr>
            <a:lvl7pPr marL="3825760" indent="0" algn="ctr">
              <a:buNone/>
              <a:defRPr/>
            </a:lvl7pPr>
            <a:lvl8pPr marL="4463389" indent="0" algn="ctr">
              <a:buNone/>
              <a:defRPr/>
            </a:lvl8pPr>
            <a:lvl9pPr marL="5101016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16DC9-5051-4A8E-9E20-F3F389F1E5C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66083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59BF-0B2A-4058-987E-B97F059E1E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39906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06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7616" indent="0">
              <a:buNone/>
              <a:defRPr sz="2500"/>
            </a:lvl2pPr>
            <a:lvl3pPr marL="1275233" indent="0">
              <a:buNone/>
              <a:defRPr sz="2200"/>
            </a:lvl3pPr>
            <a:lvl4pPr marL="1912866" indent="0">
              <a:buNone/>
              <a:defRPr sz="2000"/>
            </a:lvl4pPr>
            <a:lvl5pPr marL="2550498" indent="0">
              <a:buNone/>
              <a:defRPr sz="2000"/>
            </a:lvl5pPr>
            <a:lvl6pPr marL="3188132" indent="0">
              <a:buNone/>
              <a:defRPr sz="2000"/>
            </a:lvl6pPr>
            <a:lvl7pPr marL="3825760" indent="0">
              <a:buNone/>
              <a:defRPr sz="2000"/>
            </a:lvl7pPr>
            <a:lvl8pPr marL="4463389" indent="0">
              <a:buNone/>
              <a:defRPr sz="2000"/>
            </a:lvl8pPr>
            <a:lvl9pPr marL="5101016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1AD4-5454-47D3-BDDD-FAD4CD328E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911180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40C6-C4B9-43B1-9C58-BC356E55FE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90864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616" indent="0">
              <a:buNone/>
              <a:defRPr sz="2800" b="1"/>
            </a:lvl2pPr>
            <a:lvl3pPr marL="1275233" indent="0">
              <a:buNone/>
              <a:defRPr sz="2500" b="1"/>
            </a:lvl3pPr>
            <a:lvl4pPr marL="1912866" indent="0">
              <a:buNone/>
              <a:defRPr sz="2200" b="1"/>
            </a:lvl4pPr>
            <a:lvl5pPr marL="2550498" indent="0">
              <a:buNone/>
              <a:defRPr sz="2200" b="1"/>
            </a:lvl5pPr>
            <a:lvl6pPr marL="3188132" indent="0">
              <a:buNone/>
              <a:defRPr sz="2200" b="1"/>
            </a:lvl6pPr>
            <a:lvl7pPr marL="3825760" indent="0">
              <a:buNone/>
              <a:defRPr sz="2200" b="1"/>
            </a:lvl7pPr>
            <a:lvl8pPr marL="4463389" indent="0">
              <a:buNone/>
              <a:defRPr sz="2200" b="1"/>
            </a:lvl8pPr>
            <a:lvl9pPr marL="5101016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81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616" indent="0">
              <a:buNone/>
              <a:defRPr sz="2800" b="1"/>
            </a:lvl2pPr>
            <a:lvl3pPr marL="1275233" indent="0">
              <a:buNone/>
              <a:defRPr sz="2500" b="1"/>
            </a:lvl3pPr>
            <a:lvl4pPr marL="1912866" indent="0">
              <a:buNone/>
              <a:defRPr sz="2200" b="1"/>
            </a:lvl4pPr>
            <a:lvl5pPr marL="2550498" indent="0">
              <a:buNone/>
              <a:defRPr sz="2200" b="1"/>
            </a:lvl5pPr>
            <a:lvl6pPr marL="3188132" indent="0">
              <a:buNone/>
              <a:defRPr sz="2200" b="1"/>
            </a:lvl6pPr>
            <a:lvl7pPr marL="3825760" indent="0">
              <a:buNone/>
              <a:defRPr sz="2200" b="1"/>
            </a:lvl7pPr>
            <a:lvl8pPr marL="4463389" indent="0">
              <a:buNone/>
              <a:defRPr sz="2200" b="1"/>
            </a:lvl8pPr>
            <a:lvl9pPr marL="5101016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81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AC9B-4435-4648-B253-A330143D9B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87080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FE821-6F4F-46B0-9829-DDA9BCE93B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74916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F09E-1B65-4A4D-AA40-39962EFFD5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10424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7616" indent="0">
              <a:buNone/>
              <a:defRPr sz="1700"/>
            </a:lvl2pPr>
            <a:lvl3pPr marL="1275233" indent="0">
              <a:buNone/>
              <a:defRPr sz="1400"/>
            </a:lvl3pPr>
            <a:lvl4pPr marL="1912866" indent="0">
              <a:buNone/>
              <a:defRPr sz="1300"/>
            </a:lvl4pPr>
            <a:lvl5pPr marL="2550498" indent="0">
              <a:buNone/>
              <a:defRPr sz="1300"/>
            </a:lvl5pPr>
            <a:lvl6pPr marL="3188132" indent="0">
              <a:buNone/>
              <a:defRPr sz="1300"/>
            </a:lvl6pPr>
            <a:lvl7pPr marL="3825760" indent="0">
              <a:buNone/>
              <a:defRPr sz="1300"/>
            </a:lvl7pPr>
            <a:lvl8pPr marL="4463389" indent="0">
              <a:buNone/>
              <a:defRPr sz="1300"/>
            </a:lvl8pPr>
            <a:lvl9pPr marL="5101016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D70D2-0116-437B-B651-4EA3B3F742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25291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7616" indent="0">
              <a:buNone/>
              <a:defRPr sz="3900"/>
            </a:lvl2pPr>
            <a:lvl3pPr marL="1275233" indent="0">
              <a:buNone/>
              <a:defRPr sz="3400"/>
            </a:lvl3pPr>
            <a:lvl4pPr marL="1912866" indent="0">
              <a:buNone/>
              <a:defRPr sz="2800"/>
            </a:lvl4pPr>
            <a:lvl5pPr marL="2550498" indent="0">
              <a:buNone/>
              <a:defRPr sz="2800"/>
            </a:lvl5pPr>
            <a:lvl6pPr marL="3188132" indent="0">
              <a:buNone/>
              <a:defRPr sz="2800"/>
            </a:lvl6pPr>
            <a:lvl7pPr marL="3825760" indent="0">
              <a:buNone/>
              <a:defRPr sz="2800"/>
            </a:lvl7pPr>
            <a:lvl8pPr marL="4463389" indent="0">
              <a:buNone/>
              <a:defRPr sz="2800"/>
            </a:lvl8pPr>
            <a:lvl9pPr marL="5101016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7616" indent="0">
              <a:buNone/>
              <a:defRPr sz="1700"/>
            </a:lvl2pPr>
            <a:lvl3pPr marL="1275233" indent="0">
              <a:buNone/>
              <a:defRPr sz="1400"/>
            </a:lvl3pPr>
            <a:lvl4pPr marL="1912866" indent="0">
              <a:buNone/>
              <a:defRPr sz="1300"/>
            </a:lvl4pPr>
            <a:lvl5pPr marL="2550498" indent="0">
              <a:buNone/>
              <a:defRPr sz="1300"/>
            </a:lvl5pPr>
            <a:lvl6pPr marL="3188132" indent="0">
              <a:buNone/>
              <a:defRPr sz="1300"/>
            </a:lvl6pPr>
            <a:lvl7pPr marL="3825760" indent="0">
              <a:buNone/>
              <a:defRPr sz="1300"/>
            </a:lvl7pPr>
            <a:lvl8pPr marL="4463389" indent="0">
              <a:buNone/>
              <a:defRPr sz="1300"/>
            </a:lvl8pPr>
            <a:lvl9pPr marL="5101016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60A7-6B42-49C0-8208-A3A82A6FF91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68186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70545-8233-4E3A-B83D-7D9EF81BC1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879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6384" indent="0">
              <a:buNone/>
              <a:defRPr sz="3900"/>
            </a:lvl2pPr>
            <a:lvl3pPr marL="1272782" indent="0">
              <a:buNone/>
              <a:defRPr sz="3400"/>
            </a:lvl3pPr>
            <a:lvl4pPr marL="1909195" indent="0">
              <a:buNone/>
              <a:defRPr sz="2800"/>
            </a:lvl4pPr>
            <a:lvl5pPr marL="2545607" indent="0">
              <a:buNone/>
              <a:defRPr sz="2800"/>
            </a:lvl5pPr>
            <a:lvl6pPr marL="3182017" indent="0">
              <a:buNone/>
              <a:defRPr sz="2800"/>
            </a:lvl6pPr>
            <a:lvl7pPr marL="3818424" indent="0">
              <a:buNone/>
              <a:defRPr sz="2800"/>
            </a:lvl7pPr>
            <a:lvl8pPr marL="4454828" indent="0">
              <a:buNone/>
              <a:defRPr sz="2800"/>
            </a:lvl8pPr>
            <a:lvl9pPr marL="5091230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6384" indent="0">
              <a:buNone/>
              <a:defRPr sz="1700"/>
            </a:lvl2pPr>
            <a:lvl3pPr marL="1272782" indent="0">
              <a:buNone/>
              <a:defRPr sz="1400"/>
            </a:lvl3pPr>
            <a:lvl4pPr marL="1909195" indent="0">
              <a:buNone/>
              <a:defRPr sz="1300"/>
            </a:lvl4pPr>
            <a:lvl5pPr marL="2545607" indent="0">
              <a:buNone/>
              <a:defRPr sz="1300"/>
            </a:lvl5pPr>
            <a:lvl6pPr marL="3182017" indent="0">
              <a:buNone/>
              <a:defRPr sz="1300"/>
            </a:lvl6pPr>
            <a:lvl7pPr marL="3818424" indent="0">
              <a:buNone/>
              <a:defRPr sz="1300"/>
            </a:lvl7pPr>
            <a:lvl8pPr marL="4454828" indent="0">
              <a:buNone/>
              <a:defRPr sz="1300"/>
            </a:lvl8pPr>
            <a:lvl9pPr marL="509123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B401F3D-34E7-416A-A26C-EC420F15D6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9755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1018-095F-4B19-8904-B6180C31B0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65102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36"/>
            <a:ext cx="10881360" cy="205803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7847" indent="0" algn="ctr">
              <a:buNone/>
              <a:defRPr/>
            </a:lvl2pPr>
            <a:lvl3pPr marL="1275695" indent="0" algn="ctr">
              <a:buNone/>
              <a:defRPr/>
            </a:lvl3pPr>
            <a:lvl4pPr marL="1913555" indent="0" algn="ctr">
              <a:buNone/>
              <a:defRPr/>
            </a:lvl4pPr>
            <a:lvl5pPr marL="2551417" indent="0" algn="ctr">
              <a:buNone/>
              <a:defRPr/>
            </a:lvl5pPr>
            <a:lvl6pPr marL="3189280" indent="0" algn="ctr">
              <a:buNone/>
              <a:defRPr/>
            </a:lvl6pPr>
            <a:lvl7pPr marL="3827138" indent="0" algn="ctr">
              <a:buNone/>
              <a:defRPr/>
            </a:lvl7pPr>
            <a:lvl8pPr marL="4464995" indent="0" algn="ctr">
              <a:buNone/>
              <a:defRPr/>
            </a:lvl8pPr>
            <a:lvl9pPr marL="5102853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CB7F-D17A-48D6-8DF2-8728EAE384B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08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DE790-3B34-4F6E-9569-877AEB9B577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531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0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7847" indent="0">
              <a:buNone/>
              <a:defRPr sz="2500"/>
            </a:lvl2pPr>
            <a:lvl3pPr marL="1275695" indent="0">
              <a:buNone/>
              <a:defRPr sz="2200"/>
            </a:lvl3pPr>
            <a:lvl4pPr marL="1913555" indent="0">
              <a:buNone/>
              <a:defRPr sz="2000"/>
            </a:lvl4pPr>
            <a:lvl5pPr marL="2551417" indent="0">
              <a:buNone/>
              <a:defRPr sz="2000"/>
            </a:lvl5pPr>
            <a:lvl6pPr marL="3189280" indent="0">
              <a:buNone/>
              <a:defRPr sz="2000"/>
            </a:lvl6pPr>
            <a:lvl7pPr marL="3827138" indent="0">
              <a:buNone/>
              <a:defRPr sz="2000"/>
            </a:lvl7pPr>
            <a:lvl8pPr marL="4464995" indent="0">
              <a:buNone/>
              <a:defRPr sz="2000"/>
            </a:lvl8pPr>
            <a:lvl9pPr marL="5102853" indent="0">
              <a:buNone/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831E-777B-46C6-A14B-D2856052EE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821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D944-29B7-4692-AC18-B6608483545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828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847" indent="0">
              <a:buNone/>
              <a:defRPr sz="2800" b="1"/>
            </a:lvl2pPr>
            <a:lvl3pPr marL="1275695" indent="0">
              <a:buNone/>
              <a:defRPr sz="2500" b="1"/>
            </a:lvl3pPr>
            <a:lvl4pPr marL="1913555" indent="0">
              <a:buNone/>
              <a:defRPr sz="2200" b="1"/>
            </a:lvl4pPr>
            <a:lvl5pPr marL="2551417" indent="0">
              <a:buNone/>
              <a:defRPr sz="2200" b="1"/>
            </a:lvl5pPr>
            <a:lvl6pPr marL="3189280" indent="0">
              <a:buNone/>
              <a:defRPr sz="2200" b="1"/>
            </a:lvl6pPr>
            <a:lvl7pPr marL="3827138" indent="0">
              <a:buNone/>
              <a:defRPr sz="2200" b="1"/>
            </a:lvl7pPr>
            <a:lvl8pPr marL="4464995" indent="0">
              <a:buNone/>
              <a:defRPr sz="2200" b="1"/>
            </a:lvl8pPr>
            <a:lvl9pPr marL="5102853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7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847" indent="0">
              <a:buNone/>
              <a:defRPr sz="2800" b="1"/>
            </a:lvl2pPr>
            <a:lvl3pPr marL="1275695" indent="0">
              <a:buNone/>
              <a:defRPr sz="2500" b="1"/>
            </a:lvl3pPr>
            <a:lvl4pPr marL="1913555" indent="0">
              <a:buNone/>
              <a:defRPr sz="2200" b="1"/>
            </a:lvl4pPr>
            <a:lvl5pPr marL="2551417" indent="0">
              <a:buNone/>
              <a:defRPr sz="2200" b="1"/>
            </a:lvl5pPr>
            <a:lvl6pPr marL="3189280" indent="0">
              <a:buNone/>
              <a:defRPr sz="2200" b="1"/>
            </a:lvl6pPr>
            <a:lvl7pPr marL="3827138" indent="0">
              <a:buNone/>
              <a:defRPr sz="2200" b="1"/>
            </a:lvl7pPr>
            <a:lvl8pPr marL="4464995" indent="0">
              <a:buNone/>
              <a:defRPr sz="2200" b="1"/>
            </a:lvl8pPr>
            <a:lvl9pPr marL="5102853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7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F6CF-8494-4816-B0DB-167B7395D64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062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D819-2C19-4136-B0CE-79E34E60420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889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5A65-7DE5-4755-9F4D-D74D75149CC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020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7847" indent="0">
              <a:buNone/>
              <a:defRPr sz="1700"/>
            </a:lvl2pPr>
            <a:lvl3pPr marL="1275695" indent="0">
              <a:buNone/>
              <a:defRPr sz="1400"/>
            </a:lvl3pPr>
            <a:lvl4pPr marL="1913555" indent="0">
              <a:buNone/>
              <a:defRPr sz="1300"/>
            </a:lvl4pPr>
            <a:lvl5pPr marL="2551417" indent="0">
              <a:buNone/>
              <a:defRPr sz="1300"/>
            </a:lvl5pPr>
            <a:lvl6pPr marL="3189280" indent="0">
              <a:buNone/>
              <a:defRPr sz="1300"/>
            </a:lvl6pPr>
            <a:lvl7pPr marL="3827138" indent="0">
              <a:buNone/>
              <a:defRPr sz="1300"/>
            </a:lvl7pPr>
            <a:lvl8pPr marL="4464995" indent="0">
              <a:buNone/>
              <a:defRPr sz="1300"/>
            </a:lvl8pPr>
            <a:lvl9pPr marL="5102853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B4A4-AC9E-449A-A342-0F03ED32EB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612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7847" indent="0">
              <a:buNone/>
              <a:defRPr sz="3900"/>
            </a:lvl2pPr>
            <a:lvl3pPr marL="1275695" indent="0">
              <a:buNone/>
              <a:defRPr sz="3400"/>
            </a:lvl3pPr>
            <a:lvl4pPr marL="1913555" indent="0">
              <a:buNone/>
              <a:defRPr sz="2800"/>
            </a:lvl4pPr>
            <a:lvl5pPr marL="2551417" indent="0">
              <a:buNone/>
              <a:defRPr sz="2800"/>
            </a:lvl5pPr>
            <a:lvl6pPr marL="3189280" indent="0">
              <a:buNone/>
              <a:defRPr sz="2800"/>
            </a:lvl6pPr>
            <a:lvl7pPr marL="3827138" indent="0">
              <a:buNone/>
              <a:defRPr sz="2800"/>
            </a:lvl7pPr>
            <a:lvl8pPr marL="4464995" indent="0">
              <a:buNone/>
              <a:defRPr sz="2800"/>
            </a:lvl8pPr>
            <a:lvl9pPr marL="5102853" indent="0">
              <a:buNone/>
              <a:defRPr sz="28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7847" indent="0">
              <a:buNone/>
              <a:defRPr sz="1700"/>
            </a:lvl2pPr>
            <a:lvl3pPr marL="1275695" indent="0">
              <a:buNone/>
              <a:defRPr sz="1400"/>
            </a:lvl3pPr>
            <a:lvl4pPr marL="1913555" indent="0">
              <a:buNone/>
              <a:defRPr sz="1300"/>
            </a:lvl4pPr>
            <a:lvl5pPr marL="2551417" indent="0">
              <a:buNone/>
              <a:defRPr sz="1300"/>
            </a:lvl5pPr>
            <a:lvl6pPr marL="3189280" indent="0">
              <a:buNone/>
              <a:defRPr sz="1300"/>
            </a:lvl6pPr>
            <a:lvl7pPr marL="3827138" indent="0">
              <a:buNone/>
              <a:defRPr sz="1300"/>
            </a:lvl7pPr>
            <a:lvl8pPr marL="4464995" indent="0">
              <a:buNone/>
              <a:defRPr sz="1300"/>
            </a:lvl8pPr>
            <a:lvl9pPr marL="5102853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D662A-7524-4E3A-BA30-3F9CFDDDE44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8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277" tIns="63672" rIns="127277" bIns="63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FB86DE-2EC6-4B4E-A572-58BFA75AB1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41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6384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278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0919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560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305" indent="-477305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4153" indent="-39774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1006" indent="-318193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7410" indent="-31819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3818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0230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36629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3023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09433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384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782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9195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607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2017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8424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828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1230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569" tIns="63805" rIns="127569" bIns="638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fld id="{1D49E030-A4E4-474D-8637-82BEA7C7D8B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8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784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569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355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141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8395" indent="-478395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6517" indent="-398644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4641" indent="-318924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2493" indent="-31892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0351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8210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6071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83925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21787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847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5695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555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1417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9280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7138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4995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02853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54" tIns="63889" rIns="127754" bIns="638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54" tIns="63889" rIns="127754" bIns="63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754" tIns="63889" rIns="127754" bIns="638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754" tIns="63889" rIns="127754" bIns="63889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754" tIns="63889" rIns="127754" bIns="638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fld id="{1D49E030-A4E4-474D-8637-82BEA7C7D8B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3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8771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754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6314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509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9084" indent="-479084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8012" indent="-399218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6939" indent="-319386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5713" indent="-31938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4486" indent="-31938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13264" indent="-31938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52039" indent="-31938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90815" indent="-31938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29598" indent="-31938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8771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542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6314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5095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3875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2653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1428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0206" algn="l" defTabSz="127754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5DCF5A-D504-4063-BB2A-4A66A52988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0661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984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9698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954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939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9888" indent="-479888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756" indent="-399904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9625" indent="-31992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474" indent="-3199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9323" indent="-31992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19172" indent="-31992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59021" indent="-31992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98872" indent="-31992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38723" indent="-31992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49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698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54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39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246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098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894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796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77" tIns="63763" rIns="127477" bIns="63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77" tIns="63763" rIns="127477" bIns="63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77" tIns="63763" rIns="127477" bIns="6376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77" tIns="63763" rIns="127477" bIns="63763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77" tIns="63763" rIns="127477" bIns="6376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5DCF5A-D504-4063-BB2A-4A66A52988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3841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738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4771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217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9581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8051" indent="-478051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5769" indent="-398359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3493" indent="-318693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0887" indent="-31869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8285" indent="-3186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5690" indent="-3186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3089" indent="-3186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80481" indent="-3186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7882" indent="-3186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477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385" algn="l" defTabSz="127477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771" algn="l" defTabSz="127477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2177" algn="l" defTabSz="127477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9581" algn="l" defTabSz="127477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6985" algn="l" defTabSz="127477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4383" algn="l" defTabSz="127477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1783" algn="l" defTabSz="127477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9181" algn="l" defTabSz="127477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</a:pPr>
            <a:endParaRPr lang="pl-PL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</a:pPr>
            <a:endParaRPr lang="pl-PL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</a:pPr>
            <a:fld id="{97054ABF-AC8F-4A0A-B0C4-853372F1C4F0}" type="slidenum">
              <a:rPr lang="pl-PL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pl-PL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6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4008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8016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2024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6032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2044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6052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0060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4068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62" tIns="63756" rIns="127462" bIns="6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62" tIns="63756" rIns="127462" bIns="63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62" tIns="63756" rIns="127462" bIns="6375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62" tIns="63756" rIns="127462" bIns="6375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62" tIns="63756" rIns="127462" bIns="637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F575E5C-DBB4-4864-80C3-077B84807DA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7177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7308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461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1948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927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994" indent="-477994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5644" indent="-398311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3302" indent="-31865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0619" indent="-31865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7941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5270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2592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9908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7231" indent="-3186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308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617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1948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9275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6603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3924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1247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8569" algn="l" defTabSz="127461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277" tIns="63672" rIns="127277" bIns="63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98C061-2AB6-4429-816A-0FFFB98EDD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112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6384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278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0919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560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305" indent="-477305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4153" indent="-39774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1006" indent="-318193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7410" indent="-31819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3818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0230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36629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3023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09433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384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782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9195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607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2017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8424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828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1230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23" tIns="63693" rIns="127323" bIns="63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23" tIns="63693" rIns="127323" bIns="63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23" tIns="63693" rIns="127323" bIns="63693" numCol="1" anchor="t" anchorCtr="0" compatLnSpc="1">
            <a:prstTxWarp prst="textNoShape">
              <a:avLst/>
            </a:prstTxWarp>
          </a:bodyPr>
          <a:lstStyle>
            <a:lvl1pPr algn="l"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23" tIns="63693" rIns="127323" bIns="63693" numCol="1" anchor="t" anchorCtr="0" compatLnSpc="1">
            <a:prstTxWarp prst="textNoShape">
              <a:avLst/>
            </a:prstTxWarp>
          </a:bodyPr>
          <a:lstStyle>
            <a:lvl1pPr>
              <a:defRPr sz="2000" b="0"/>
            </a:lvl1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23" tIns="63693" rIns="127323" bIns="63693" numCol="1" anchor="t" anchorCtr="0" compatLnSpc="1">
            <a:prstTxWarp prst="textNoShape">
              <a:avLst/>
            </a:prstTxWarp>
          </a:bodyPr>
          <a:lstStyle>
            <a:lvl1pPr algn="r"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A0B1413D-45C8-4155-AE85-5537671F0671}" type="slidenum">
              <a:rPr lang="pl-PL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8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661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324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0988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6524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477" indent="-477477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4526" indent="-397883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1580" indent="-318308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8212" indent="-3183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4847" indent="-31830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1490" indent="-31830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38120" indent="-31830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4743" indent="-31830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1381" indent="-31830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3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615" algn="l" defTabSz="1273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240" algn="l" defTabSz="1273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9883" algn="l" defTabSz="1273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6524" algn="l" defTabSz="1273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3163" algn="l" defTabSz="1273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9799" algn="l" defTabSz="1273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6432" algn="l" defTabSz="1273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3064" algn="l" defTabSz="1273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54" tIns="63707" rIns="127354" bIns="63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54" tIns="63707" rIns="127354" bIns="63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354" tIns="63707" rIns="127354" bIns="6370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354" tIns="63707" rIns="127354" bIns="6370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354" tIns="63707" rIns="127354" bIns="6370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B8BECE3-0084-4B0B-AC5D-CD7A9E97B9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2059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676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354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0341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713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592" indent="-477592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4774" indent="-397978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1962" indent="-31838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8747" indent="-31838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5533" indent="-31838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2330" indent="-31838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39113" indent="-31838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5891" indent="-31838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2680" indent="-31838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3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769" algn="l" defTabSz="1273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45" algn="l" defTabSz="1273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341" algn="l" defTabSz="1273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135" algn="l" defTabSz="1273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3928" algn="l" defTabSz="1273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715" algn="l" defTabSz="1273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7502" algn="l" defTabSz="1273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4286" algn="l" defTabSz="127354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60120" y="2982672"/>
            <a:ext cx="10880856" cy="2057328"/>
          </a:xfrm>
          <a:prstGeom prst="rect">
            <a:avLst/>
          </a:prstGeom>
          <a:noFill/>
          <a:ln w="0">
            <a:noFill/>
          </a:ln>
        </p:spPr>
        <p:txBody>
          <a:bodyPr lIns="126504" tIns="63504" rIns="126504" bIns="63504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6200" b="0" u="none" strike="noStrike">
                <a:solidFill>
                  <a:schemeClr val="dk2"/>
                </a:solidFill>
                <a:uFillTx/>
                <a:latin typeface="Times New Roman"/>
              </a:rPr>
              <a:t>Kliknij, aby edytować styl</a:t>
            </a:r>
            <a:endParaRPr lang="pl-PL" sz="6200" b="0" u="none" strike="noStrike">
              <a:solidFill>
                <a:schemeClr val="dk1"/>
              </a:solidFill>
              <a:uFillTx/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dt" idx="34"/>
          </p:nvPr>
        </p:nvSpPr>
        <p:spPr>
          <a:xfrm>
            <a:off x="960120" y="8747928"/>
            <a:ext cx="2666664" cy="639576"/>
          </a:xfrm>
          <a:prstGeom prst="rect">
            <a:avLst/>
          </a:prstGeom>
          <a:noFill/>
          <a:ln w="0">
            <a:noFill/>
          </a:ln>
        </p:spPr>
        <p:txBody>
          <a:bodyPr lIns="126504" tIns="63504" rIns="126504" bIns="63504" numCol="1" spcCol="0" anchor="t">
            <a:noAutofit/>
          </a:bodyPr>
          <a:lstStyle>
            <a:lvl1pPr indent="0">
              <a:buNone/>
              <a:defRPr lang="pl-PL" sz="20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&lt;data/godzina&gt;</a:t>
            </a:r>
            <a:endParaRPr lang="en-US"/>
          </a:p>
        </p:txBody>
      </p:sp>
      <p:sp>
        <p:nvSpPr>
          <p:cNvPr id="70" name="PlaceHolder 3"/>
          <p:cNvSpPr>
            <a:spLocks noGrp="1"/>
          </p:cNvSpPr>
          <p:nvPr>
            <p:ph type="ftr" idx="35"/>
          </p:nvPr>
        </p:nvSpPr>
        <p:spPr>
          <a:xfrm>
            <a:off x="4373712" y="8747928"/>
            <a:ext cx="4053168" cy="639576"/>
          </a:xfrm>
          <a:prstGeom prst="rect">
            <a:avLst/>
          </a:prstGeom>
          <a:noFill/>
          <a:ln w="0">
            <a:noFill/>
          </a:ln>
        </p:spPr>
        <p:txBody>
          <a:bodyPr lIns="126504" tIns="63504" rIns="126504" bIns="63504" numCol="1" spcCol="0" anchor="t">
            <a:noAutofit/>
          </a:bodyPr>
          <a:lstStyle>
            <a:lvl1pPr indent="0" algn="ctr">
              <a:buNone/>
              <a:defRPr lang="pl-PL" sz="20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&lt;stopka&gt;</a:t>
            </a:r>
            <a:endParaRPr lang="en-US"/>
          </a:p>
        </p:txBody>
      </p:sp>
      <p:sp>
        <p:nvSpPr>
          <p:cNvPr id="71" name="PlaceHolder 4"/>
          <p:cNvSpPr>
            <a:spLocks noGrp="1"/>
          </p:cNvSpPr>
          <p:nvPr>
            <p:ph type="sldNum" idx="36"/>
          </p:nvPr>
        </p:nvSpPr>
        <p:spPr>
          <a:xfrm>
            <a:off x="9174312" y="8747928"/>
            <a:ext cx="2666664" cy="639576"/>
          </a:xfrm>
          <a:prstGeom prst="rect">
            <a:avLst/>
          </a:prstGeom>
          <a:noFill/>
          <a:ln w="0">
            <a:noFill/>
          </a:ln>
        </p:spPr>
        <p:txBody>
          <a:bodyPr lIns="126504" tIns="63504" rIns="126504" bIns="63504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pl-PL" sz="2000" b="1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</a:pPr>
            <a:fld id="{FC57EB80-90AF-4A1E-8119-4BF4D386BC56}" type="slidenum">
              <a:rPr lang="en-US" smtClean="0"/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40080" y="2246328"/>
            <a:ext cx="1152093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4500" b="0" u="none" strike="noStrike">
                <a:solidFill>
                  <a:schemeClr val="dk1"/>
                </a:solidFill>
                <a:uFillTx/>
                <a:latin typeface="Times New Roman"/>
              </a:rPr>
              <a:t>Kliknij, aby edytować format tekstu konspektu</a:t>
            </a:r>
          </a:p>
          <a:p>
            <a:pPr marL="1209600" lvl="1" indent="-453600">
              <a:spcBef>
                <a:spcPts val="158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3400" b="0" u="none" strike="noStrike">
                <a:solidFill>
                  <a:schemeClr val="dk1"/>
                </a:solidFill>
                <a:uFillTx/>
                <a:latin typeface="Times New Roman"/>
              </a:rPr>
              <a:t>Drugi poziom konspektu</a:t>
            </a:r>
          </a:p>
          <a:p>
            <a:pPr marL="1814400" lvl="2" indent="-403200">
              <a:spcBef>
                <a:spcPts val="119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u="none" strike="noStrike">
                <a:solidFill>
                  <a:schemeClr val="dk1"/>
                </a:solidFill>
                <a:uFillTx/>
                <a:latin typeface="Times New Roman"/>
              </a:rPr>
              <a:t>Trzeci poziom konspektu</a:t>
            </a:r>
          </a:p>
          <a:p>
            <a:pPr marL="2419200" lvl="3" indent="-302400">
              <a:spcBef>
                <a:spcPts val="79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u="none" strike="noStrike">
                <a:solidFill>
                  <a:schemeClr val="dk1"/>
                </a:solidFill>
                <a:uFillTx/>
                <a:latin typeface="Times New Roman"/>
              </a:rPr>
              <a:t>Czwarty poziom konspektu</a:t>
            </a:r>
          </a:p>
          <a:p>
            <a:pPr marL="3024000" lvl="4" indent="-302400">
              <a:spcBef>
                <a:spcPts val="39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u="none" strike="noStrike">
                <a:solidFill>
                  <a:schemeClr val="dk1"/>
                </a:solidFill>
                <a:uFillTx/>
                <a:latin typeface="Times New Roman"/>
              </a:rPr>
              <a:t>Piąty poziom konspektu</a:t>
            </a:r>
          </a:p>
          <a:p>
            <a:pPr marL="3628800" lvl="5" indent="-302400">
              <a:spcBef>
                <a:spcPts val="39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u="none" strike="noStrike">
                <a:solidFill>
                  <a:schemeClr val="dk1"/>
                </a:solidFill>
                <a:uFillTx/>
                <a:latin typeface="Times New Roman"/>
              </a:rPr>
              <a:t>Szósty poziom konspektu</a:t>
            </a:r>
          </a:p>
          <a:p>
            <a:pPr marL="4233600" lvl="6" indent="-302400">
              <a:spcBef>
                <a:spcPts val="39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u="none" strike="noStrike">
                <a:solidFill>
                  <a:schemeClr val="dk1"/>
                </a:solidFill>
                <a:uFillTx/>
                <a:latin typeface="Times New Roman"/>
              </a:rPr>
              <a:t>Siódmy poziom konspektu</a:t>
            </a:r>
          </a:p>
        </p:txBody>
      </p:sp>
    </p:spTree>
    <p:extLst>
      <p:ext uri="{BB962C8B-B14F-4D97-AF65-F5344CB8AC3E}">
        <p14:creationId xmlns:p14="http://schemas.microsoft.com/office/powerpoint/2010/main" val="389532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txStyles>
    <p:titleStyle>
      <a:lvl1pPr indent="0" algn="ctr">
        <a:lnSpc>
          <a:spcPct val="100000"/>
        </a:lnSpc>
        <a:buNone/>
        <a:defRPr/>
      </a:lvl1pPr>
    </p:titleStyle>
    <p:bodyStyle>
      <a:lvl1pPr marL="604800" indent="-453600">
        <a:spcBef>
          <a:spcPts val="1984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08" tIns="63868" rIns="127708" bIns="638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08" tIns="63868" rIns="127708" bIns="63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708" tIns="63868" rIns="127708" bIns="638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708" tIns="63868" rIns="127708" bIns="6386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708" tIns="63868" rIns="127708" bIns="638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5DCF5A-D504-4063-BB2A-4A66A52988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932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854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7081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5621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417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8912" indent="-478912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7638" indent="-399073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6364" indent="-31927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4908" indent="-31927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3452" indent="-31927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11999" indent="-31927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50544" indent="-31927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89091" indent="-31927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27645" indent="-31927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70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8540" algn="l" defTabSz="12770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081" algn="l" defTabSz="12770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5621" algn="l" defTabSz="12770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4175" algn="l" defTabSz="12770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2725" algn="l" defTabSz="12770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1274" algn="l" defTabSz="12770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9819" algn="l" defTabSz="12770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08366" algn="l" defTabSz="12770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85" tIns="63903" rIns="127785" bIns="639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85" tIns="63903" rIns="127785" bIns="6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785" tIns="63903" rIns="127785" bIns="6390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785" tIns="63903" rIns="127785" bIns="63903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785" tIns="63903" rIns="127785" bIns="6390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5DCF5A-D504-4063-BB2A-4A66A52988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168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892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78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6776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5708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9199" indent="-479199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8261" indent="-399316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7323" indent="-319463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6249" indent="-3194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5177" indent="-31946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14106" indent="-31946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53036" indent="-31946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91966" indent="-31946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30900" indent="-31946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7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8925" algn="l" defTabSz="1277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850" algn="l" defTabSz="1277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6776" algn="l" defTabSz="1277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5708" algn="l" defTabSz="1277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4642" algn="l" defTabSz="1277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3572" algn="l" defTabSz="1277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2502" algn="l" defTabSz="1277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1432" algn="l" defTabSz="1277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46" tIns="63749" rIns="127446" bIns="637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46" tIns="63749" rIns="127446" bIns="63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46" tIns="63749" rIns="127446" bIns="6374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46" tIns="63749" rIns="127446" bIns="63749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446" tIns="63749" rIns="127446" bIns="6374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fld id="{1D49E030-A4E4-474D-8637-82BEA7C7D8B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2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7231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446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1718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896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936" indent="-477936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5520" indent="-398264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3110" indent="-318616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0351" indent="-31861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7596" indent="-31861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4850" indent="-31861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2095" indent="-31861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9334" indent="-31861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6580" indent="-318616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44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231" algn="l" defTabSz="12744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463" algn="l" defTabSz="12744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1718" algn="l" defTabSz="12744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8969" algn="l" defTabSz="12744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6221" algn="l" defTabSz="12744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3466" algn="l" defTabSz="12744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0712" algn="l" defTabSz="12744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7957" algn="l" defTabSz="127446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523" tIns="63784" rIns="127523" bIns="637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523" tIns="63784" rIns="127523" bIns="63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523" tIns="63784" rIns="127523" bIns="637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523" tIns="63784" rIns="127523" bIns="63784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523" tIns="63784" rIns="127523" bIns="6378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5DCF5A-D504-4063-BB2A-4A66A52988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647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7616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523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2866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0498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8223" indent="-478223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6143" indent="-398502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4067" indent="-318809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1690" indent="-31880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9318" indent="-318809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6950" indent="-318809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4580" indent="-318809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82203" indent="-318809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9834" indent="-318809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523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616" algn="l" defTabSz="127523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5233" algn="l" defTabSz="127523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2866" algn="l" defTabSz="127523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0498" algn="l" defTabSz="127523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8132" algn="l" defTabSz="127523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760" algn="l" defTabSz="127523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3389" algn="l" defTabSz="127523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01016" algn="l" defTabSz="127523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jun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ek.matejun@uni.lodz.pl" TargetMode="External"/><Relationship Id="rId2" Type="http://schemas.openxmlformats.org/officeDocument/2006/relationships/hyperlink" Target="http://www.matejun.pl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3.doc"/><Relationship Id="rId4" Type="http://schemas.openxmlformats.org/officeDocument/2006/relationships/image" Target="../media/image1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Microsoft_Word_97_-_2003_Document5.doc"/><Relationship Id="rId7" Type="http://schemas.openxmlformats.org/officeDocument/2006/relationships/oleObject" Target="../embeddings/Microsoft_Word_97_-_2003_Document7.doc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Word_97_-_2003_Document6.doc"/><Relationship Id="rId4" Type="http://schemas.openxmlformats.org/officeDocument/2006/relationships/image" Target="../media/image1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8.doc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Microsoft_Word_97_-_2003_Document9.doc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8" name="Picture 2"/>
          <p:cNvPicPr/>
          <p:nvPr/>
        </p:nvPicPr>
        <p:blipFill>
          <a:blip r:embed="rId2"/>
          <a:stretch/>
        </p:blipFill>
        <p:spPr>
          <a:xfrm>
            <a:off x="-8064" y="-23936"/>
            <a:ext cx="12780432" cy="9571968"/>
          </a:xfrm>
          <a:prstGeom prst="rect">
            <a:avLst/>
          </a:prstGeom>
          <a:ln w="0">
            <a:noFill/>
          </a:ln>
        </p:spPr>
      </p:pic>
      <p:sp>
        <p:nvSpPr>
          <p:cNvPr id="1459" name="Rectangle 17"/>
          <p:cNvSpPr/>
          <p:nvPr/>
        </p:nvSpPr>
        <p:spPr>
          <a:xfrm>
            <a:off x="496440" y="3383767"/>
            <a:ext cx="11694312" cy="292900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489" tIns="63497" rIns="126489" bIns="63497" anchor="t">
            <a:spAutoFit/>
          </a:bodyPr>
          <a:lstStyle/>
          <a:p>
            <a:pPr algn="ctr" defTabSz="1280006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7000" b="1" dirty="0">
                <a:solidFill>
                  <a:srgbClr val="000099"/>
                </a:solidFill>
              </a:rPr>
              <a:t>Teoria przedsiębiorstwa </a:t>
            </a:r>
            <a:r>
              <a:rPr lang="pl-PL" sz="7000" b="1" dirty="0" smtClean="0">
                <a:solidFill>
                  <a:srgbClr val="000099"/>
                </a:solidFill>
              </a:rPr>
              <a:t/>
            </a:r>
            <a:br>
              <a:rPr lang="pl-PL" sz="7000" b="1" dirty="0" smtClean="0">
                <a:solidFill>
                  <a:srgbClr val="000099"/>
                </a:solidFill>
              </a:rPr>
            </a:br>
            <a:r>
              <a:rPr lang="pl-PL" sz="7000" b="1" dirty="0" smtClean="0">
                <a:solidFill>
                  <a:srgbClr val="000099"/>
                </a:solidFill>
              </a:rPr>
              <a:t>i przedsiębiorczość</a:t>
            </a:r>
          </a:p>
          <a:p>
            <a:pPr algn="ctr" defTabSz="1280006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200" b="1" dirty="0" smtClean="0">
                <a:solidFill>
                  <a:srgbClr val="000099"/>
                </a:solidFill>
              </a:rPr>
              <a:t>wykłady </a:t>
            </a:r>
            <a:r>
              <a:rPr lang="pl-PL" sz="4200" b="1" dirty="0">
                <a:solidFill>
                  <a:srgbClr val="000099"/>
                </a:solidFill>
              </a:rPr>
              <a:t>i ćwiczenia</a:t>
            </a:r>
            <a:endParaRPr lang="pl-PL" sz="4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0" name="Rectangle 1"/>
          <p:cNvSpPr/>
          <p:nvPr/>
        </p:nvSpPr>
        <p:spPr>
          <a:xfrm>
            <a:off x="2733696" y="7249224"/>
            <a:ext cx="7295904" cy="1871856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4977" tIns="65008" rIns="124977" bIns="65008" anchor="ctr">
            <a:noAutofit/>
          </a:bodyPr>
          <a:lstStyle/>
          <a:p>
            <a:pPr algn="ctr" defTabSz="1280006" eaLnBrk="1" fontAlgn="auto" hangingPunct="1">
              <a:lnSpc>
                <a:spcPct val="120000"/>
              </a:lnSpc>
              <a:spcBef>
                <a:spcPts val="699"/>
              </a:spcBef>
              <a:spcAft>
                <a:spcPts val="0"/>
              </a:spcAft>
              <a:buNone/>
              <a:tabLst>
                <a:tab pos="0" algn="l"/>
                <a:tab pos="626900" algn="l"/>
                <a:tab pos="1255313" algn="l"/>
                <a:tab pos="1884229" algn="l"/>
                <a:tab pos="2513147" algn="l"/>
                <a:tab pos="3142063" algn="l"/>
                <a:tab pos="3770980" algn="l"/>
                <a:tab pos="4399896" algn="l"/>
                <a:tab pos="5028813" algn="l"/>
                <a:tab pos="5657729" algn="l"/>
                <a:tab pos="6286645" algn="l"/>
                <a:tab pos="6915562" algn="l"/>
                <a:tab pos="7544478" algn="l"/>
                <a:tab pos="8173395" algn="l"/>
                <a:tab pos="8802311" algn="l"/>
                <a:tab pos="9431229" algn="l"/>
                <a:tab pos="10060145" algn="l"/>
                <a:tab pos="10689062" algn="l"/>
                <a:tab pos="11317978" algn="l"/>
                <a:tab pos="11946894" algn="l"/>
                <a:tab pos="12575811" algn="l"/>
              </a:tabLst>
            </a:pPr>
            <a:r>
              <a:rPr lang="pl-PL" sz="3500" b="1" dirty="0">
                <a:solidFill>
                  <a:srgbClr val="000000"/>
                </a:solidFill>
                <a:ea typeface="Lucida Sans Unicode"/>
              </a:rPr>
              <a:t>Dr hab. </a:t>
            </a:r>
            <a:r>
              <a:rPr lang="es-AR" sz="3500" b="1" dirty="0">
                <a:solidFill>
                  <a:srgbClr val="000000"/>
                </a:solidFill>
                <a:ea typeface="Lucida Sans Unicode"/>
              </a:rPr>
              <a:t>Marek Matejun</a:t>
            </a:r>
            <a:r>
              <a:rPr lang="pl-PL" sz="3500" b="1" dirty="0">
                <a:solidFill>
                  <a:srgbClr val="000000"/>
                </a:solidFill>
                <a:ea typeface="Lucida Sans Unicode"/>
              </a:rPr>
              <a:t>, Prof. UŁ</a:t>
            </a:r>
            <a:endParaRPr lang="pl-PL" sz="3500" dirty="0">
              <a:solidFill>
                <a:srgbClr val="000000"/>
              </a:solidFill>
              <a:latin typeface="Arial"/>
            </a:endParaRPr>
          </a:p>
          <a:p>
            <a:pPr algn="ctr" defTabSz="1280006" eaLnBrk="1" fontAlgn="auto" hangingPunct="1">
              <a:lnSpc>
                <a:spcPct val="120000"/>
              </a:lnSpc>
              <a:spcBef>
                <a:spcPts val="615"/>
              </a:spcBef>
              <a:spcAft>
                <a:spcPts val="0"/>
              </a:spcAft>
              <a:buNone/>
              <a:tabLst>
                <a:tab pos="0" algn="l"/>
                <a:tab pos="626900" algn="l"/>
                <a:tab pos="1255313" algn="l"/>
                <a:tab pos="1884229" algn="l"/>
                <a:tab pos="2513147" algn="l"/>
                <a:tab pos="3142063" algn="l"/>
                <a:tab pos="3770980" algn="l"/>
                <a:tab pos="4399896" algn="l"/>
                <a:tab pos="5028813" algn="l"/>
                <a:tab pos="5657729" algn="l"/>
                <a:tab pos="6286645" algn="l"/>
                <a:tab pos="6915562" algn="l"/>
                <a:tab pos="7544478" algn="l"/>
                <a:tab pos="8173395" algn="l"/>
                <a:tab pos="8802311" algn="l"/>
                <a:tab pos="9431229" algn="l"/>
                <a:tab pos="10060145" algn="l"/>
                <a:tab pos="10689062" algn="l"/>
                <a:tab pos="11317978" algn="l"/>
                <a:tab pos="11946894" algn="l"/>
                <a:tab pos="12575811" algn="l"/>
              </a:tabLst>
            </a:pPr>
            <a:r>
              <a:rPr lang="pl-PL" u="sng" dirty="0">
                <a:solidFill>
                  <a:srgbClr val="0000FF"/>
                </a:solidFill>
                <a:ea typeface="Lucida Sans Unicode"/>
                <a:hlinkClick r:id="rId3"/>
              </a:rPr>
              <a:t>www.matejun.pl</a:t>
            </a:r>
            <a:r>
              <a:rPr lang="pl-PL" dirty="0">
                <a:solidFill>
                  <a:srgbClr val="000000"/>
                </a:solidFill>
                <a:ea typeface="Lucida Sans Unicode"/>
              </a:rPr>
              <a:t> </a:t>
            </a:r>
            <a:endParaRPr lang="pl-P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1" name="Rectangle 1"/>
          <p:cNvSpPr/>
          <p:nvPr/>
        </p:nvSpPr>
        <p:spPr>
          <a:xfrm>
            <a:off x="3981096" y="667296"/>
            <a:ext cx="7459704" cy="1828512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4977" tIns="65008" rIns="124977" bIns="65008" anchor="ctr">
            <a:noAutofit/>
          </a:bodyPr>
          <a:lstStyle/>
          <a:p>
            <a:pPr algn="ctr" defTabSz="1280006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0" algn="l"/>
                <a:tab pos="626900" algn="l"/>
                <a:tab pos="1255313" algn="l"/>
                <a:tab pos="1884229" algn="l"/>
                <a:tab pos="2513147" algn="l"/>
                <a:tab pos="3142063" algn="l"/>
                <a:tab pos="3770980" algn="l"/>
                <a:tab pos="4399896" algn="l"/>
                <a:tab pos="5028813" algn="l"/>
                <a:tab pos="5657729" algn="l"/>
                <a:tab pos="6286645" algn="l"/>
                <a:tab pos="6915562" algn="l"/>
                <a:tab pos="7544478" algn="l"/>
                <a:tab pos="8173395" algn="l"/>
                <a:tab pos="8802311" algn="l"/>
                <a:tab pos="9431229" algn="l"/>
                <a:tab pos="10060145" algn="l"/>
                <a:tab pos="10689062" algn="l"/>
                <a:tab pos="11317978" algn="l"/>
                <a:tab pos="11946894" algn="l"/>
                <a:tab pos="12575811" algn="l"/>
              </a:tabLst>
            </a:pPr>
            <a:r>
              <a:rPr lang="pl-PL" sz="2500" b="1">
                <a:solidFill>
                  <a:srgbClr val="000000"/>
                </a:solidFill>
                <a:ea typeface="Lucida Sans Unicode"/>
              </a:rPr>
              <a:t>Akademia Nauk Stosowanych </a:t>
            </a:r>
            <a:r>
              <a:rPr sz="2500">
                <a:solidFill>
                  <a:srgbClr val="000000"/>
                </a:solidFill>
              </a:rPr>
              <a:t/>
            </a:r>
            <a:br>
              <a:rPr sz="2500">
                <a:solidFill>
                  <a:srgbClr val="000000"/>
                </a:solidFill>
              </a:rPr>
            </a:br>
            <a:r>
              <a:rPr lang="pl-PL" sz="2500" b="1">
                <a:solidFill>
                  <a:srgbClr val="000000"/>
                </a:solidFill>
                <a:ea typeface="Lucida Sans Unicode"/>
              </a:rPr>
              <a:t>Gospodarki Krajowej w Kutnie</a:t>
            </a:r>
            <a:endParaRPr lang="pl-PL" sz="2500">
              <a:solidFill>
                <a:srgbClr val="000000"/>
              </a:solidFill>
              <a:latin typeface="Arial"/>
            </a:endParaRPr>
          </a:p>
          <a:p>
            <a:pPr algn="ctr" defTabSz="1280006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0" algn="l"/>
                <a:tab pos="626900" algn="l"/>
                <a:tab pos="1255313" algn="l"/>
                <a:tab pos="1884229" algn="l"/>
                <a:tab pos="2513147" algn="l"/>
                <a:tab pos="3142063" algn="l"/>
                <a:tab pos="3770980" algn="l"/>
                <a:tab pos="4399896" algn="l"/>
                <a:tab pos="5028813" algn="l"/>
                <a:tab pos="5657729" algn="l"/>
                <a:tab pos="6286645" algn="l"/>
                <a:tab pos="6915562" algn="l"/>
                <a:tab pos="7544478" algn="l"/>
                <a:tab pos="8173395" algn="l"/>
                <a:tab pos="8802311" algn="l"/>
                <a:tab pos="9431229" algn="l"/>
                <a:tab pos="10060145" algn="l"/>
                <a:tab pos="10689062" algn="l"/>
                <a:tab pos="11317978" algn="l"/>
                <a:tab pos="11946894" algn="l"/>
                <a:tab pos="12575811" algn="l"/>
              </a:tabLst>
            </a:pPr>
            <a:r>
              <a:rPr lang="pl-PL" sz="2500" b="1">
                <a:solidFill>
                  <a:srgbClr val="000000"/>
                </a:solidFill>
                <a:ea typeface="Lucida Sans Unicode"/>
              </a:rPr>
              <a:t>Wydział Zarządzania i Studiów Inżynierskich</a:t>
            </a:r>
            <a:endParaRPr lang="pl-PL" sz="25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2" name="Picture 2" descr="https://wsgk.com.pl/wp-content/uploads/2022/01/cropped-cropped-cropped-cropped-A_ANS_LOGO_wersjaB-1-1.png"/>
          <p:cNvPicPr/>
          <p:nvPr/>
        </p:nvPicPr>
        <p:blipFill>
          <a:blip r:embed="rId4"/>
          <a:stretch/>
        </p:blipFill>
        <p:spPr>
          <a:xfrm>
            <a:off x="1158696" y="352296"/>
            <a:ext cx="2602656" cy="260265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382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533400" y="2560320"/>
            <a:ext cx="48006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38" tIns="63700" rIns="127338" bIns="63700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7467600" y="2773680"/>
            <a:ext cx="437388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38" tIns="63700" rIns="127338" bIns="63700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6493" y="4000500"/>
            <a:ext cx="3816424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38" tIns="63700" rIns="127338" bIns="63700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500" b="1" dirty="0">
                <a:solidFill>
                  <a:srgbClr val="000099"/>
                </a:solidFill>
              </a:rPr>
              <a:t>Cechy sprzyjające i utrudniające przedsiębiorczość</a:t>
            </a:r>
            <a:endParaRPr lang="pl-PL" altLang="pl-PL" sz="3500" dirty="0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34" y="103381"/>
            <a:ext cx="8777063" cy="937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6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1027"/>
          <p:cNvSpPr>
            <a:spLocks noChangeArrowheads="1"/>
          </p:cNvSpPr>
          <p:nvPr/>
        </p:nvSpPr>
        <p:spPr bwMode="auto">
          <a:xfrm>
            <a:off x="-454362" y="1694101"/>
            <a:ext cx="6048672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308" tIns="63686" rIns="127308" bIns="63686"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Przedsiębiorczość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jako rodzaj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u="sng" dirty="0">
                <a:solidFill>
                  <a:srgbClr val="000099"/>
                </a:solidFill>
              </a:rPr>
              <a:t>menedżerskiego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u="sng" dirty="0">
                <a:solidFill>
                  <a:srgbClr val="000099"/>
                </a:solidFill>
              </a:rPr>
              <a:t>zachowania</a:t>
            </a:r>
            <a:endParaRPr lang="pl-PL" altLang="pl-PL" b="1" dirty="0">
              <a:solidFill>
                <a:srgbClr val="000099"/>
              </a:solidFill>
            </a:endParaRPr>
          </a:p>
        </p:txBody>
      </p:sp>
      <p:sp>
        <p:nvSpPr>
          <p:cNvPr id="172039" name="Rectangle 1031"/>
          <p:cNvSpPr>
            <a:spLocks noGrp="1" noChangeArrowheads="1"/>
          </p:cNvSpPr>
          <p:nvPr>
            <p:ph idx="1"/>
          </p:nvPr>
        </p:nvSpPr>
        <p:spPr>
          <a:xfrm>
            <a:off x="251317" y="4348987"/>
            <a:ext cx="11841480" cy="3619966"/>
          </a:xfrm>
          <a:noFill/>
          <a:ln/>
        </p:spPr>
        <p:txBody>
          <a:bodyPr/>
          <a:lstStyle/>
          <a:p>
            <a:pPr>
              <a:spcBef>
                <a:spcPts val="300"/>
              </a:spcBef>
            </a:pPr>
            <a:r>
              <a:rPr lang="pl-PL" altLang="pl-PL" sz="2500" b="1" dirty="0"/>
              <a:t>Strategiczna orientacja</a:t>
            </a:r>
            <a:endParaRPr lang="pl-PL" altLang="pl-PL" sz="2500" dirty="0"/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formułowanie strategii opartej na wizji,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posiadanie wiedzy na temat „dokąd zmierzam”,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nie ograniczanie się dostępnymi środkami.</a:t>
            </a:r>
          </a:p>
          <a:p>
            <a:pPr>
              <a:spcBef>
                <a:spcPts val="300"/>
              </a:spcBef>
            </a:pPr>
            <a:r>
              <a:rPr lang="pl-PL" altLang="pl-PL" sz="2500" b="1" dirty="0"/>
              <a:t>Orientacja i angażowanie się w okazje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ważniejsze niż zasoby, struktury,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podejmowanie szybkich działań,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polowanie na okazje,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działanie w rewolucyjnym stylu.</a:t>
            </a:r>
          </a:p>
          <a:p>
            <a:pPr>
              <a:spcBef>
                <a:spcPts val="300"/>
              </a:spcBef>
            </a:pPr>
            <a:r>
              <a:rPr lang="pl-PL" altLang="pl-PL" sz="2500" b="1" dirty="0"/>
              <a:t>Umiejętność tworzenia zespołu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umiejętność doboru ludzi,</a:t>
            </a:r>
          </a:p>
          <a:p>
            <a:pPr lvl="1">
              <a:spcBef>
                <a:spcPts val="300"/>
              </a:spcBef>
            </a:pPr>
            <a:r>
              <a:rPr lang="pl-PL" altLang="pl-PL" sz="2500" dirty="0"/>
              <a:t>utrzymywanie wysokiej motywacji wśród współpracowników.</a:t>
            </a:r>
          </a:p>
        </p:txBody>
      </p:sp>
      <p:pic>
        <p:nvPicPr>
          <p:cNvPr id="3074" name="Picture 2" descr="G:\zajecia\FUL-Inauguracja\images\Strategic-Vi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65" y="364907"/>
            <a:ext cx="7372658" cy="42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31"/>
          <p:cNvSpPr txBox="1">
            <a:spLocks noChangeArrowheads="1"/>
          </p:cNvSpPr>
          <p:nvPr/>
        </p:nvSpPr>
        <p:spPr bwMode="auto">
          <a:xfrm>
            <a:off x="7074310" y="6096744"/>
            <a:ext cx="710335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308" tIns="63686" rIns="127308" bIns="6368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altLang="pl-PL" sz="2500" b="1" kern="0" dirty="0">
                <a:solidFill>
                  <a:srgbClr val="000000"/>
                </a:solidFill>
              </a:rPr>
              <a:t>Zatrudnianie specjalistów</a:t>
            </a:r>
            <a:endParaRPr lang="pl-PL" altLang="pl-PL" sz="2500" kern="0" dirty="0">
              <a:solidFill>
                <a:srgbClr val="000000"/>
              </a:solidFill>
            </a:endParaRPr>
          </a:p>
          <a:p>
            <a:pPr lvl="1"/>
            <a:r>
              <a:rPr lang="pl-PL" altLang="pl-PL" sz="2500" kern="0" dirty="0">
                <a:solidFill>
                  <a:srgbClr val="000000"/>
                </a:solidFill>
              </a:rPr>
              <a:t>wiedza, jak wykorzystać </a:t>
            </a:r>
            <a:br>
              <a:rPr lang="pl-PL" altLang="pl-PL" sz="2500" kern="0" dirty="0">
                <a:solidFill>
                  <a:srgbClr val="000000"/>
                </a:solidFill>
              </a:rPr>
            </a:br>
            <a:r>
              <a:rPr lang="pl-PL" altLang="pl-PL" sz="2500" kern="0" dirty="0">
                <a:solidFill>
                  <a:srgbClr val="000000"/>
                </a:solidFill>
              </a:rPr>
              <a:t>możliwości specjalistów.</a:t>
            </a:r>
          </a:p>
          <a:p>
            <a:r>
              <a:rPr lang="pl-PL" altLang="pl-PL" sz="2500" b="1" kern="0" dirty="0">
                <a:solidFill>
                  <a:srgbClr val="000000"/>
                </a:solidFill>
              </a:rPr>
              <a:t>Bezpośredni kontakt z otoczeniem</a:t>
            </a:r>
            <a:endParaRPr lang="pl-PL" altLang="pl-PL" sz="2500" kern="0" dirty="0">
              <a:solidFill>
                <a:srgbClr val="000000"/>
              </a:solidFill>
            </a:endParaRPr>
          </a:p>
          <a:p>
            <a:pPr lvl="1"/>
            <a:r>
              <a:rPr lang="pl-PL" altLang="pl-PL" sz="2500" kern="0" dirty="0">
                <a:solidFill>
                  <a:srgbClr val="000000"/>
                </a:solidFill>
              </a:rPr>
              <a:t>rozwijanie sieci i struktur </a:t>
            </a:r>
            <a:br>
              <a:rPr lang="pl-PL" altLang="pl-PL" sz="2500" kern="0" dirty="0">
                <a:solidFill>
                  <a:srgbClr val="000000"/>
                </a:solidFill>
              </a:rPr>
            </a:br>
            <a:r>
              <a:rPr lang="pl-PL" altLang="pl-PL" sz="2500" kern="0" dirty="0">
                <a:solidFill>
                  <a:srgbClr val="000000"/>
                </a:solidFill>
              </a:rPr>
              <a:t>komunikacji.</a:t>
            </a:r>
          </a:p>
        </p:txBody>
      </p:sp>
    </p:spTree>
    <p:extLst>
      <p:ext uri="{BB962C8B-B14F-4D97-AF65-F5344CB8AC3E}">
        <p14:creationId xmlns:p14="http://schemas.microsoft.com/office/powerpoint/2010/main" val="39351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960120" y="16970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200" tIns="63637" rIns="127200" bIns="63637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Rodzaje przedsiębiorczości</a:t>
            </a:r>
            <a:endParaRPr lang="pl-PL" altLang="pl-PL" sz="6200" dirty="0">
              <a:solidFill>
                <a:srgbClr val="00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2128" y="6744816"/>
            <a:ext cx="12169352" cy="50405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Źródło:</a:t>
            </a:r>
            <a:r>
              <a:rPr lang="pl-PL" altLang="pl-PL" sz="2000" dirty="0">
                <a:solidFill>
                  <a:srgbClr val="000000"/>
                </a:solidFill>
              </a:rPr>
              <a:t> Cieślik J., Przedsiębiorczość, polityka, rozwój, Wydawnictwo Akademickie Sedno, Warszawa 2014</a:t>
            </a:r>
            <a:r>
              <a:rPr lang="pl-PL" altLang="pl-PL" sz="2000" dirty="0"/>
              <a:t>, s. 47.</a:t>
            </a:r>
            <a:endParaRPr lang="en-US" sz="2000" dirty="0"/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 bwMode="auto">
          <a:xfrm>
            <a:off x="208113" y="7464895"/>
            <a:ext cx="12385376" cy="9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215" tIns="63644" rIns="127215" bIns="63644" numCol="1" anchor="t" anchorCtr="0" compatLnSpc="1">
            <a:prstTxWarp prst="textNoShape">
              <a:avLst/>
            </a:prstTxWarp>
          </a:bodyPr>
          <a:lstStyle>
            <a:lvl1pPr marL="478682" indent="-47868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7140" indent="-39888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900">
                <a:solidFill>
                  <a:schemeClr val="tx1"/>
                </a:solidFill>
                <a:latin typeface="+mn-lt"/>
              </a:defRPr>
            </a:lvl2pPr>
            <a:lvl3pPr marL="1595598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33834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872073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510314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148556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786795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425041" indent="-31911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>
                <a:solidFill>
                  <a:srgbClr val="000000"/>
                </a:solidFill>
              </a:rPr>
              <a:t>Ponadto, np. ze względu 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kern="0" dirty="0">
                <a:solidFill>
                  <a:srgbClr val="000000"/>
                </a:solidFill>
              </a:rPr>
              <a:t>obszar aktywności (e-przedsiębiorczość, przedsiębiorczość międzynarodowa, na obszarach wiejskich, rozwiniętych, zmarginalizowanych).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kern="0" dirty="0">
                <a:solidFill>
                  <a:srgbClr val="000000"/>
                </a:solidFill>
              </a:rPr>
              <a:t>innowacyjność (przedsiębiorczość technologiczna, </a:t>
            </a:r>
            <a:r>
              <a:rPr lang="pl-PL" sz="2800" kern="0" dirty="0" smtClean="0">
                <a:solidFill>
                  <a:srgbClr val="000000"/>
                </a:solidFill>
              </a:rPr>
              <a:t>innowacyjna, imitacyjna).</a:t>
            </a:r>
            <a:endParaRPr lang="en-US" sz="2800" kern="0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025317"/>
            <a:ext cx="8793560" cy="56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4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173480"/>
            <a:ext cx="11841480" cy="757428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pl-PL" altLang="pl-PL" sz="3600" b="1">
                <a:solidFill>
                  <a:schemeClr val="tx2"/>
                </a:solidFill>
              </a:rPr>
              <a:t>Intraprzedsiębiorczość - przedsiębiorczość wewnętrzna: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l-PL" altLang="pl-PL" sz="3100">
                <a:solidFill>
                  <a:schemeClr val="tx2"/>
                </a:solidFill>
              </a:rPr>
              <a:t>problem: właściciele lub menedżerowie podejmujący decyzje w dużych organizacjach są w znacznym stopniu </a:t>
            </a:r>
            <a:r>
              <a:rPr lang="pl-PL" altLang="pl-PL" sz="3100" b="1">
                <a:solidFill>
                  <a:schemeClr val="tx2"/>
                </a:solidFill>
              </a:rPr>
              <a:t>odizolowani od pracowników</a:t>
            </a:r>
            <a:r>
              <a:rPr lang="pl-PL" altLang="pl-PL" sz="3100">
                <a:solidFill>
                  <a:schemeClr val="tx2"/>
                </a:solidFill>
              </a:rPr>
              <a:t>, którzy w rzeczywistości dysponują wiedzą i znają odpowiedź na pytanie: „jak dany problem powinien być rozwiązany”?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l-PL" altLang="pl-PL" sz="3100">
                <a:solidFill>
                  <a:schemeClr val="tx2"/>
                </a:solidFill>
              </a:rPr>
              <a:t>„wewnątrz organizacji intraprzedsiębiorca przekształca pomysły </a:t>
            </a:r>
            <a:br>
              <a:rPr lang="pl-PL" altLang="pl-PL" sz="3100">
                <a:solidFill>
                  <a:schemeClr val="tx2"/>
                </a:solidFill>
              </a:rPr>
            </a:br>
            <a:r>
              <a:rPr lang="pl-PL" altLang="pl-PL" sz="3100">
                <a:solidFill>
                  <a:schemeClr val="tx2"/>
                </a:solidFill>
              </a:rPr>
              <a:t>w przynoszącą korzyści rzeczywistość”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l-PL" altLang="pl-PL" sz="3100">
                <a:solidFill>
                  <a:schemeClr val="tx2"/>
                </a:solidFill>
              </a:rPr>
              <a:t>intraprzedsiębiorca - to pracownik, który może działać w ramach organizacji tak samo jak przedsiębiorca na wolnym rynku,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pl-PL" altLang="pl-PL" sz="3100">
                <a:solidFill>
                  <a:schemeClr val="tx2"/>
                </a:solidFill>
              </a:rPr>
              <a:t>przedsiębiorczość wewnętrzna - oddolna inicjatywa wiążąca się z wynikającym z własnej chęci działaniem jednostki, od narodzenia pomysłu aż po jego wykorzystanie.</a:t>
            </a:r>
            <a:endParaRPr lang="pl-PL" altLang="pl-PL" sz="310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46" tIns="63749" rIns="127446" bIns="63749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>
                <a:solidFill>
                  <a:srgbClr val="000099"/>
                </a:solidFill>
              </a:rPr>
              <a:t>Intraprzedsiębiorczość</a:t>
            </a:r>
            <a:endParaRPr lang="pl-PL" altLang="pl-PL" sz="6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" y="1173480"/>
            <a:ext cx="12588240" cy="757428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pl-PL" altLang="pl-PL" sz="2900" b="1" dirty="0">
                <a:solidFill>
                  <a:schemeClr val="tx2"/>
                </a:solidFill>
              </a:rPr>
              <a:t>Tworzenie atmosfery sprzyjającej </a:t>
            </a:r>
            <a:r>
              <a:rPr lang="pl-PL" altLang="pl-PL" sz="2900" b="1" dirty="0" err="1">
                <a:solidFill>
                  <a:schemeClr val="tx2"/>
                </a:solidFill>
              </a:rPr>
              <a:t>intraprzedsiębiorczości</a:t>
            </a:r>
            <a:r>
              <a:rPr lang="pl-PL" altLang="pl-PL" sz="2900" b="1" dirty="0">
                <a:solidFill>
                  <a:schemeClr val="tx2"/>
                </a:solidFill>
              </a:rPr>
              <a:t>: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Wsparcie właścicieli i kadry menedżerskiej</a:t>
            </a:r>
            <a:r>
              <a:rPr lang="pl-PL" altLang="pl-PL" sz="2700" dirty="0">
                <a:solidFill>
                  <a:schemeClr val="tx2"/>
                </a:solidFill>
              </a:rPr>
              <a:t> - wspomaganie innowacyjności poprzez rozpoznawanie liderów przedsiębiorczości, szybkie wprowadzanie nowych idei i finansowanie nowatorskich i eksperymentalnych pomysłów,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Autonomia</a:t>
            </a:r>
            <a:r>
              <a:rPr lang="pl-PL" altLang="pl-PL" sz="2700" dirty="0">
                <a:solidFill>
                  <a:schemeClr val="tx2"/>
                </a:solidFill>
              </a:rPr>
              <a:t> - takie projektowanie stanowisk pracy, które zapewni poczucie samodzielności przedsiębiorczym pracownikom, przy jednoczesnym zwolnieniu ich z kar za ewentualne niepowodzenia,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Nagradzanie</a:t>
            </a:r>
            <a:r>
              <a:rPr lang="pl-PL" altLang="pl-PL" sz="2700" dirty="0">
                <a:solidFill>
                  <a:schemeClr val="tx2"/>
                </a:solidFill>
              </a:rPr>
              <a:t> - takie kształtowanie systemu nagród w przedsiębiorstwie, aby prawdziwe osiągnięcia nie zostały przeoczone, a sam system przewidywał sposoby okazywania uznania już w przypadku prób podjęcia nowych wyzwań i trudniejszych zadań,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Dostępność czasu pracy</a:t>
            </a:r>
            <a:r>
              <a:rPr lang="pl-PL" altLang="pl-PL" sz="2700" dirty="0">
                <a:solidFill>
                  <a:schemeClr val="tx2"/>
                </a:solidFill>
              </a:rPr>
              <a:t> - takie obciążenie pracownika, aby miał jeszcze czas na podejmowanie kreatywnych i nowatorskich inicjatyw, 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pl-PL" altLang="pl-PL" sz="2700" b="1" dirty="0">
                <a:solidFill>
                  <a:schemeClr val="tx2"/>
                </a:solidFill>
              </a:rPr>
              <a:t>Kultura organizacyjna</a:t>
            </a:r>
            <a:r>
              <a:rPr lang="pl-PL" altLang="pl-PL" sz="2700" dirty="0">
                <a:solidFill>
                  <a:schemeClr val="tx2"/>
                </a:solidFill>
              </a:rPr>
              <a:t> - która w swoich ramach organizacyjnych reprezentuje wznoszenie się ponad wąskie trzymanie się codziennych zadań, wspierająca skupianie się na generowaniu nowych rozwiązań dla fundamentalnych problemów.</a:t>
            </a:r>
            <a:endParaRPr lang="pl-PL" altLang="pl-PL" sz="2700" dirty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446" tIns="63749" rIns="127446" bIns="63749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>
                <a:solidFill>
                  <a:srgbClr val="000099"/>
                </a:solidFill>
              </a:rPr>
              <a:t>Intraprzedsiębiorczość</a:t>
            </a:r>
            <a:endParaRPr lang="pl-PL" altLang="pl-PL" sz="6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42744"/>
            <a:ext cx="12801600" cy="7574280"/>
          </a:xfrm>
        </p:spPr>
        <p:txBody>
          <a:bodyPr/>
          <a:lstStyle/>
          <a:p>
            <a:pPr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3300" dirty="0">
                <a:solidFill>
                  <a:schemeClr val="tx2"/>
                </a:solidFill>
              </a:rPr>
              <a:t>Przedsiębiorcę można rozpatrywać z </a:t>
            </a:r>
            <a:r>
              <a:rPr lang="pl-PL" altLang="pl-PL" sz="3300" dirty="0" smtClean="0">
                <a:solidFill>
                  <a:schemeClr val="tx2"/>
                </a:solidFill>
              </a:rPr>
              <a:t>wielu punktów </a:t>
            </a:r>
            <a:r>
              <a:rPr lang="pl-PL" altLang="pl-PL" sz="3300" dirty="0">
                <a:solidFill>
                  <a:schemeClr val="tx2"/>
                </a:solidFill>
              </a:rPr>
              <a:t>widzenia:</a:t>
            </a:r>
          </a:p>
          <a:p>
            <a:pPr lvl="1"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3300" b="1" dirty="0" smtClean="0">
                <a:solidFill>
                  <a:srgbClr val="0000FF"/>
                </a:solidFill>
              </a:rPr>
              <a:t>ujęcie ekonomiczne: </a:t>
            </a:r>
            <a:r>
              <a:rPr lang="pl-PL" altLang="pl-PL" sz="3300" dirty="0" smtClean="0">
                <a:solidFill>
                  <a:schemeClr val="tx2"/>
                </a:solidFill>
              </a:rPr>
              <a:t>jako osobę </a:t>
            </a:r>
            <a:r>
              <a:rPr lang="pl-PL" altLang="pl-PL" sz="3300" dirty="0">
                <a:solidFill>
                  <a:schemeClr val="tx2"/>
                </a:solidFill>
              </a:rPr>
              <a:t>przedsiębiorczą, aktywną, prowadzącą </a:t>
            </a:r>
            <a:r>
              <a:rPr lang="pl-PL" altLang="pl-PL" sz="3300" dirty="0" smtClean="0">
                <a:solidFill>
                  <a:schemeClr val="tx2"/>
                </a:solidFill>
              </a:rPr>
              <a:t>własną firmę (działalność gospodarczą) </a:t>
            </a:r>
            <a:r>
              <a:rPr lang="pl-PL" altLang="pl-PL" sz="3300" dirty="0">
                <a:solidFill>
                  <a:schemeClr val="tx2"/>
                </a:solidFill>
              </a:rPr>
              <a:t>z uwzględnieniem sytuacji rynkowej,</a:t>
            </a:r>
          </a:p>
          <a:p>
            <a:pPr lvl="1"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3300" b="1" dirty="0" smtClean="0">
                <a:solidFill>
                  <a:srgbClr val="0000FF"/>
                </a:solidFill>
              </a:rPr>
              <a:t>ujęcie prawne: </a:t>
            </a:r>
            <a:r>
              <a:rPr lang="pl-PL" altLang="pl-PL" sz="3300" dirty="0" smtClean="0">
                <a:solidFill>
                  <a:schemeClr val="tx2"/>
                </a:solidFill>
              </a:rPr>
              <a:t>jako podmiot </a:t>
            </a:r>
            <a:r>
              <a:rPr lang="pl-PL" altLang="pl-PL" sz="3300" dirty="0">
                <a:solidFill>
                  <a:schemeClr val="tx2"/>
                </a:solidFill>
              </a:rPr>
              <a:t>prowadzący działalność gospodarczą. Przedsiębiorcą według prawa jest:</a:t>
            </a:r>
          </a:p>
          <a:p>
            <a:pPr lvl="2"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3300" dirty="0" smtClean="0">
                <a:solidFill>
                  <a:schemeClr val="tx2"/>
                </a:solidFill>
              </a:rPr>
              <a:t>osoba fizyczna (człowiek),</a:t>
            </a:r>
          </a:p>
          <a:p>
            <a:pPr lvl="2"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3300" dirty="0" smtClean="0">
                <a:solidFill>
                  <a:schemeClr val="tx2"/>
                </a:solidFill>
              </a:rPr>
              <a:t>osoba prawna (instytucja),</a:t>
            </a:r>
          </a:p>
          <a:p>
            <a:pPr lvl="2"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3300" dirty="0" smtClean="0">
                <a:solidFill>
                  <a:schemeClr val="tx2"/>
                </a:solidFill>
              </a:rPr>
              <a:t>jednostka organizacyjna niebędąca osobą prawną, posiadająca zdolność prawną (niektóre spółki),</a:t>
            </a:r>
          </a:p>
          <a:p>
            <a:pPr marL="1276311" lvl="2" indent="0">
              <a:spcBef>
                <a:spcPts val="420"/>
              </a:spcBef>
              <a:spcAft>
                <a:spcPts val="420"/>
              </a:spcAft>
              <a:buNone/>
              <a:defRPr/>
            </a:pPr>
            <a:r>
              <a:rPr lang="pl-PL" altLang="pl-PL" sz="3300" dirty="0" smtClean="0">
                <a:solidFill>
                  <a:schemeClr val="tx2"/>
                </a:solidFill>
              </a:rPr>
              <a:t>wykonująca we własnym imieniu działalność gospodarczą.</a:t>
            </a:r>
          </a:p>
          <a:p>
            <a:pPr lvl="2"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3300" dirty="0" smtClean="0">
                <a:solidFill>
                  <a:schemeClr val="tx2"/>
                </a:solidFill>
              </a:rPr>
              <a:t>wspólnik spółki cywilnej w zakresie wykonywanej przez siebie działalności gospodarczej.</a:t>
            </a:r>
          </a:p>
          <a:p>
            <a:pPr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3300" dirty="0">
                <a:solidFill>
                  <a:schemeClr val="tx2"/>
                </a:solidFill>
              </a:rPr>
              <a:t>Niezależnie od ujęcia </a:t>
            </a:r>
            <a:r>
              <a:rPr lang="pl-PL" altLang="pl-PL" sz="3300" dirty="0" smtClean="0">
                <a:solidFill>
                  <a:schemeClr val="tx2"/>
                </a:solidFill>
              </a:rPr>
              <a:t>cechą charakterystyczną przedsiębiorcy </a:t>
            </a:r>
            <a:r>
              <a:rPr lang="pl-PL" altLang="pl-PL" sz="3300" b="1" dirty="0" smtClean="0">
                <a:solidFill>
                  <a:schemeClr val="tx2"/>
                </a:solidFill>
              </a:rPr>
              <a:t>jest prowadzenie własnej firmy</a:t>
            </a:r>
            <a:r>
              <a:rPr lang="pl-PL" altLang="pl-PL" sz="3300" dirty="0" smtClean="0">
                <a:solidFill>
                  <a:schemeClr val="tx2"/>
                </a:solidFill>
              </a:rPr>
              <a:t> (działalności gospodarczej)</a:t>
            </a:r>
            <a:endParaRPr lang="pl-PL" altLang="pl-PL" sz="3300" b="1" dirty="0">
              <a:solidFill>
                <a:schemeClr val="tx2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 smtClean="0">
                <a:solidFill>
                  <a:srgbClr val="000099"/>
                </a:solidFill>
              </a:rPr>
              <a:t>Przedsiębiorca</a:t>
            </a:r>
            <a:endParaRPr lang="pl-PL" altLang="pl-PL" sz="6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8112" y="1173480"/>
            <a:ext cx="12385376" cy="7574280"/>
          </a:xfrm>
        </p:spPr>
        <p:txBody>
          <a:bodyPr/>
          <a:lstStyle/>
          <a:p>
            <a:pPr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2800" dirty="0" smtClean="0">
                <a:solidFill>
                  <a:schemeClr val="tx2"/>
                </a:solidFill>
              </a:rPr>
              <a:t>Wiele osób przedsiębiorczych podejmuje decyzje o podjęciu działalności gospodarczej (założeniu przedsiębiorstwa)</a:t>
            </a:r>
          </a:p>
          <a:p>
            <a:pPr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2800" dirty="0" smtClean="0">
                <a:solidFill>
                  <a:schemeClr val="tx2"/>
                </a:solidFill>
              </a:rPr>
              <a:t>Badania Ewy </a:t>
            </a:r>
            <a:r>
              <a:rPr lang="pl-PL" altLang="pl-PL" sz="2800" dirty="0" err="1" smtClean="0">
                <a:solidFill>
                  <a:schemeClr val="tx2"/>
                </a:solidFill>
              </a:rPr>
              <a:t>Gano</a:t>
            </a:r>
            <a:r>
              <a:rPr lang="pl-PL" altLang="pl-PL" sz="2800" dirty="0" smtClean="0">
                <a:solidFill>
                  <a:schemeClr val="tx2"/>
                </a:solidFill>
              </a:rPr>
              <a:t>: próba 1340 osób z ostatnich klas liceów i studentów</a:t>
            </a:r>
            <a:endParaRPr lang="pl-PL" altLang="pl-PL" sz="2800" dirty="0">
              <a:solidFill>
                <a:schemeClr val="tx2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 smtClean="0">
                <a:solidFill>
                  <a:srgbClr val="000099"/>
                </a:solidFill>
              </a:rPr>
              <a:t>Wybory osób przedsiębiorczych</a:t>
            </a:r>
            <a:endParaRPr lang="pl-PL" altLang="pl-PL" sz="6200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8112" y="8977064"/>
            <a:ext cx="12385376" cy="4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>
            <a:lvl1pPr marL="478395" indent="-47839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6517" indent="-3986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900">
                <a:solidFill>
                  <a:schemeClr val="tx1"/>
                </a:solidFill>
                <a:latin typeface="+mn-lt"/>
              </a:defRPr>
            </a:lvl2pPr>
            <a:lvl3pPr marL="1594641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32493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870351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508210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146071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783925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421787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420"/>
              </a:spcBef>
              <a:spcAft>
                <a:spcPts val="420"/>
              </a:spcAft>
              <a:buFontTx/>
              <a:buNone/>
              <a:defRPr/>
            </a:pPr>
            <a:r>
              <a:rPr lang="pl-PL" altLang="pl-PL" sz="1600" kern="0" dirty="0">
                <a:solidFill>
                  <a:srgbClr val="000000"/>
                </a:solidFill>
              </a:rPr>
              <a:t>Źródło: </a:t>
            </a:r>
            <a:r>
              <a:rPr lang="pl-PL" altLang="pl-PL" sz="1600" kern="0" dirty="0" err="1" smtClean="0">
                <a:solidFill>
                  <a:srgbClr val="000000"/>
                </a:solidFill>
              </a:rPr>
              <a:t>Gano</a:t>
            </a:r>
            <a:r>
              <a:rPr lang="pl-PL" altLang="pl-PL" sz="1600" kern="0" dirty="0" smtClean="0">
                <a:solidFill>
                  <a:srgbClr val="000000"/>
                </a:solidFill>
              </a:rPr>
              <a:t> E., Czynniki </a:t>
            </a:r>
            <a:r>
              <a:rPr lang="pl-PL" altLang="pl-PL" sz="1600" kern="0" dirty="0">
                <a:solidFill>
                  <a:srgbClr val="000000"/>
                </a:solidFill>
              </a:rPr>
              <a:t>kształtujące postawy przedsiębiorcze </a:t>
            </a:r>
            <a:r>
              <a:rPr lang="pl-PL" altLang="pl-PL" sz="1600" kern="0" dirty="0" smtClean="0">
                <a:solidFill>
                  <a:srgbClr val="000000"/>
                </a:solidFill>
              </a:rPr>
              <a:t>młodzieży, Praca doktorska, Wydział </a:t>
            </a:r>
            <a:r>
              <a:rPr lang="pl-PL" altLang="pl-PL" sz="1600" kern="0" dirty="0">
                <a:solidFill>
                  <a:srgbClr val="000000"/>
                </a:solidFill>
              </a:rPr>
              <a:t>Inżynierii </a:t>
            </a:r>
            <a:r>
              <a:rPr lang="pl-PL" altLang="pl-PL" sz="1600" kern="0" dirty="0" smtClean="0">
                <a:solidFill>
                  <a:srgbClr val="000000"/>
                </a:solidFill>
              </a:rPr>
              <a:t>Zarządzania, Politechnika Poznańska, Poznań 2023.</a:t>
            </a:r>
            <a:endParaRPr lang="pl-PL" altLang="pl-PL" sz="1600" kern="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" y="2856383"/>
            <a:ext cx="9289032" cy="509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2856384"/>
            <a:ext cx="9489993" cy="606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9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8112" y="1173480"/>
            <a:ext cx="12385376" cy="7574280"/>
          </a:xfrm>
        </p:spPr>
        <p:txBody>
          <a:bodyPr/>
          <a:lstStyle/>
          <a:p>
            <a:pPr>
              <a:spcBef>
                <a:spcPts val="420"/>
              </a:spcBef>
              <a:spcAft>
                <a:spcPts val="420"/>
              </a:spcAft>
              <a:defRPr/>
            </a:pPr>
            <a:r>
              <a:rPr lang="pl-PL" altLang="pl-PL" sz="2800" dirty="0" smtClean="0">
                <a:solidFill>
                  <a:schemeClr val="tx2"/>
                </a:solidFill>
              </a:rPr>
              <a:t>Własne badania</a:t>
            </a:r>
            <a:r>
              <a:rPr lang="pl-PL" altLang="pl-PL" sz="2800" dirty="0">
                <a:solidFill>
                  <a:schemeClr val="tx2"/>
                </a:solidFill>
              </a:rPr>
              <a:t>: próba 1108 studentów </a:t>
            </a:r>
            <a:r>
              <a:rPr lang="pl-PL" altLang="pl-PL" sz="2800" dirty="0" smtClean="0">
                <a:solidFill>
                  <a:schemeClr val="tx2"/>
                </a:solidFill>
              </a:rPr>
              <a:t>Politechniki </a:t>
            </a:r>
            <a:r>
              <a:rPr lang="pl-PL" altLang="pl-PL" sz="2800" dirty="0">
                <a:solidFill>
                  <a:schemeClr val="tx2"/>
                </a:solidFill>
              </a:rPr>
              <a:t>Łódzkiej w ramach 6. edycji międzynarodowego projektu badawczego </a:t>
            </a:r>
            <a:r>
              <a:rPr lang="pl-PL" altLang="pl-PL" sz="2800" dirty="0" smtClean="0">
                <a:solidFill>
                  <a:schemeClr val="tx2"/>
                </a:solidFill>
              </a:rPr>
              <a:t>GUESSS (2013)</a:t>
            </a:r>
            <a:endParaRPr lang="pl-PL" altLang="pl-PL" sz="2800" dirty="0">
              <a:solidFill>
                <a:schemeClr val="tx2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960120" y="106680"/>
            <a:ext cx="1088136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 smtClean="0">
                <a:solidFill>
                  <a:srgbClr val="000099"/>
                </a:solidFill>
              </a:rPr>
              <a:t>Wybory osób przedsiębiorczych</a:t>
            </a:r>
            <a:endParaRPr lang="pl-PL" altLang="pl-PL" sz="6200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8112" y="6960840"/>
            <a:ext cx="12385376" cy="4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>
            <a:lvl1pPr marL="478395" indent="-47839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6517" indent="-3986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900">
                <a:solidFill>
                  <a:schemeClr val="tx1"/>
                </a:solidFill>
                <a:latin typeface="+mn-lt"/>
              </a:defRPr>
            </a:lvl2pPr>
            <a:lvl3pPr marL="1594641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32493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870351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508210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146071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783925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421787" indent="-3189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420"/>
              </a:spcBef>
              <a:spcAft>
                <a:spcPts val="420"/>
              </a:spcAft>
              <a:buFontTx/>
              <a:buNone/>
              <a:defRPr/>
            </a:pPr>
            <a:r>
              <a:rPr lang="pl-PL" altLang="pl-PL" sz="1600" kern="0" dirty="0">
                <a:solidFill>
                  <a:srgbClr val="000000"/>
                </a:solidFill>
              </a:rPr>
              <a:t>Źródło: Matejun M., Skłonność do podejmowania działalności gospodarczej w opinii studentów Politechniki Łódzkiej</a:t>
            </a:r>
            <a:r>
              <a:rPr lang="pl-PL" altLang="pl-PL" sz="1600" kern="0" dirty="0" smtClean="0">
                <a:solidFill>
                  <a:srgbClr val="000000"/>
                </a:solidFill>
              </a:rPr>
              <a:t>, „</a:t>
            </a:r>
            <a:r>
              <a:rPr lang="pl-PL" altLang="pl-PL" sz="1600" kern="0" dirty="0">
                <a:solidFill>
                  <a:srgbClr val="000000"/>
                </a:solidFill>
              </a:rPr>
              <a:t>Gospodarka </a:t>
            </a:r>
            <a:r>
              <a:rPr lang="pl-PL" altLang="pl-PL" sz="1600" kern="0" dirty="0" smtClean="0">
                <a:solidFill>
                  <a:srgbClr val="000000"/>
                </a:solidFill>
              </a:rPr>
              <a:t>Materiałowa</a:t>
            </a:r>
            <a:br>
              <a:rPr lang="pl-PL" altLang="pl-PL" sz="1600" kern="0" dirty="0" smtClean="0">
                <a:solidFill>
                  <a:srgbClr val="000000"/>
                </a:solidFill>
              </a:rPr>
            </a:br>
            <a:r>
              <a:rPr lang="pl-PL" altLang="pl-PL" sz="1600" kern="0" dirty="0" smtClean="0">
                <a:solidFill>
                  <a:srgbClr val="000000"/>
                </a:solidFill>
              </a:rPr>
              <a:t>i </a:t>
            </a:r>
            <a:r>
              <a:rPr lang="pl-PL" altLang="pl-PL" sz="1600" kern="0" dirty="0">
                <a:solidFill>
                  <a:srgbClr val="000000"/>
                </a:solidFill>
              </a:rPr>
              <a:t>Logistyka”, nr 11/2015, s. XL-XLVII.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" y="2352328"/>
            <a:ext cx="12377463" cy="437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00200" y="106691"/>
            <a:ext cx="9594533" cy="87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08" tIns="63959" rIns="127908" bIns="63959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900" b="1">
                <a:solidFill>
                  <a:srgbClr val="000099"/>
                </a:solidFill>
              </a:rPr>
              <a:t>Swoboda działalności gospodarczej</a:t>
            </a:r>
            <a:endParaRPr lang="pl-PL" altLang="pl-PL" sz="4900">
              <a:solidFill>
                <a:srgbClr val="000000"/>
              </a:solidFill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544515" y="1493529"/>
            <a:ext cx="12092028" cy="6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08" tIns="63959" rIns="127908" bIns="63959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3400">
                <a:solidFill>
                  <a:srgbClr val="000000"/>
                </a:solidFill>
              </a:rPr>
              <a:t>Działalność gospodarcza w Polsce - </a:t>
            </a:r>
            <a:r>
              <a:rPr lang="pl-PL" altLang="pl-PL" sz="3400" b="1">
                <a:solidFill>
                  <a:srgbClr val="000000"/>
                </a:solidFill>
              </a:rPr>
              <a:t>źródła wolności gospodarczej</a:t>
            </a:r>
            <a:endParaRPr lang="pl-PL" altLang="pl-PL" sz="3400">
              <a:solidFill>
                <a:srgbClr val="000000"/>
              </a:solidFill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426720" y="2346960"/>
            <a:ext cx="12054840" cy="405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08" tIns="63959" rIns="127908" bIns="63959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100" b="1">
                <a:solidFill>
                  <a:srgbClr val="000099"/>
                </a:solidFill>
              </a:rPr>
              <a:t>Konstytucja Rzeczypospolitej Polskiej z dnia 2 kwietnia 1997r.</a:t>
            </a:r>
            <a:endParaRPr lang="pl-PL" altLang="pl-PL" sz="340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Art. 20.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Społeczna gospodarka rynkowa </a:t>
            </a:r>
            <a:r>
              <a:rPr lang="pl-PL" altLang="pl-PL" sz="2800" b="1">
                <a:solidFill>
                  <a:srgbClr val="000000"/>
                </a:solidFill>
              </a:rPr>
              <a:t>oparta na wolności działalności gospodarczej</a:t>
            </a:r>
            <a:r>
              <a:rPr lang="pl-PL" altLang="pl-PL" sz="2800">
                <a:solidFill>
                  <a:srgbClr val="000000"/>
                </a:solidFill>
              </a:rPr>
              <a:t>, własności prywatnej oraz solidarności, dialogu i współpracy partnerów społecznych stanowi podstawę ustroju gospodarczego Rzeczypospolitej Polskiej.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Art. 22.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Ograniczenie wolności działalności gospodarczej jest dopuszczalne tylko </a:t>
            </a:r>
            <a:br>
              <a:rPr lang="pl-PL" altLang="pl-PL" sz="2800">
                <a:solidFill>
                  <a:srgbClr val="000000"/>
                </a:solidFill>
              </a:rPr>
            </a:br>
            <a:r>
              <a:rPr lang="pl-PL" altLang="pl-PL" sz="2800">
                <a:solidFill>
                  <a:srgbClr val="000000"/>
                </a:solidFill>
              </a:rPr>
              <a:t>w drodze ustawy i tylko ze względu na ważny interes publiczny.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533400" y="7040883"/>
            <a:ext cx="11948160" cy="1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08" tIns="63959" rIns="127908" bIns="63959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100" b="1" dirty="0">
                <a:solidFill>
                  <a:srgbClr val="000099"/>
                </a:solidFill>
              </a:rPr>
              <a:t>Ustawa Prawo przedsiębiorców z dnia 6 marca 2018 r.</a:t>
            </a:r>
            <a:endParaRPr lang="pl-PL" altLang="pl-PL" sz="34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000000"/>
                </a:solidFill>
              </a:rPr>
              <a:t>Art.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000000"/>
                </a:solidFill>
              </a:rPr>
              <a:t>Podejmowanie, wykonywanie i zakończenie działalności gospodarczej jest wolne dla każdego na równych prawach</a:t>
            </a:r>
            <a:endParaRPr lang="pl-PL" altLang="pl-PL" sz="3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169" y="62474"/>
            <a:ext cx="12299315" cy="909002"/>
          </a:xfrm>
        </p:spPr>
        <p:txBody>
          <a:bodyPr/>
          <a:lstStyle/>
          <a:p>
            <a:r>
              <a:rPr lang="pl-PL" altLang="en-US" sz="4900" b="1" dirty="0">
                <a:solidFill>
                  <a:srgbClr val="000099"/>
                </a:solidFill>
              </a:rPr>
              <a:t>Definicja działalności gospodarczej</a:t>
            </a:r>
            <a:endParaRPr lang="pl-PL" altLang="en-US" sz="3500" b="1" dirty="0">
              <a:solidFill>
                <a:srgbClr val="000099"/>
              </a:solidFill>
            </a:endParaRPr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251171" y="1374685"/>
            <a:ext cx="12299315" cy="806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723" tIns="63875" rIns="127723" bIns="638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400"/>
              </a:spcBef>
              <a:defRPr/>
            </a:pPr>
            <a:r>
              <a:rPr lang="pl-PL" altLang="en-US" sz="3100" dirty="0">
                <a:solidFill>
                  <a:srgbClr val="000000"/>
                </a:solidFill>
              </a:rPr>
              <a:t>Zgodnie z  ustawą z dnia 6 marca 2018 r. - Prawo przedsiębiorców (Dz.U. 2018 poz. 646):</a:t>
            </a:r>
          </a:p>
          <a:p>
            <a:pPr lvl="1">
              <a:spcBef>
                <a:spcPts val="1400"/>
              </a:spcBef>
              <a:defRPr/>
            </a:pPr>
            <a:r>
              <a:rPr lang="pl-PL" altLang="en-US" sz="3100" b="1" dirty="0">
                <a:solidFill>
                  <a:srgbClr val="000000"/>
                </a:solidFill>
              </a:rPr>
              <a:t>Art. 3: Działalnością gospodarczą jest </a:t>
            </a:r>
            <a:r>
              <a:rPr lang="pl-PL" altLang="en-US" sz="3100" b="1" u="sng" dirty="0">
                <a:solidFill>
                  <a:srgbClr val="0033CC"/>
                </a:solidFill>
              </a:rPr>
              <a:t>zorganizowana</a:t>
            </a:r>
            <a:r>
              <a:rPr lang="pl-PL" altLang="en-US" sz="3100" b="1" dirty="0">
                <a:solidFill>
                  <a:srgbClr val="000000"/>
                </a:solidFill>
              </a:rPr>
              <a:t> działalność </a:t>
            </a:r>
            <a:r>
              <a:rPr lang="pl-PL" altLang="en-US" sz="3100" b="1" u="sng" dirty="0">
                <a:solidFill>
                  <a:srgbClr val="00CC00"/>
                </a:solidFill>
              </a:rPr>
              <a:t>zarobkowa</a:t>
            </a:r>
            <a:r>
              <a:rPr lang="pl-PL" altLang="en-US" sz="3100" b="1" dirty="0">
                <a:solidFill>
                  <a:srgbClr val="000000"/>
                </a:solidFill>
              </a:rPr>
              <a:t>, wykonywana </a:t>
            </a:r>
            <a:r>
              <a:rPr lang="pl-PL" altLang="en-US" sz="3100" b="1" i="1" u="sng" dirty="0">
                <a:solidFill>
                  <a:srgbClr val="FF3300"/>
                </a:solidFill>
              </a:rPr>
              <a:t>we własnym imieniu</a:t>
            </a:r>
            <a:r>
              <a:rPr lang="pl-PL" altLang="en-US" sz="3100" b="1" dirty="0">
                <a:solidFill>
                  <a:srgbClr val="000000"/>
                </a:solidFill>
              </a:rPr>
              <a:t> i w sposób </a:t>
            </a:r>
            <a:r>
              <a:rPr lang="pl-PL" altLang="en-US" sz="3100" b="1" u="sng" dirty="0">
                <a:solidFill>
                  <a:srgbClr val="9900FF"/>
                </a:solidFill>
              </a:rPr>
              <a:t>ciągły</a:t>
            </a:r>
          </a:p>
          <a:p>
            <a:r>
              <a:rPr lang="pl-PL" altLang="pl-PL" sz="2900" dirty="0">
                <a:solidFill>
                  <a:srgbClr val="00CC00"/>
                </a:solidFill>
              </a:rPr>
              <a:t>zarobkowy charakter działalności - zysk jako </a:t>
            </a:r>
            <a:r>
              <a:rPr lang="pl-PL" altLang="pl-PL" sz="2900" b="1" u="sng" dirty="0">
                <a:solidFill>
                  <a:srgbClr val="00CC00"/>
                </a:solidFill>
              </a:rPr>
              <a:t>jeden z celów</a:t>
            </a:r>
            <a:r>
              <a:rPr lang="pl-PL" altLang="pl-PL" sz="2900" dirty="0">
                <a:solidFill>
                  <a:srgbClr val="00CC00"/>
                </a:solidFill>
              </a:rPr>
              <a:t> prowadzenia firmy,</a:t>
            </a:r>
          </a:p>
          <a:p>
            <a:r>
              <a:rPr lang="pl-PL" altLang="pl-PL" sz="2900" dirty="0">
                <a:solidFill>
                  <a:srgbClr val="FF3300"/>
                </a:solidFill>
              </a:rPr>
              <a:t>we własnym imieniu – przedsiębiorca podejmuje własne decyzje gospodarcze i ponosi odpowiedzialność za podejmowane działania</a:t>
            </a:r>
          </a:p>
          <a:p>
            <a:r>
              <a:rPr lang="pl-PL" altLang="pl-PL" sz="2900" dirty="0">
                <a:solidFill>
                  <a:srgbClr val="0000FF"/>
                </a:solidFill>
              </a:rPr>
              <a:t>zorganizowany charakter działalności - działalność gospodarcza ujęta w ramy organizacyjne (np. prowadzona w określonej formie prawnej),</a:t>
            </a:r>
          </a:p>
          <a:p>
            <a:r>
              <a:rPr lang="pl-PL" altLang="pl-PL" sz="2900" dirty="0">
                <a:solidFill>
                  <a:srgbClr val="9900FF"/>
                </a:solidFill>
              </a:rPr>
              <a:t>ciągłość działalności - oznacza wykonywanie czynności w sposób powtarzalny, a nie jednorazowy.</a:t>
            </a:r>
            <a:endParaRPr lang="pl-PL" altLang="en-US" sz="3100" dirty="0">
              <a:solidFill>
                <a:srgbClr val="000000"/>
              </a:solidFill>
            </a:endParaRPr>
          </a:p>
          <a:p>
            <a:r>
              <a:rPr lang="pl-PL" altLang="pl-PL" sz="2900" dirty="0">
                <a:solidFill>
                  <a:srgbClr val="000000"/>
                </a:solidFill>
              </a:rPr>
              <a:t>uwaga! szeroki zakres przedmiotowy DG - w ramach działalności można wykonywać szereg czynności, chociaż niektóre sfery podlegają ograniczeniom ;)</a:t>
            </a:r>
          </a:p>
          <a:p>
            <a:pPr lvl="1"/>
            <a:r>
              <a:rPr lang="pl-PL" altLang="pl-PL" sz="2900" dirty="0">
                <a:solidFill>
                  <a:srgbClr val="000000"/>
                </a:solidFill>
              </a:rPr>
              <a:t>często firmy działają w kilku obszarach działalności (np. PPHU....)</a:t>
            </a:r>
            <a:endParaRPr lang="pl-PL" altLang="en-US" sz="3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0" y="69"/>
            <a:ext cx="12801600" cy="166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261" tIns="63665" rIns="127261" bIns="63665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5000" b="1" dirty="0">
                <a:solidFill>
                  <a:srgbClr val="000099"/>
                </a:solidFill>
              </a:rPr>
              <a:t>Teoria przedsiębiorstwa </a:t>
            </a:r>
            <a:r>
              <a:rPr lang="pl-PL" altLang="pl-PL" sz="5000" b="1" dirty="0" smtClean="0">
                <a:solidFill>
                  <a:srgbClr val="000099"/>
                </a:solidFill>
              </a:rPr>
              <a:t>i </a:t>
            </a:r>
            <a:r>
              <a:rPr lang="pl-PL" altLang="pl-PL" sz="5000" b="1" dirty="0">
                <a:solidFill>
                  <a:srgbClr val="000099"/>
                </a:solidFill>
              </a:rPr>
              <a:t>przedsiębiorczość</a:t>
            </a:r>
            <a:br>
              <a:rPr lang="pl-PL" altLang="pl-PL" sz="5000" b="1" dirty="0">
                <a:solidFill>
                  <a:srgbClr val="000099"/>
                </a:solidFill>
              </a:rPr>
            </a:br>
            <a:r>
              <a:rPr lang="pl-PL" altLang="pl-PL" sz="5000" b="1" dirty="0">
                <a:solidFill>
                  <a:srgbClr val="000099"/>
                </a:solidFill>
              </a:rPr>
              <a:t>Program zajęć</a:t>
            </a:r>
            <a:endParaRPr lang="pl-PL" altLang="pl-PL" sz="5000" dirty="0">
              <a:solidFill>
                <a:srgbClr val="000000"/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94160" y="2068234"/>
            <a:ext cx="12399328" cy="5684694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altLang="pl-PL" sz="3200" dirty="0"/>
              <a:t>Przedsiębiorczość </a:t>
            </a:r>
            <a:r>
              <a:rPr lang="pl-PL" altLang="pl-PL" sz="3200" dirty="0" smtClean="0"/>
              <a:t>i działalność gospodarcza w gospodarce rynkowej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altLang="pl-PL" sz="3200" dirty="0" smtClean="0"/>
              <a:t>Przedsiębiorca i przedsiębiorstwo </a:t>
            </a:r>
            <a:r>
              <a:rPr lang="pl-PL" altLang="pl-PL" sz="3200" dirty="0"/>
              <a:t>w gospodarce rynkowej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altLang="pl-PL" sz="3200" dirty="0" smtClean="0"/>
              <a:t>Formy organizacyjno-prawne przedsiębiorstw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altLang="pl-PL" sz="3200" dirty="0" smtClean="0"/>
              <a:t>Ograniczenia wolności działalności gospodarczej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altLang="pl-PL" sz="3200" dirty="0" smtClean="0"/>
              <a:t>Podejmowanie </a:t>
            </a:r>
            <a:r>
              <a:rPr lang="pl-PL" altLang="pl-PL" sz="3200" dirty="0"/>
              <a:t>i prowadzenie działalności </a:t>
            </a:r>
            <a:r>
              <a:rPr lang="pl-PL" altLang="pl-PL" sz="3200" dirty="0" smtClean="0"/>
              <a:t>gospodarczej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altLang="pl-PL" sz="3200" dirty="0" smtClean="0"/>
              <a:t>Małe i średnie przedsiębiorstwa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altLang="pl-PL" sz="3200" dirty="0" smtClean="0"/>
              <a:t>Innowacje</a:t>
            </a:r>
            <a:endParaRPr lang="pl-PL" altLang="pl-PL" sz="3200" dirty="0"/>
          </a:p>
        </p:txBody>
      </p:sp>
    </p:spTree>
    <p:extLst>
      <p:ext uri="{BB962C8B-B14F-4D97-AF65-F5344CB8AC3E}">
        <p14:creationId xmlns:p14="http://schemas.microsoft.com/office/powerpoint/2010/main" val="30589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0120" y="106680"/>
            <a:ext cx="10881360" cy="960120"/>
          </a:xfrm>
        </p:spPr>
        <p:txBody>
          <a:bodyPr/>
          <a:lstStyle/>
          <a:p>
            <a:r>
              <a:rPr lang="pl-PL" altLang="pl-PL" b="1" smtClean="0">
                <a:solidFill>
                  <a:srgbClr val="000099"/>
                </a:solidFill>
              </a:rPr>
              <a:t>Przedsiębiorstwo</a:t>
            </a: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1280196" y="1386875"/>
            <a:ext cx="10687797" cy="6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3400" b="1" u="sng">
                <a:solidFill>
                  <a:srgbClr val="000000"/>
                </a:solidFill>
              </a:rPr>
              <a:t>Przedsiębiorcy</a:t>
            </a:r>
            <a:r>
              <a:rPr lang="pl-PL" altLang="pl-PL" sz="3400">
                <a:solidFill>
                  <a:srgbClr val="000000"/>
                </a:solidFill>
              </a:rPr>
              <a:t> tworzą i rozwijają swoje </a:t>
            </a:r>
            <a:r>
              <a:rPr lang="pl-PL" altLang="pl-PL" sz="3400" b="1" u="sng">
                <a:solidFill>
                  <a:srgbClr val="000000"/>
                </a:solidFill>
              </a:rPr>
              <a:t>przedsiębiorstwa</a:t>
            </a:r>
            <a:endParaRPr lang="pl-PL" altLang="pl-PL" sz="3400">
              <a:solidFill>
                <a:srgbClr val="000000"/>
              </a:solidFill>
            </a:endParaRPr>
          </a:p>
        </p:txBody>
      </p:sp>
      <p:sp>
        <p:nvSpPr>
          <p:cNvPr id="698373" name="Rectangle 5"/>
          <p:cNvSpPr>
            <a:spLocks noChangeArrowheads="1"/>
          </p:cNvSpPr>
          <p:nvPr/>
        </p:nvSpPr>
        <p:spPr bwMode="auto">
          <a:xfrm>
            <a:off x="731013" y="6647534"/>
            <a:ext cx="11077328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400">
                <a:solidFill>
                  <a:srgbClr val="000000"/>
                </a:solidFill>
              </a:rPr>
              <a:t>Przedsiębiorstwo jest zorganizowanym zespołem składników </a:t>
            </a:r>
            <a:br>
              <a:rPr lang="pl-PL" altLang="pl-PL" sz="3400">
                <a:solidFill>
                  <a:srgbClr val="000000"/>
                </a:solidFill>
              </a:rPr>
            </a:br>
            <a:r>
              <a:rPr lang="pl-PL" altLang="pl-PL" sz="3400" b="1" i="1">
                <a:solidFill>
                  <a:srgbClr val="000000"/>
                </a:solidFill>
              </a:rPr>
              <a:t>materialnych i  niematerialnych</a:t>
            </a:r>
            <a:r>
              <a:rPr lang="pl-PL" altLang="pl-PL" sz="3400">
                <a:solidFill>
                  <a:srgbClr val="000000"/>
                </a:solidFill>
              </a:rPr>
              <a:t>, przeznaczonym </a:t>
            </a:r>
            <a:br>
              <a:rPr lang="pl-PL" altLang="pl-PL" sz="3400">
                <a:solidFill>
                  <a:srgbClr val="000000"/>
                </a:solidFill>
              </a:rPr>
            </a:br>
            <a:r>
              <a:rPr lang="pl-PL" altLang="pl-PL" sz="3400">
                <a:solidFill>
                  <a:srgbClr val="000000"/>
                </a:solidFill>
              </a:rPr>
              <a:t>do prowadzenia działalności gospodarczej.</a:t>
            </a:r>
          </a:p>
        </p:txBody>
      </p:sp>
      <p:sp>
        <p:nvSpPr>
          <p:cNvPr id="82949" name="Prostokąt 1"/>
          <p:cNvSpPr>
            <a:spLocks noChangeArrowheads="1"/>
          </p:cNvSpPr>
          <p:nvPr/>
        </p:nvSpPr>
        <p:spPr bwMode="auto">
          <a:xfrm>
            <a:off x="251145" y="2582545"/>
            <a:ext cx="12199302" cy="3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31" tIns="63833" rIns="127631" bIns="63833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None/>
            </a:pPr>
            <a:r>
              <a:rPr lang="pl-PL" altLang="pl-PL" sz="3500" b="1">
                <a:solidFill>
                  <a:srgbClr val="000000"/>
                </a:solidFill>
              </a:rPr>
              <a:t>Przedsiębiorstwo</a:t>
            </a:r>
            <a:r>
              <a:rPr lang="pl-PL" altLang="pl-PL" sz="3500">
                <a:solidFill>
                  <a:srgbClr val="000000"/>
                </a:solidFill>
              </a:rPr>
              <a:t> jest jednostką (podmiotem) prowadzącą działalność gospodarczą, dążącą do zaspokojenia potrzeb innych podmiotów życia społecznego przez wytwarzanie produktów i/lub świadczenie usług, przy czym działalność ta jest motywowana chęcią uzyskania korzyści majątkowych oraz prowadzona samodzielnie na ryzyko właściciela czy właścicieli.</a:t>
            </a:r>
          </a:p>
        </p:txBody>
      </p:sp>
    </p:spTree>
    <p:extLst>
      <p:ext uri="{BB962C8B-B14F-4D97-AF65-F5344CB8AC3E}">
        <p14:creationId xmlns:p14="http://schemas.microsoft.com/office/powerpoint/2010/main" val="29299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"/>
            <a:ext cx="12801600" cy="960120"/>
          </a:xfrm>
        </p:spPr>
        <p:txBody>
          <a:bodyPr/>
          <a:lstStyle/>
          <a:p>
            <a:r>
              <a:rPr lang="pl-PL" altLang="pl-PL" sz="5300" b="1">
                <a:solidFill>
                  <a:srgbClr val="000099"/>
                </a:solidFill>
              </a:rPr>
              <a:t>Składniki (elementy) przedsiębiorstwa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" y="1171258"/>
            <a:ext cx="12161520" cy="3413760"/>
          </a:xfrm>
        </p:spPr>
        <p:txBody>
          <a:bodyPr/>
          <a:lstStyle/>
          <a:p>
            <a:pPr>
              <a:spcAft>
                <a:spcPts val="280"/>
              </a:spcAft>
            </a:pPr>
            <a:r>
              <a:rPr lang="pl-PL" altLang="pl-PL" sz="3100"/>
              <a:t>Oznaczenie indywidualizujące przedsiębiorstwo lub jego wyodrębnione części (nazwa (firma) przedsiębiorstwa);</a:t>
            </a:r>
          </a:p>
          <a:p>
            <a:pPr>
              <a:spcAft>
                <a:spcPts val="280"/>
              </a:spcAft>
            </a:pPr>
            <a:r>
              <a:rPr lang="pl-PL" altLang="pl-PL" sz="3100"/>
              <a:t>Własność nieruchomości lub ruchomości, w tym urządzeń, materiałów, towarów i wyrobów, oraz inne prawa rzeczowe do nieruchomości lub ruchomości;</a:t>
            </a:r>
          </a:p>
          <a:p>
            <a:pPr>
              <a:spcAft>
                <a:spcPts val="280"/>
              </a:spcAft>
            </a:pPr>
            <a:r>
              <a:rPr lang="pl-PL" altLang="pl-PL" sz="3100"/>
              <a:t>Prawa wynikające z umów najmu i dzierżawy nieruchomości lub ruchomości oraz prawa do korzystania z nieruchomości lub ruchomości wynikające z innych stosunków prawnych;</a:t>
            </a:r>
          </a:p>
          <a:p>
            <a:pPr>
              <a:spcAft>
                <a:spcPts val="280"/>
              </a:spcAft>
            </a:pPr>
            <a:r>
              <a:rPr lang="pl-PL" altLang="pl-PL" sz="3100"/>
              <a:t>Wierzytelności, prawa z papierów wartościowych i środki pieniężne;</a:t>
            </a:r>
          </a:p>
          <a:p>
            <a:pPr>
              <a:spcAft>
                <a:spcPts val="280"/>
              </a:spcAft>
            </a:pPr>
            <a:r>
              <a:rPr lang="pl-PL" altLang="pl-PL" sz="3100"/>
              <a:t>Koncesje, licencje i zezwolenia;</a:t>
            </a:r>
          </a:p>
          <a:p>
            <a:pPr>
              <a:spcAft>
                <a:spcPts val="280"/>
              </a:spcAft>
            </a:pPr>
            <a:r>
              <a:rPr lang="pl-PL" altLang="pl-PL" sz="3100"/>
              <a:t>Patenty i inne prawa własności przemysłowej;</a:t>
            </a:r>
          </a:p>
          <a:p>
            <a:pPr>
              <a:spcAft>
                <a:spcPts val="280"/>
              </a:spcAft>
            </a:pPr>
            <a:r>
              <a:rPr lang="pl-PL" altLang="pl-PL" sz="3100"/>
              <a:t>Majątkowe prawa autorskie i majątkowe prawa pokrewne;</a:t>
            </a:r>
          </a:p>
          <a:p>
            <a:pPr>
              <a:spcAft>
                <a:spcPts val="280"/>
              </a:spcAft>
            </a:pPr>
            <a:r>
              <a:rPr lang="pl-PL" altLang="pl-PL" sz="3100"/>
              <a:t>Tajemnice przedsiębiorstwa;</a:t>
            </a:r>
          </a:p>
          <a:p>
            <a:pPr>
              <a:spcAft>
                <a:spcPts val="280"/>
              </a:spcAft>
            </a:pPr>
            <a:r>
              <a:rPr lang="pl-PL" altLang="pl-PL" sz="3100"/>
              <a:t>Księgi i dokumenty związane z prowadzeniem działalności gospodarczej.</a:t>
            </a:r>
          </a:p>
        </p:txBody>
      </p:sp>
    </p:spTree>
    <p:extLst>
      <p:ext uri="{BB962C8B-B14F-4D97-AF65-F5344CB8AC3E}">
        <p14:creationId xmlns:p14="http://schemas.microsoft.com/office/powerpoint/2010/main" val="34478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0120" y="320040"/>
            <a:ext cx="10881360" cy="746760"/>
          </a:xfrm>
        </p:spPr>
        <p:txBody>
          <a:bodyPr/>
          <a:lstStyle/>
          <a:p>
            <a:r>
              <a:rPr lang="pl-PL" altLang="pl-PL" b="1" smtClean="0">
                <a:solidFill>
                  <a:srgbClr val="000099"/>
                </a:solidFill>
              </a:rPr>
              <a:t>Firma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152" y="1488232"/>
            <a:ext cx="11705376" cy="725424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pl-PL" altLang="pl-PL" sz="3300" dirty="0"/>
              <a:t>Firma jest to </a:t>
            </a:r>
            <a:r>
              <a:rPr lang="pl-PL" altLang="pl-PL" sz="3300" b="1" u="sng" dirty="0">
                <a:solidFill>
                  <a:srgbClr val="0000FF"/>
                </a:solidFill>
              </a:rPr>
              <a:t>nazwa</a:t>
            </a:r>
            <a:r>
              <a:rPr lang="pl-PL" altLang="pl-PL" sz="3300" dirty="0"/>
              <a:t>, pod którą </a:t>
            </a:r>
            <a:r>
              <a:rPr lang="pl-PL" altLang="pl-PL" sz="3300" b="1" u="sng" dirty="0"/>
              <a:t>przedsiębiorca</a:t>
            </a:r>
            <a:r>
              <a:rPr lang="pl-PL" altLang="pl-PL" sz="3300" dirty="0"/>
              <a:t> prowadzi swoją działalność gospodarczą i przedsiębiorstwo,</a:t>
            </a:r>
          </a:p>
          <a:p>
            <a:pPr>
              <a:spcAft>
                <a:spcPts val="1000"/>
              </a:spcAft>
            </a:pPr>
            <a:r>
              <a:rPr lang="pl-PL" altLang="pl-PL" sz="3300" dirty="0"/>
              <a:t>zasady konstrukcji firmy są uzależnione od formy organizacyjno-prawnej prowadzenia działalności gospodarczej,</a:t>
            </a:r>
          </a:p>
          <a:p>
            <a:pPr>
              <a:spcAft>
                <a:spcPts val="1000"/>
              </a:spcAft>
            </a:pPr>
            <a:r>
              <a:rPr lang="pl-PL" altLang="pl-PL" sz="3300" dirty="0"/>
              <a:t>firma musi </a:t>
            </a:r>
            <a:r>
              <a:rPr lang="pl-PL" altLang="pl-PL" sz="3300" b="1" u="sng" dirty="0"/>
              <a:t>odróżniać się dostatecznie</a:t>
            </a:r>
            <a:r>
              <a:rPr lang="pl-PL" altLang="pl-PL" sz="3300" dirty="0"/>
              <a:t> od firm innych przedsiębiorców, którzy prowadzą działalność na tym samym rynku,</a:t>
            </a:r>
          </a:p>
          <a:p>
            <a:pPr>
              <a:spcAft>
                <a:spcPts val="1000"/>
              </a:spcAft>
            </a:pPr>
            <a:r>
              <a:rPr lang="pl-PL" altLang="pl-PL" sz="3300" dirty="0"/>
              <a:t>przedsiębiorca nie może za pomocą nazwy </a:t>
            </a:r>
            <a:r>
              <a:rPr lang="pl-PL" altLang="pl-PL" sz="3300" b="1" u="sng" dirty="0"/>
              <a:t>wprowadzać w błąd otoczenia</a:t>
            </a:r>
            <a:r>
              <a:rPr lang="pl-PL" altLang="pl-PL" sz="3300" dirty="0"/>
              <a:t> - nie można podawać nieprawdziwych informacji co do osoby przedsiębiorcy, przedmiotu i miejsca działalności itp.,</a:t>
            </a:r>
          </a:p>
          <a:p>
            <a:pPr>
              <a:spcAft>
                <a:spcPts val="1000"/>
              </a:spcAft>
            </a:pPr>
            <a:r>
              <a:rPr lang="pl-PL" altLang="pl-PL" sz="3300" dirty="0"/>
              <a:t>w firmie można używać słów pochodzenia </a:t>
            </a:r>
            <a:r>
              <a:rPr lang="pl-PL" altLang="pl-PL" sz="3300" dirty="0" smtClean="0"/>
              <a:t>obcego</a:t>
            </a:r>
          </a:p>
          <a:p>
            <a:pPr>
              <a:spcAft>
                <a:spcPts val="1000"/>
              </a:spcAft>
            </a:pPr>
            <a:r>
              <a:rPr lang="pl-PL" altLang="pl-PL" sz="3300" dirty="0" smtClean="0">
                <a:solidFill>
                  <a:srgbClr val="0000FF"/>
                </a:solidFill>
              </a:rPr>
              <a:t>w praktyce pojęcia „przedsiębiorstwo” i „firma” są używane zamiennie.</a:t>
            </a:r>
            <a:endParaRPr lang="pl-PL" altLang="pl-PL" sz="3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ChangeArrowheads="1"/>
          </p:cNvSpPr>
          <p:nvPr/>
        </p:nvSpPr>
        <p:spPr bwMode="auto">
          <a:xfrm>
            <a:off x="413388" y="1813560"/>
            <a:ext cx="9091078" cy="20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508" tIns="63777" rIns="127508" bIns="6377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pl-PL" altLang="pl-PL" sz="3100" dirty="0">
                <a:solidFill>
                  <a:srgbClr val="000000"/>
                </a:solidFill>
              </a:rPr>
              <a:t>1. Osoba fizyczna prowadząca działalność gospodarczą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pl-PL" altLang="pl-PL" sz="3100" dirty="0">
                <a:solidFill>
                  <a:srgbClr val="000000"/>
                </a:solidFill>
              </a:rPr>
              <a:t>2. Spółka cywilna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pl-PL" altLang="pl-PL" sz="3100" dirty="0">
                <a:solidFill>
                  <a:srgbClr val="000000"/>
                </a:solidFill>
              </a:rPr>
              <a:t>    </a:t>
            </a:r>
            <a:r>
              <a:rPr lang="pl-PL" altLang="pl-PL" sz="3100" b="1" dirty="0">
                <a:solidFill>
                  <a:srgbClr val="000000"/>
                </a:solidFill>
              </a:rPr>
              <a:t>Spółki prawa handlowego (spółki handlowe):</a:t>
            </a:r>
            <a:endParaRPr lang="pl-PL" altLang="pl-PL" sz="3100" dirty="0">
              <a:solidFill>
                <a:srgbClr val="000000"/>
              </a:solidFill>
            </a:endParaRPr>
          </a:p>
        </p:txBody>
      </p:sp>
      <p:sp>
        <p:nvSpPr>
          <p:cNvPr id="675843" name="Rectangle 3"/>
          <p:cNvSpPr>
            <a:spLocks noChangeArrowheads="1"/>
          </p:cNvSpPr>
          <p:nvPr/>
        </p:nvSpPr>
        <p:spPr bwMode="auto">
          <a:xfrm>
            <a:off x="306752" y="7978776"/>
            <a:ext cx="11944423" cy="13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508" tIns="63777" rIns="127508" bIns="6377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pl-PL" altLang="pl-PL" sz="3100" b="1" i="1" dirty="0">
                <a:solidFill>
                  <a:srgbClr val="000000"/>
                </a:solidFill>
              </a:rPr>
              <a:t>Inne formy organizacyjno-prawne przedsiębiorstw:</a:t>
            </a:r>
            <a:endParaRPr lang="pl-PL" altLang="pl-PL" sz="31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3100" dirty="0">
                <a:solidFill>
                  <a:srgbClr val="000000"/>
                </a:solidFill>
              </a:rPr>
              <a:t>9. Fundacja, Stowarzyszenie, Przedsiębiorstwo Państwowe, Spółdzielnia.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75666" y="3733802"/>
            <a:ext cx="11290300" cy="3589338"/>
            <a:chOff x="394" y="1680"/>
            <a:chExt cx="5080" cy="1615"/>
          </a:xfrm>
        </p:grpSpPr>
        <p:sp>
          <p:nvSpPr>
            <p:cNvPr id="40983" name="Rectangle 5"/>
            <p:cNvSpPr>
              <a:spLocks noChangeArrowheads="1"/>
            </p:cNvSpPr>
            <p:nvPr/>
          </p:nvSpPr>
          <p:spPr bwMode="auto">
            <a:xfrm>
              <a:off x="394" y="2064"/>
              <a:ext cx="2461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50000"/>
                </a:spcAft>
                <a:buFontTx/>
                <a:buNone/>
              </a:pPr>
              <a:r>
                <a:rPr lang="pl-PL" altLang="pl-PL" sz="3100" b="1" i="1" dirty="0">
                  <a:solidFill>
                    <a:srgbClr val="000000"/>
                  </a:solidFill>
                </a:rPr>
                <a:t>Osobowe spółki handlowe:</a:t>
              </a:r>
              <a:endParaRPr lang="pl-PL" altLang="pl-PL" sz="3100" dirty="0">
                <a:solidFill>
                  <a:srgbClr val="000000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3100" dirty="0">
                  <a:solidFill>
                    <a:srgbClr val="000000"/>
                  </a:solidFill>
                </a:rPr>
                <a:t>3. Spółka jawna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3100" dirty="0">
                  <a:solidFill>
                    <a:srgbClr val="000000"/>
                  </a:solidFill>
                </a:rPr>
                <a:t>4. Spółka partnerska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3100" dirty="0">
                  <a:solidFill>
                    <a:srgbClr val="000000"/>
                  </a:solidFill>
                </a:rPr>
                <a:t>5. Spółka komandytowa</a:t>
              </a:r>
            </a:p>
            <a:p>
              <a:pPr>
                <a:spcBef>
                  <a:spcPct val="0"/>
                </a:spcBef>
                <a:spcAft>
                  <a:spcPct val="50000"/>
                </a:spcAft>
                <a:buFontTx/>
                <a:buNone/>
              </a:pPr>
              <a:r>
                <a:rPr lang="pl-PL" altLang="pl-PL" sz="3100" dirty="0">
                  <a:solidFill>
                    <a:srgbClr val="000000"/>
                  </a:solidFill>
                </a:rPr>
                <a:t>6. Spółka komandytowo-akcyjna</a:t>
              </a:r>
            </a:p>
          </p:txBody>
        </p:sp>
        <p:sp>
          <p:nvSpPr>
            <p:cNvPr id="40984" name="Rectangle 6"/>
            <p:cNvSpPr>
              <a:spLocks noChangeArrowheads="1"/>
            </p:cNvSpPr>
            <p:nvPr/>
          </p:nvSpPr>
          <p:spPr bwMode="auto">
            <a:xfrm>
              <a:off x="3264" y="2064"/>
              <a:ext cx="2210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50000"/>
                </a:spcAft>
                <a:buFontTx/>
                <a:buNone/>
              </a:pPr>
              <a:r>
                <a:rPr lang="pl-PL" altLang="pl-PL" sz="3100" b="1" i="1" dirty="0">
                  <a:solidFill>
                    <a:srgbClr val="000000"/>
                  </a:solidFill>
                </a:rPr>
                <a:t>Kapitałowe spółki handlowe:</a:t>
              </a:r>
              <a:endParaRPr lang="pl-PL" altLang="pl-PL" sz="3100" dirty="0">
                <a:solidFill>
                  <a:srgbClr val="000000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3100" dirty="0">
                  <a:solidFill>
                    <a:srgbClr val="000000"/>
                  </a:solidFill>
                </a:rPr>
                <a:t>7. Spółka z ograniczoną </a:t>
              </a:r>
              <a:br>
                <a:rPr lang="pl-PL" altLang="pl-PL" sz="3100" dirty="0">
                  <a:solidFill>
                    <a:srgbClr val="000000"/>
                  </a:solidFill>
                </a:rPr>
              </a:br>
              <a:r>
                <a:rPr lang="pl-PL" altLang="pl-PL" sz="3100" dirty="0">
                  <a:solidFill>
                    <a:srgbClr val="000000"/>
                  </a:solidFill>
                </a:rPr>
                <a:t>    odpowiedzialnością</a:t>
              </a:r>
            </a:p>
            <a:p>
              <a:pPr>
                <a:spcBef>
                  <a:spcPct val="0"/>
                </a:spcBef>
                <a:spcAft>
                  <a:spcPct val="50000"/>
                </a:spcAft>
                <a:buFontTx/>
                <a:buNone/>
              </a:pPr>
              <a:r>
                <a:rPr lang="pl-PL" altLang="pl-PL" sz="3100" dirty="0">
                  <a:solidFill>
                    <a:srgbClr val="000000"/>
                  </a:solidFill>
                </a:rPr>
                <a:t>8. Spółka akcyjna</a:t>
              </a:r>
              <a:br>
                <a:rPr lang="pl-PL" altLang="pl-PL" sz="3100" dirty="0">
                  <a:solidFill>
                    <a:srgbClr val="000000"/>
                  </a:solidFill>
                </a:rPr>
              </a:br>
              <a:r>
                <a:rPr lang="pl-PL" altLang="pl-PL" sz="3100" dirty="0">
                  <a:solidFill>
                    <a:srgbClr val="000000"/>
                  </a:solidFill>
                </a:rPr>
                <a:t>9. Prosta S.A.</a:t>
              </a:r>
            </a:p>
          </p:txBody>
        </p:sp>
        <p:sp>
          <p:nvSpPr>
            <p:cNvPr id="40985" name="Line 7"/>
            <p:cNvSpPr>
              <a:spLocks noChangeShapeType="1"/>
            </p:cNvSpPr>
            <p:nvPr/>
          </p:nvSpPr>
          <p:spPr bwMode="auto">
            <a:xfrm flipH="1">
              <a:off x="1488" y="168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40986" name="Line 8"/>
            <p:cNvSpPr>
              <a:spLocks noChangeShapeType="1"/>
            </p:cNvSpPr>
            <p:nvPr/>
          </p:nvSpPr>
          <p:spPr bwMode="auto">
            <a:xfrm>
              <a:off x="2688" y="1680"/>
              <a:ext cx="139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281183" y="2133602"/>
            <a:ext cx="3062605" cy="584518"/>
            <a:chOff x="4176" y="960"/>
            <a:chExt cx="1378" cy="263"/>
          </a:xfrm>
        </p:grpSpPr>
        <p:sp>
          <p:nvSpPr>
            <p:cNvPr id="40981" name="Rectangle 10"/>
            <p:cNvSpPr>
              <a:spLocks noChangeArrowheads="1"/>
            </p:cNvSpPr>
            <p:nvPr/>
          </p:nvSpPr>
          <p:spPr bwMode="auto">
            <a:xfrm>
              <a:off x="4608" y="1008"/>
              <a:ext cx="94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500" b="1" i="1">
                  <a:solidFill>
                    <a:srgbClr val="000000"/>
                  </a:solidFill>
                </a:rPr>
                <a:t>osoba fizyczna</a:t>
              </a:r>
            </a:p>
          </p:txBody>
        </p:sp>
        <p:sp>
          <p:nvSpPr>
            <p:cNvPr id="40982" name="Line 11"/>
            <p:cNvSpPr>
              <a:spLocks noChangeShapeType="1"/>
            </p:cNvSpPr>
            <p:nvPr/>
          </p:nvSpPr>
          <p:spPr bwMode="auto">
            <a:xfrm>
              <a:off x="4176" y="960"/>
              <a:ext cx="38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675852" name="Rectangle 12"/>
          <p:cNvSpPr>
            <a:spLocks noChangeArrowheads="1"/>
          </p:cNvSpPr>
          <p:nvPr/>
        </p:nvSpPr>
        <p:spPr bwMode="auto">
          <a:xfrm>
            <a:off x="10347960" y="7680962"/>
            <a:ext cx="2098040" cy="5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508" tIns="63777" rIns="127508" bIns="6377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500" b="1" i="1">
                <a:solidFill>
                  <a:srgbClr val="000000"/>
                </a:solidFill>
              </a:rPr>
              <a:t>osoba prawna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1720323" y="8107573"/>
            <a:ext cx="9801161" cy="1231364"/>
            <a:chOff x="1720280" y="8107682"/>
            <a:chExt cx="9801160" cy="1231364"/>
          </a:xfrm>
        </p:grpSpPr>
        <p:sp>
          <p:nvSpPr>
            <p:cNvPr id="40977" name="Freeform 17"/>
            <p:cNvSpPr>
              <a:spLocks/>
            </p:cNvSpPr>
            <p:nvPr/>
          </p:nvSpPr>
          <p:spPr bwMode="auto">
            <a:xfrm>
              <a:off x="1720280" y="8769659"/>
              <a:ext cx="9709228" cy="569387"/>
            </a:xfrm>
            <a:custGeom>
              <a:avLst/>
              <a:gdLst>
                <a:gd name="T0" fmla="*/ 4376 w 4432"/>
                <a:gd name="T1" fmla="*/ 48 h 341"/>
                <a:gd name="T2" fmla="*/ 3872 w 4432"/>
                <a:gd name="T3" fmla="*/ 80 h 341"/>
                <a:gd name="T4" fmla="*/ 2056 w 4432"/>
                <a:gd name="T5" fmla="*/ 40 h 341"/>
                <a:gd name="T6" fmla="*/ 1336 w 4432"/>
                <a:gd name="T7" fmla="*/ 0 h 341"/>
                <a:gd name="T8" fmla="*/ 312 w 4432"/>
                <a:gd name="T9" fmla="*/ 24 h 341"/>
                <a:gd name="T10" fmla="*/ 144 w 4432"/>
                <a:gd name="T11" fmla="*/ 56 h 341"/>
                <a:gd name="T12" fmla="*/ 40 w 4432"/>
                <a:gd name="T13" fmla="*/ 96 h 341"/>
                <a:gd name="T14" fmla="*/ 0 w 4432"/>
                <a:gd name="T15" fmla="*/ 168 h 341"/>
                <a:gd name="T16" fmla="*/ 168 w 4432"/>
                <a:gd name="T17" fmla="*/ 272 h 341"/>
                <a:gd name="T18" fmla="*/ 376 w 4432"/>
                <a:gd name="T19" fmla="*/ 312 h 341"/>
                <a:gd name="T20" fmla="*/ 720 w 4432"/>
                <a:gd name="T21" fmla="*/ 336 h 341"/>
                <a:gd name="T22" fmla="*/ 2000 w 4432"/>
                <a:gd name="T23" fmla="*/ 288 h 341"/>
                <a:gd name="T24" fmla="*/ 3048 w 4432"/>
                <a:gd name="T25" fmla="*/ 280 h 341"/>
                <a:gd name="T26" fmla="*/ 3976 w 4432"/>
                <a:gd name="T27" fmla="*/ 288 h 341"/>
                <a:gd name="T28" fmla="*/ 4104 w 4432"/>
                <a:gd name="T29" fmla="*/ 264 h 341"/>
                <a:gd name="T30" fmla="*/ 4272 w 4432"/>
                <a:gd name="T31" fmla="*/ 208 h 341"/>
                <a:gd name="T32" fmla="*/ 4368 w 4432"/>
                <a:gd name="T33" fmla="*/ 160 h 341"/>
                <a:gd name="T34" fmla="*/ 4432 w 4432"/>
                <a:gd name="T35" fmla="*/ 112 h 3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32"/>
                <a:gd name="T55" fmla="*/ 0 h 341"/>
                <a:gd name="T56" fmla="*/ 4432 w 4432"/>
                <a:gd name="T57" fmla="*/ 341 h 3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32" h="341">
                  <a:moveTo>
                    <a:pt x="4376" y="48"/>
                  </a:moveTo>
                  <a:cubicBezTo>
                    <a:pt x="4213" y="81"/>
                    <a:pt x="4036" y="75"/>
                    <a:pt x="3872" y="80"/>
                  </a:cubicBezTo>
                  <a:cubicBezTo>
                    <a:pt x="3263" y="67"/>
                    <a:pt x="2669" y="45"/>
                    <a:pt x="2056" y="40"/>
                  </a:cubicBezTo>
                  <a:cubicBezTo>
                    <a:pt x="1816" y="26"/>
                    <a:pt x="1576" y="11"/>
                    <a:pt x="1336" y="0"/>
                  </a:cubicBezTo>
                  <a:cubicBezTo>
                    <a:pt x="993" y="4"/>
                    <a:pt x="653" y="0"/>
                    <a:pt x="312" y="24"/>
                  </a:cubicBezTo>
                  <a:cubicBezTo>
                    <a:pt x="256" y="33"/>
                    <a:pt x="198" y="38"/>
                    <a:pt x="144" y="56"/>
                  </a:cubicBezTo>
                  <a:cubicBezTo>
                    <a:pt x="108" y="68"/>
                    <a:pt x="76" y="84"/>
                    <a:pt x="40" y="96"/>
                  </a:cubicBezTo>
                  <a:cubicBezTo>
                    <a:pt x="3" y="151"/>
                    <a:pt x="14" y="126"/>
                    <a:pt x="0" y="168"/>
                  </a:cubicBezTo>
                  <a:cubicBezTo>
                    <a:pt x="19" y="226"/>
                    <a:pt x="116" y="246"/>
                    <a:pt x="168" y="272"/>
                  </a:cubicBezTo>
                  <a:cubicBezTo>
                    <a:pt x="278" y="327"/>
                    <a:pt x="114" y="287"/>
                    <a:pt x="376" y="312"/>
                  </a:cubicBezTo>
                  <a:cubicBezTo>
                    <a:pt x="678" y="341"/>
                    <a:pt x="290" y="320"/>
                    <a:pt x="720" y="336"/>
                  </a:cubicBezTo>
                  <a:cubicBezTo>
                    <a:pt x="1147" y="326"/>
                    <a:pt x="1572" y="296"/>
                    <a:pt x="2000" y="288"/>
                  </a:cubicBezTo>
                  <a:cubicBezTo>
                    <a:pt x="2350" y="270"/>
                    <a:pt x="2697" y="275"/>
                    <a:pt x="3048" y="280"/>
                  </a:cubicBezTo>
                  <a:cubicBezTo>
                    <a:pt x="3357" y="292"/>
                    <a:pt x="3667" y="304"/>
                    <a:pt x="3976" y="288"/>
                  </a:cubicBezTo>
                  <a:cubicBezTo>
                    <a:pt x="4017" y="274"/>
                    <a:pt x="4061" y="271"/>
                    <a:pt x="4104" y="264"/>
                  </a:cubicBezTo>
                  <a:cubicBezTo>
                    <a:pt x="4153" y="244"/>
                    <a:pt x="4227" y="231"/>
                    <a:pt x="4272" y="208"/>
                  </a:cubicBezTo>
                  <a:cubicBezTo>
                    <a:pt x="4304" y="192"/>
                    <a:pt x="4333" y="172"/>
                    <a:pt x="4368" y="160"/>
                  </a:cubicBezTo>
                  <a:cubicBezTo>
                    <a:pt x="4389" y="139"/>
                    <a:pt x="4406" y="125"/>
                    <a:pt x="4432" y="112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flipV="1">
              <a:off x="11308080" y="8107682"/>
              <a:ext cx="213360" cy="6400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675859" name="Rectangle 19"/>
          <p:cNvSpPr>
            <a:spLocks noChangeArrowheads="1"/>
          </p:cNvSpPr>
          <p:nvPr/>
        </p:nvSpPr>
        <p:spPr bwMode="auto">
          <a:xfrm rot="-3458584">
            <a:off x="4128294" y="4939554"/>
            <a:ext cx="3651568" cy="81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8" tIns="63777" rIns="127508" bIns="63777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b="1" i="1" dirty="0">
                <a:solidFill>
                  <a:srgbClr val="000000"/>
                </a:solidFill>
              </a:rPr>
              <a:t>jednostka nie posiadająca osobowości prawnej</a:t>
            </a:r>
          </a:p>
        </p:txBody>
      </p:sp>
      <p:sp>
        <p:nvSpPr>
          <p:cNvPr id="675860" name="Line 20"/>
          <p:cNvSpPr>
            <a:spLocks noChangeShapeType="1"/>
          </p:cNvSpPr>
          <p:nvPr/>
        </p:nvSpPr>
        <p:spPr bwMode="auto">
          <a:xfrm>
            <a:off x="3413760" y="2987040"/>
            <a:ext cx="224028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7508" tIns="63777" rIns="127508" bIns="63777" anchor="ctr">
            <a:spAutoFit/>
          </a:bodyPr>
          <a:lstStyle/>
          <a:p>
            <a:endParaRPr lang="pl-PL">
              <a:solidFill>
                <a:srgbClr val="000000"/>
              </a:solidFill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520440" y="5334000"/>
            <a:ext cx="2773680" cy="1600200"/>
            <a:chOff x="1584" y="2400"/>
            <a:chExt cx="1248" cy="720"/>
          </a:xfrm>
        </p:grpSpPr>
        <p:sp>
          <p:nvSpPr>
            <p:cNvPr id="40973" name="Line 22"/>
            <p:cNvSpPr>
              <a:spLocks noChangeShapeType="1"/>
            </p:cNvSpPr>
            <p:nvPr/>
          </p:nvSpPr>
          <p:spPr bwMode="auto">
            <a:xfrm flipV="1">
              <a:off x="1584" y="2400"/>
              <a:ext cx="96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40974" name="Line 23"/>
            <p:cNvSpPr>
              <a:spLocks noChangeShapeType="1"/>
            </p:cNvSpPr>
            <p:nvPr/>
          </p:nvSpPr>
          <p:spPr bwMode="auto">
            <a:xfrm flipV="1">
              <a:off x="1920" y="2544"/>
              <a:ext cx="52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40975" name="Line 24"/>
            <p:cNvSpPr>
              <a:spLocks noChangeShapeType="1"/>
            </p:cNvSpPr>
            <p:nvPr/>
          </p:nvSpPr>
          <p:spPr bwMode="auto">
            <a:xfrm flipH="1" flipV="1">
              <a:off x="2784" y="2592"/>
              <a:ext cx="48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40976" name="Line 25"/>
            <p:cNvSpPr>
              <a:spLocks noChangeShapeType="1"/>
            </p:cNvSpPr>
            <p:nvPr/>
          </p:nvSpPr>
          <p:spPr bwMode="auto">
            <a:xfrm flipV="1">
              <a:off x="2208" y="2832"/>
              <a:ext cx="24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9504466" y="5974124"/>
            <a:ext cx="1910294" cy="1706881"/>
            <a:chOff x="9504465" y="5974080"/>
            <a:chExt cx="1910295" cy="1706882"/>
          </a:xfrm>
        </p:grpSpPr>
        <p:sp>
          <p:nvSpPr>
            <p:cNvPr id="40979" name="Line 14"/>
            <p:cNvSpPr>
              <a:spLocks noChangeShapeType="1"/>
            </p:cNvSpPr>
            <p:nvPr/>
          </p:nvSpPr>
          <p:spPr bwMode="auto">
            <a:xfrm>
              <a:off x="11201400" y="5974080"/>
              <a:ext cx="213360" cy="17068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40980" name="Line 15"/>
            <p:cNvSpPr>
              <a:spLocks noChangeShapeType="1"/>
            </p:cNvSpPr>
            <p:nvPr/>
          </p:nvSpPr>
          <p:spPr bwMode="auto">
            <a:xfrm>
              <a:off x="10134600" y="6827520"/>
              <a:ext cx="1173480" cy="853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9504465" y="7254240"/>
              <a:ext cx="1696935" cy="4267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218609" y="480165"/>
            <a:ext cx="12374880" cy="1405447"/>
          </a:xfrm>
        </p:spPr>
        <p:txBody>
          <a:bodyPr/>
          <a:lstStyle/>
          <a:p>
            <a:pPr algn="l"/>
            <a:r>
              <a:rPr lang="pl-PL" altLang="pl-PL" sz="3500" b="1" dirty="0" smtClean="0">
                <a:solidFill>
                  <a:schemeClr val="tx1"/>
                </a:solidFill>
              </a:rPr>
              <a:t>6. Rodzaje przedsiębiorstw </a:t>
            </a:r>
            <a:r>
              <a:rPr lang="pl-PL" altLang="pl-PL" sz="3500" b="1" dirty="0">
                <a:solidFill>
                  <a:schemeClr val="tx1"/>
                </a:solidFill>
              </a:rPr>
              <a:t>– ujęcie prawne według formy organizacyjno-prawnej prowadzenia działalności gospodarczej</a:t>
            </a:r>
            <a:br>
              <a:rPr lang="pl-PL" altLang="pl-PL" sz="3500" b="1" dirty="0">
                <a:solidFill>
                  <a:schemeClr val="tx1"/>
                </a:solidFill>
              </a:rPr>
            </a:br>
            <a:endParaRPr lang="pl-PL" altLang="pl-PL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build="p" autoUpdateAnimBg="0"/>
      <p:bldP spid="675843" grpId="0" autoUpdateAnimBg="0"/>
      <p:bldP spid="675852" grpId="0" autoUpdateAnimBg="0"/>
      <p:bldP spid="675859" grpId="0" autoUpdateAnimBg="0"/>
      <p:bldP spid="6758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06791"/>
            <a:ext cx="12801600" cy="8529955"/>
          </a:xfrm>
        </p:spPr>
        <p:txBody>
          <a:bodyPr/>
          <a:lstStyle/>
          <a:p>
            <a:pPr>
              <a:spcBef>
                <a:spcPts val="840"/>
              </a:spcBef>
            </a:pPr>
            <a:r>
              <a:rPr lang="pl-PL" altLang="pl-PL" sz="2700" dirty="0" smtClean="0"/>
              <a:t>Jednoosobowa działalność gospodarcza (JDG) - najprostsza </a:t>
            </a:r>
            <a:r>
              <a:rPr lang="pl-PL" altLang="pl-PL" sz="2700" dirty="0"/>
              <a:t>forma prowadzenia działalności gospodarczej, wyłącznie przez 1 osobę fizyczną </a:t>
            </a:r>
          </a:p>
          <a:p>
            <a:pPr>
              <a:spcBef>
                <a:spcPts val="840"/>
              </a:spcBef>
            </a:pPr>
            <a:r>
              <a:rPr lang="pl-PL" altLang="pl-PL" sz="2700" dirty="0"/>
              <a:t>Działalność gospodarczą prowadzi tu jedna osoba, może jednak mieć np. pracowników</a:t>
            </a:r>
          </a:p>
          <a:p>
            <a:pPr>
              <a:spcBef>
                <a:spcPts val="840"/>
              </a:spcBef>
            </a:pPr>
            <a:r>
              <a:rPr lang="pl-PL" altLang="pl-PL" sz="2700" dirty="0"/>
              <a:t>Rejestracja osoby fizycznej jako przedsiębiorcy następuje w Centralnej Ewidencji i Informacji o Działalności Gospodarczej (w urzędzie miasta lub gminy),</a:t>
            </a:r>
          </a:p>
          <a:p>
            <a:pPr>
              <a:spcBef>
                <a:spcPts val="840"/>
              </a:spcBef>
            </a:pPr>
            <a:r>
              <a:rPr lang="pl-PL" altLang="pl-PL" sz="2700" dirty="0"/>
              <a:t>Nie ma wymagań odnośnie minimalnego kapitału na rozpoczęcie działalności,</a:t>
            </a:r>
          </a:p>
          <a:p>
            <a:pPr>
              <a:spcBef>
                <a:spcPts val="840"/>
              </a:spcBef>
            </a:pPr>
            <a:r>
              <a:rPr lang="pl-PL" altLang="pl-PL" sz="2700" dirty="0"/>
              <a:t>Rozmiar działalności nie jest ograniczony – przedsiębiorstwo może być bardzo małe lub bardzo duże ;)</a:t>
            </a:r>
          </a:p>
          <a:p>
            <a:pPr>
              <a:spcBef>
                <a:spcPts val="840"/>
              </a:spcBef>
            </a:pPr>
            <a:r>
              <a:rPr lang="pl-PL" altLang="pl-PL" sz="2700" dirty="0" smtClean="0"/>
              <a:t>Nazwa: określenie </a:t>
            </a:r>
            <a:r>
              <a:rPr lang="pl-PL" altLang="pl-PL" sz="2700" dirty="0"/>
              <a:t>działalności (np. PPHU) + dowolna nazwa + </a:t>
            </a:r>
            <a:r>
              <a:rPr lang="pl-PL" altLang="pl-PL" sz="2700" b="1" u="sng" dirty="0"/>
              <a:t>imię i nazwisko (obowiązkowo)</a:t>
            </a:r>
            <a:r>
              <a:rPr lang="pl-PL" altLang="pl-PL" sz="2700" dirty="0"/>
              <a:t>.</a:t>
            </a:r>
          </a:p>
          <a:p>
            <a:pPr lvl="1">
              <a:spcBef>
                <a:spcPts val="840"/>
              </a:spcBef>
            </a:pPr>
            <a:r>
              <a:rPr lang="pl-PL" altLang="pl-PL" sz="2700" dirty="0"/>
              <a:t>Firma Handlowa „</a:t>
            </a:r>
            <a:r>
              <a:rPr lang="pl-PL" altLang="pl-PL" sz="2700" dirty="0" err="1"/>
              <a:t>Butimex</a:t>
            </a:r>
            <a:r>
              <a:rPr lang="pl-PL" altLang="pl-PL" sz="2700" dirty="0"/>
              <a:t>” Adam Konecki</a:t>
            </a:r>
          </a:p>
          <a:p>
            <a:pPr>
              <a:spcBef>
                <a:spcPts val="840"/>
              </a:spcBef>
            </a:pPr>
            <a:r>
              <a:rPr lang="pl-PL" altLang="pl-PL" sz="2700" dirty="0"/>
              <a:t>mało formalności przy zakładaniu i później, przy ewentualnej likwidacji,</a:t>
            </a:r>
          </a:p>
          <a:p>
            <a:pPr>
              <a:spcBef>
                <a:spcPts val="840"/>
              </a:spcBef>
            </a:pPr>
            <a:r>
              <a:rPr lang="pl-PL" altLang="pl-PL" sz="2700" dirty="0"/>
              <a:t>o wszystkim decyduje właściciel, możliwe szybkie podejmowanie decyzji,</a:t>
            </a:r>
          </a:p>
          <a:p>
            <a:pPr>
              <a:spcBef>
                <a:spcPts val="840"/>
              </a:spcBef>
            </a:pPr>
            <a:r>
              <a:rPr lang="pl-PL" altLang="pl-PL" sz="2700" dirty="0"/>
              <a:t>zysk w całości dla zarejestrowanego właściciela. </a:t>
            </a:r>
          </a:p>
          <a:p>
            <a:pPr>
              <a:spcBef>
                <a:spcPts val="840"/>
              </a:spcBef>
            </a:pPr>
            <a:r>
              <a:rPr lang="pl-PL" altLang="pl-PL" sz="2700" dirty="0"/>
              <a:t>właściciel odpowiada całym swoim majątkiem osobistym za zobowiązania, które powstają w trakcie prowadzonej działalności gospodarczej,</a:t>
            </a:r>
          </a:p>
          <a:p>
            <a:pPr>
              <a:spcBef>
                <a:spcPts val="840"/>
              </a:spcBef>
            </a:pPr>
            <a:r>
              <a:rPr lang="pl-PL" altLang="pl-PL" sz="2700" dirty="0"/>
              <a:t>pewne trudność w pozyskaniu kapitału na rynku kapitałowym lub przez przyjęcie nowego wspólnika – żeby przyjąć wspólnika trzeba założyć spółkę!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51155" y="23"/>
            <a:ext cx="12232640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70" tIns="63896" rIns="127770" bIns="6389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200" b="1">
                <a:solidFill>
                  <a:srgbClr val="000099"/>
                </a:solidFill>
              </a:rPr>
              <a:t>Osoba fizyczna prowadząca działalność gospodarczą</a:t>
            </a:r>
            <a:endParaRPr lang="pl-PL" altLang="pl-PL" sz="4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66750"/>
            <a:ext cx="12801600" cy="8632190"/>
          </a:xfrm>
        </p:spPr>
        <p:txBody>
          <a:bodyPr/>
          <a:lstStyle/>
          <a:p>
            <a:r>
              <a:rPr lang="pl-PL" altLang="pl-PL" sz="2600" dirty="0"/>
              <a:t>Zakładana przez co najmniej 2 osoby fizyczne, prawne, lub ew. spółki osobowe</a:t>
            </a:r>
          </a:p>
          <a:p>
            <a:r>
              <a:rPr lang="pl-PL" altLang="pl-PL" sz="2600" dirty="0"/>
              <a:t>Jest handlową spółką osobowa, nie posiada osobowości prawnej. Jest regulowana Kodeksem Spółek Handlowych</a:t>
            </a:r>
            <a:r>
              <a:rPr lang="pl-PL" altLang="pl-PL" sz="2600" dirty="0" smtClean="0"/>
              <a:t>.</a:t>
            </a:r>
          </a:p>
          <a:p>
            <a:r>
              <a:rPr lang="pl-PL" altLang="pl-PL" sz="2600" dirty="0"/>
              <a:t>Spółka </a:t>
            </a:r>
            <a:r>
              <a:rPr lang="pl-PL" altLang="pl-PL" sz="2600" b="1" u="sng" dirty="0"/>
              <a:t>posiada zdolność prawą</a:t>
            </a:r>
            <a:r>
              <a:rPr lang="pl-PL" altLang="pl-PL" sz="2600" dirty="0"/>
              <a:t>, sądową oraz swój majątek. Może nabywać prawa, zaciągać zobowiązania, pozywać i być pozywana do sądu.</a:t>
            </a:r>
          </a:p>
          <a:p>
            <a:r>
              <a:rPr lang="pl-PL" altLang="pl-PL" sz="2600" dirty="0" smtClean="0"/>
              <a:t>Umowa </a:t>
            </a:r>
            <a:r>
              <a:rPr lang="pl-PL" altLang="pl-PL" sz="2600" dirty="0"/>
              <a:t>spółki pisemna. W umowie podaje się: firmę i siedzibę spółki, określenie wkładów wnoszonych przez każdego wspólnika i ich wartość, przedmiot działalności spółki, czas trwania spółki, jeżeli jest oznaczony.</a:t>
            </a:r>
          </a:p>
          <a:p>
            <a:r>
              <a:rPr lang="pl-PL" altLang="pl-PL" sz="2600" dirty="0" smtClean="0"/>
              <a:t>Nazwa: </a:t>
            </a:r>
            <a:r>
              <a:rPr lang="pl-PL" altLang="pl-PL" sz="2600" dirty="0"/>
              <a:t>określenie działalności (np. PPHU) + dowolna nazwa + nazwisko lub nazwa co najmniej jednego wspólnika + spółka jawna (sp. j.)</a:t>
            </a:r>
            <a:endParaRPr lang="pl-PL" altLang="pl-PL" sz="2600" i="1" dirty="0"/>
          </a:p>
          <a:p>
            <a:pPr lvl="1"/>
            <a:r>
              <a:rPr lang="pl-PL" altLang="pl-PL" sz="2600" dirty="0"/>
              <a:t>FH „</a:t>
            </a:r>
            <a:r>
              <a:rPr lang="pl-PL" altLang="pl-PL" sz="2600" dirty="0" err="1"/>
              <a:t>Meblex</a:t>
            </a:r>
            <a:r>
              <a:rPr lang="pl-PL" altLang="pl-PL" sz="2600" dirty="0"/>
              <a:t>” J. Nowak i wspólnik </a:t>
            </a:r>
            <a:r>
              <a:rPr lang="pl-PL" altLang="pl-PL" sz="2600" dirty="0" err="1"/>
              <a:t>sp.j</a:t>
            </a:r>
            <a:r>
              <a:rPr lang="pl-PL" altLang="pl-PL" sz="2600" dirty="0"/>
              <a:t>.</a:t>
            </a:r>
          </a:p>
          <a:p>
            <a:r>
              <a:rPr lang="pl-PL" altLang="pl-PL" sz="2600" dirty="0"/>
              <a:t>Rejestracja w Krajowym Rejestrze Sądowym (również w internetowym trybie S24),</a:t>
            </a:r>
          </a:p>
          <a:p>
            <a:r>
              <a:rPr lang="pl-PL" altLang="pl-PL" sz="2600" dirty="0" smtClean="0"/>
              <a:t>Wspólnicy </a:t>
            </a:r>
            <a:r>
              <a:rPr lang="pl-PL" altLang="pl-PL" sz="2600" dirty="0"/>
              <a:t>wnoszą na rzecz spółki wkłady (pieniężne/niepieniężne). Brak wkładu minimalnego.</a:t>
            </a:r>
          </a:p>
          <a:p>
            <a:r>
              <a:rPr lang="pl-PL" altLang="pl-PL" sz="2600" dirty="0"/>
              <a:t>Wspólnik odpowiada za zobowiązania bez ograniczenia całym majątkiem solidarnie z pozostałymi wspólnikami oraz ze spółką; </a:t>
            </a:r>
            <a:r>
              <a:rPr lang="pl-PL" altLang="pl-PL" sz="2600" b="1" i="1" dirty="0"/>
              <a:t>odpowiedzialność subsydiarna</a:t>
            </a:r>
            <a:r>
              <a:rPr lang="pl-PL" altLang="pl-PL" sz="2600" dirty="0"/>
              <a:t> = wierzyciel ma prawo prowadzić egzekucję z majątku osobistego wspólnika, dopiero gdy majątek spółki nie wystarcza na pokrycie należności</a:t>
            </a:r>
          </a:p>
          <a:p>
            <a:r>
              <a:rPr lang="pl-PL" altLang="pl-PL" sz="2600" dirty="0"/>
              <a:t>Spółka nie posiada organów zarządzających, sprawy spółki prowadzą wspólnicy. Każdy wspólnik ma prawo reprezentować spółkę.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738124" y="-102234"/>
            <a:ext cx="338759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70" tIns="63896" rIns="127770" bIns="6389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200" b="1">
                <a:solidFill>
                  <a:srgbClr val="000099"/>
                </a:solidFill>
              </a:rPr>
              <a:t>Spółka jawna</a:t>
            </a:r>
            <a:endParaRPr lang="pl-PL" altLang="pl-PL" sz="4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09015"/>
            <a:ext cx="12801600" cy="8732203"/>
          </a:xfrm>
        </p:spPr>
        <p:txBody>
          <a:bodyPr/>
          <a:lstStyle/>
          <a:p>
            <a:r>
              <a:rPr lang="pl-PL" altLang="pl-PL" sz="2700" dirty="0"/>
              <a:t>Jest to spółka handlowa kapitałowa, która może być utworzona przez jedną albo więcej osób (fizycznych lub prawnych). Nie może być tylko założona przez inną jednoosobową sp. z o.o.</a:t>
            </a:r>
          </a:p>
          <a:p>
            <a:r>
              <a:rPr lang="pl-PL" altLang="pl-PL" sz="2700" dirty="0"/>
              <a:t>Umowa spisywana jest w formie aktu notarialnego. W umowie zapisuje się:</a:t>
            </a:r>
          </a:p>
          <a:p>
            <a:pPr lvl="1"/>
            <a:r>
              <a:rPr lang="pl-PL" altLang="pl-PL" sz="2700" dirty="0"/>
              <a:t>firmę i siedzibę spółki,</a:t>
            </a:r>
          </a:p>
          <a:p>
            <a:pPr lvl="1"/>
            <a:r>
              <a:rPr lang="pl-PL" altLang="pl-PL" sz="2700" dirty="0"/>
              <a:t>przedmiot działalności spółki,</a:t>
            </a:r>
          </a:p>
          <a:p>
            <a:pPr lvl="1"/>
            <a:r>
              <a:rPr lang="pl-PL" altLang="pl-PL" sz="2700" dirty="0"/>
              <a:t>wysokość kapitału zakładowego,</a:t>
            </a:r>
          </a:p>
          <a:p>
            <a:pPr lvl="1"/>
            <a:r>
              <a:rPr lang="pl-PL" altLang="pl-PL" sz="2700" dirty="0"/>
              <a:t>czy wspólnik może mieć więcej niż jeden udział,</a:t>
            </a:r>
          </a:p>
          <a:p>
            <a:pPr lvl="1"/>
            <a:r>
              <a:rPr lang="pl-PL" altLang="pl-PL" sz="2700" dirty="0"/>
              <a:t>liczbę i wartość nominalną udziałów objętych przez poszczególnych wspólników,</a:t>
            </a:r>
          </a:p>
          <a:p>
            <a:pPr lvl="1"/>
            <a:r>
              <a:rPr lang="pl-PL" altLang="pl-PL" sz="2700" dirty="0"/>
              <a:t>czas trwania spółki, jeżeli jest oznaczony.</a:t>
            </a:r>
          </a:p>
          <a:p>
            <a:r>
              <a:rPr lang="pl-PL" altLang="pl-PL" sz="2700" dirty="0"/>
              <a:t>Spółka rejestrowana jest w KRS lub w internetowym trybie S24, z chwilą rejestracji nabywa osobowość prawną</a:t>
            </a:r>
          </a:p>
          <a:p>
            <a:r>
              <a:rPr lang="pl-PL" altLang="pl-PL" sz="2700" dirty="0" smtClean="0"/>
              <a:t>Nazwa dowolna + </a:t>
            </a:r>
            <a:r>
              <a:rPr lang="pl-PL" altLang="pl-PL" sz="2700" dirty="0"/>
              <a:t>spółka z ograniczoną odpowiedzialnością (spółka z o.o., sp. z o.o.)</a:t>
            </a:r>
          </a:p>
          <a:p>
            <a:pPr lvl="1"/>
            <a:r>
              <a:rPr lang="pl-PL" altLang="pl-PL" sz="2700" dirty="0"/>
              <a:t>PPHU „</a:t>
            </a:r>
            <a:r>
              <a:rPr lang="pl-PL" altLang="pl-PL" sz="2700" dirty="0" err="1"/>
              <a:t>Butex</a:t>
            </a:r>
            <a:r>
              <a:rPr lang="pl-PL" altLang="pl-PL" sz="2700" dirty="0"/>
              <a:t>” sp. z o.o.</a:t>
            </a:r>
          </a:p>
          <a:p>
            <a:r>
              <a:rPr lang="pl-PL" altLang="pl-PL" sz="2700" dirty="0"/>
              <a:t>Kapitał zakładowy musi wynosić co najmniej 5.000 zł, udział 50 zł</a:t>
            </a:r>
          </a:p>
          <a:p>
            <a:r>
              <a:rPr lang="pl-PL" altLang="pl-PL" sz="2700" dirty="0"/>
              <a:t>Organy spółki: zgromadzenie wspólników, zarząd, rada nadzorcza.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1746931" y="46"/>
            <a:ext cx="9667875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523" tIns="63784" rIns="127523" bIns="63784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200" b="1">
                <a:solidFill>
                  <a:srgbClr val="000099"/>
                </a:solidFill>
              </a:rPr>
              <a:t>Spółka z ograniczoną odpowiedzialnością</a:t>
            </a:r>
            <a:endParaRPr lang="pl-PL" altLang="pl-PL" sz="3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09040"/>
            <a:ext cx="12801600" cy="7825423"/>
          </a:xfrm>
        </p:spPr>
        <p:txBody>
          <a:bodyPr/>
          <a:lstStyle/>
          <a:p>
            <a:r>
              <a:rPr lang="pl-PL" altLang="pl-PL" sz="2700" b="1" dirty="0"/>
              <a:t>Zgromadzenie wspólników:</a:t>
            </a:r>
            <a:r>
              <a:rPr lang="pl-PL" altLang="pl-PL" sz="2700" dirty="0"/>
              <a:t> </a:t>
            </a:r>
          </a:p>
          <a:p>
            <a:pPr lvl="1"/>
            <a:r>
              <a:rPr lang="pl-PL" altLang="pl-PL" sz="2700" dirty="0"/>
              <a:t>składa się ze wspólników,</a:t>
            </a:r>
          </a:p>
          <a:p>
            <a:pPr lvl="1"/>
            <a:r>
              <a:rPr lang="pl-PL" altLang="pl-PL" sz="2700" dirty="0"/>
              <a:t>podejmuje najważniejsze decyzje w sprawie spółki w formie uchwał:</a:t>
            </a:r>
          </a:p>
          <a:p>
            <a:pPr lvl="1"/>
            <a:r>
              <a:rPr lang="pl-PL" altLang="pl-PL" sz="2700" dirty="0"/>
              <a:t>decyduje o składzie rady nadzorczej, bardzo często o składzie zarządu,</a:t>
            </a:r>
          </a:p>
          <a:p>
            <a:pPr lvl="1"/>
            <a:r>
              <a:rPr lang="pl-PL" altLang="pl-PL" sz="2700" dirty="0"/>
              <a:t>decyduje o podziale zysków (wypłata w formie dywidendy, zatrzymanie zysku w spółce), pokryciu straty,</a:t>
            </a:r>
          </a:p>
          <a:p>
            <a:pPr lvl="1"/>
            <a:r>
              <a:rPr lang="pl-PL" altLang="pl-PL" sz="2700" dirty="0"/>
              <a:t>decyduje o strategicznych planach spółki – zatwierdza propozycje zarządu,</a:t>
            </a:r>
          </a:p>
          <a:p>
            <a:pPr lvl="1"/>
            <a:r>
              <a:rPr lang="pl-PL" altLang="pl-PL" sz="2700" dirty="0"/>
              <a:t>przyjmuje sprawozdanie zarządu z działalności spółki, udziela zarządowi absolutorium,</a:t>
            </a:r>
          </a:p>
          <a:p>
            <a:endParaRPr lang="pl-PL" altLang="pl-PL" sz="2800" b="1" dirty="0"/>
          </a:p>
          <a:p>
            <a:r>
              <a:rPr lang="pl-PL" altLang="pl-PL" sz="2800" b="1" dirty="0"/>
              <a:t>Zarząd:</a:t>
            </a:r>
            <a:r>
              <a:rPr lang="pl-PL" altLang="pl-PL" sz="2800" dirty="0"/>
              <a:t> </a:t>
            </a:r>
          </a:p>
          <a:p>
            <a:pPr lvl="1"/>
            <a:r>
              <a:rPr lang="pl-PL" altLang="pl-PL" sz="2800" dirty="0"/>
              <a:t>prowadzi sprawy spółki i reprezentuje ją na zewnątrz,</a:t>
            </a:r>
          </a:p>
          <a:p>
            <a:pPr lvl="1"/>
            <a:r>
              <a:rPr lang="pl-PL" altLang="pl-PL" sz="2800" dirty="0"/>
              <a:t>składa się co najmniej z 1 osoby,</a:t>
            </a:r>
          </a:p>
          <a:p>
            <a:pPr lvl="1"/>
            <a:r>
              <a:rPr lang="pl-PL" altLang="pl-PL" sz="2800" dirty="0"/>
              <a:t>w skład zarządu mogą wchodzić osoby będące wspólnikami, ale również osoby spoza grona wspólników</a:t>
            </a:r>
          </a:p>
          <a:p>
            <a:pPr lvl="1"/>
            <a:r>
              <a:rPr lang="pl-PL" altLang="pl-PL" sz="2800" dirty="0"/>
              <a:t>zarząd prowadzi sprawy spółki realizując cele i interesy wspólników.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746908" y="23"/>
            <a:ext cx="9667875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70" tIns="63896" rIns="127770" bIns="63896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200" b="1">
                <a:solidFill>
                  <a:srgbClr val="000099"/>
                </a:solidFill>
              </a:rPr>
              <a:t>Spółka z ograniczoną odpowiedzialnością</a:t>
            </a:r>
            <a:endParaRPr lang="pl-PL" altLang="pl-PL" sz="3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64942"/>
            <a:ext cx="12801600" cy="87322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99"/>
              </a:spcBef>
            </a:pPr>
            <a:r>
              <a:rPr lang="pl-PL" altLang="pl-PL" sz="2900" b="1" dirty="0"/>
              <a:t>Rada nadzorcza (lub komisja rewizyjna):</a:t>
            </a:r>
          </a:p>
          <a:p>
            <a:pPr lvl="1">
              <a:lnSpc>
                <a:spcPct val="110000"/>
              </a:lnSpc>
              <a:spcBef>
                <a:spcPts val="1299"/>
              </a:spcBef>
            </a:pPr>
            <a:r>
              <a:rPr lang="pl-PL" altLang="pl-PL" sz="2900" dirty="0"/>
              <a:t>można ją powołać, jednak powoływana jest obowiązkowo, gdy kapitał zakładowy przekracza 500 tys. zł, a wspólników jest więcej niż 25) </a:t>
            </a:r>
          </a:p>
          <a:p>
            <a:pPr lvl="1">
              <a:lnSpc>
                <a:spcPct val="110000"/>
              </a:lnSpc>
              <a:spcBef>
                <a:spcPts val="1299"/>
              </a:spcBef>
            </a:pPr>
            <a:r>
              <a:rPr lang="pl-PL" altLang="pl-PL" sz="2900" dirty="0"/>
              <a:t>składa się z co najmniej 3 osób spośród wspólników lub spoza ich grona</a:t>
            </a:r>
          </a:p>
          <a:p>
            <a:pPr lvl="1">
              <a:lnSpc>
                <a:spcPct val="110000"/>
              </a:lnSpc>
              <a:spcBef>
                <a:spcPts val="1299"/>
              </a:spcBef>
            </a:pPr>
            <a:r>
              <a:rPr lang="pl-PL" altLang="pl-PL" sz="2900" dirty="0"/>
              <a:t>prowadzi stały nadzór nad działalnością spółki we wszystkich jej dziedzinach</a:t>
            </a:r>
          </a:p>
          <a:p>
            <a:pPr lvl="1">
              <a:lnSpc>
                <a:spcPct val="110000"/>
              </a:lnSpc>
              <a:spcBef>
                <a:spcPts val="1299"/>
              </a:spcBef>
            </a:pPr>
            <a:r>
              <a:rPr lang="pl-PL" altLang="pl-PL" sz="2900" dirty="0"/>
              <a:t>w praktyce kontroluje ona, czy podejmowane przez zarząd działania są zgodne z interesami spółki i – przede wszystkim – wspólników</a:t>
            </a:r>
          </a:p>
          <a:p>
            <a:pPr lvl="1">
              <a:lnSpc>
                <a:spcPct val="110000"/>
              </a:lnSpc>
              <a:spcBef>
                <a:spcPts val="1299"/>
              </a:spcBef>
            </a:pPr>
            <a:r>
              <a:rPr lang="pl-PL" altLang="pl-PL" sz="2900" dirty="0"/>
              <a:t>nie ma prawa wydawania zarządowi wiążących poleceń,</a:t>
            </a:r>
          </a:p>
          <a:p>
            <a:pPr lvl="1">
              <a:lnSpc>
                <a:spcPct val="110000"/>
              </a:lnSpc>
              <a:spcBef>
                <a:spcPts val="1299"/>
              </a:spcBef>
            </a:pPr>
            <a:r>
              <a:rPr lang="pl-PL" altLang="pl-PL" sz="2900" dirty="0"/>
              <a:t>nie można łączyć funkcji członka zarządu i rady nadzorczej.</a:t>
            </a:r>
          </a:p>
          <a:p>
            <a:pPr>
              <a:lnSpc>
                <a:spcPct val="110000"/>
              </a:lnSpc>
              <a:spcBef>
                <a:spcPts val="1299"/>
              </a:spcBef>
            </a:pPr>
            <a:r>
              <a:rPr lang="pl-PL" altLang="pl-PL" sz="2900" dirty="0"/>
              <a:t>Za zobowiązania spółki z o.o. spółka odpowiada całym swoim majątkiem,  wspólnicy tylko do wysokości wniesionych wkładów. Istnieje możliwość przeniesienia odpowiedzialności na członków zarządu / rady nadzorczej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746931" y="46"/>
            <a:ext cx="9667875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523" tIns="63784" rIns="127523" bIns="63784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200" b="1">
                <a:solidFill>
                  <a:srgbClr val="000099"/>
                </a:solidFill>
              </a:rPr>
              <a:t>Spółka z ograniczoną odpowiedzialnością</a:t>
            </a:r>
            <a:endParaRPr lang="pl-PL" altLang="pl-PL" sz="3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0120" y="213360"/>
            <a:ext cx="10881360" cy="746760"/>
          </a:xfrm>
        </p:spPr>
        <p:txBody>
          <a:bodyPr/>
          <a:lstStyle/>
          <a:p>
            <a:r>
              <a:rPr lang="pl-PL" altLang="pl-PL" sz="4200" b="1">
                <a:solidFill>
                  <a:srgbClr val="000099"/>
                </a:solidFill>
              </a:rPr>
              <a:t>Spółka akcyjna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" y="1257935"/>
            <a:ext cx="12054840" cy="576072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800" dirty="0"/>
              <a:t>Jest to spółka handlowa, kapitałowa zawiązana przez jedną albo więcej osób,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800" dirty="0"/>
              <a:t>kapitał zakładowy spółki powinien wynosić co najmniej 100.000 złotych, dzieli się na akcje różnego rodzaju, wartość nominalna akcji co najmniej 0,01 złoty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800" dirty="0"/>
              <a:t>statut w formie aktu notarialnego, rejestracja w KRS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800" dirty="0" smtClean="0"/>
              <a:t>nazwa: dowolna, </a:t>
            </a:r>
            <a:r>
              <a:rPr lang="pl-PL" altLang="pl-PL" sz="2800" dirty="0"/>
              <a:t>z dodatkiem spółka akcyjna, lub S.A.</a:t>
            </a:r>
          </a:p>
          <a:p>
            <a:pPr lvl="1">
              <a:spcBef>
                <a:spcPct val="10000"/>
              </a:spcBef>
              <a:spcAft>
                <a:spcPct val="30000"/>
              </a:spcAft>
            </a:pPr>
            <a:r>
              <a:rPr lang="pl-PL" altLang="pl-PL" sz="2800" dirty="0"/>
              <a:t>Telekomunikacja Polska Spółka Akcyjna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800" dirty="0"/>
              <a:t>organy spółki: walne zgromadzenie akcjonariuszy, zarząd, rada nadzorcza (rada powoływana obowiązkowo)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800" dirty="0"/>
              <a:t>za zobowiązania spółki akcyjnej odpowiada spółka całym swoim majątkiem, akcjonariusze nie odpowiadają za zobowiązania spółki. Możliwość przeniesienia odpowiedzialności na członków zarządu / rady nadzorczej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800" dirty="0"/>
              <a:t>możliwość pozyskiwania kapitału na rynku kapitałowym poprzez emisję akcji czy obligacji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800" dirty="0"/>
              <a:t>stosowana w dużych przedsięwzięciach gospodarczych</a:t>
            </a:r>
          </a:p>
        </p:txBody>
      </p:sp>
    </p:spTree>
    <p:extLst>
      <p:ext uri="{BB962C8B-B14F-4D97-AF65-F5344CB8AC3E}">
        <p14:creationId xmlns:p14="http://schemas.microsoft.com/office/powerpoint/2010/main" val="636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0" y="106684"/>
            <a:ext cx="12801600" cy="166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7261" tIns="63665" rIns="127261" bIns="63665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5000" b="1" dirty="0">
                <a:solidFill>
                  <a:srgbClr val="000099"/>
                </a:solidFill>
              </a:rPr>
              <a:t>Teoria przedsiębiorstwa i przedsiębiorczość</a:t>
            </a:r>
            <a:br>
              <a:rPr lang="pl-PL" altLang="pl-PL" sz="5000" b="1" dirty="0">
                <a:solidFill>
                  <a:srgbClr val="000099"/>
                </a:solidFill>
              </a:rPr>
            </a:br>
            <a:endParaRPr lang="pl-PL" altLang="pl-PL" sz="5000" dirty="0">
              <a:solidFill>
                <a:srgbClr val="000000"/>
              </a:solidFill>
            </a:endParaRP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175578" y="2525648"/>
            <a:ext cx="1237488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261" tIns="63665" rIns="127261" bIns="63665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2000"/>
              </a:spcBef>
              <a:spcAft>
                <a:spcPts val="601"/>
              </a:spcAft>
            </a:pPr>
            <a:r>
              <a:rPr lang="pl-PL" sz="3400" dirty="0"/>
              <a:t>Lisowska R., </a:t>
            </a:r>
            <a:r>
              <a:rPr lang="pl-PL" sz="3400" dirty="0" err="1"/>
              <a:t>Ropega</a:t>
            </a:r>
            <a:r>
              <a:rPr lang="pl-PL" sz="3400" dirty="0"/>
              <a:t> J., (red.), Przedsiębiorczość i zarzadzanie w małej i średniej firmie. Teoria i praktyka, Wydawnictwo Uniwersytetu Łódzkiego, Łódź 2016.</a:t>
            </a:r>
          </a:p>
          <a:p>
            <a:pPr algn="just">
              <a:spcBef>
                <a:spcPts val="2000"/>
              </a:spcBef>
              <a:spcAft>
                <a:spcPts val="601"/>
              </a:spcAft>
            </a:pPr>
            <a:r>
              <a:rPr lang="pl-PL" sz="3400" dirty="0"/>
              <a:t>Cieślik J., Przedsiębiorczość, polityka, rozwój, Wydawnictwo Akademickie Sedno, Warszawa 2014</a:t>
            </a:r>
          </a:p>
          <a:p>
            <a:pPr algn="just">
              <a:spcBef>
                <a:spcPts val="2000"/>
              </a:spcBef>
              <a:spcAft>
                <a:spcPts val="2500"/>
              </a:spcAft>
            </a:pPr>
            <a:r>
              <a:rPr lang="pl-PL" altLang="pl-PL" sz="3400" dirty="0">
                <a:solidFill>
                  <a:srgbClr val="000000"/>
                </a:solidFill>
              </a:rPr>
              <a:t>Piecuch T., Przedsiębiorczość. Podstawy teoretyczne, C.H. Beck, Warszawa 2013</a:t>
            </a:r>
          </a:p>
          <a:p>
            <a:pPr algn="just">
              <a:spcBef>
                <a:spcPts val="2000"/>
              </a:spcBef>
              <a:spcAft>
                <a:spcPts val="2500"/>
              </a:spcAft>
            </a:pPr>
            <a:r>
              <a:rPr lang="pl-PL" altLang="pl-PL" sz="3400" dirty="0">
                <a:solidFill>
                  <a:srgbClr val="000000"/>
                </a:solidFill>
              </a:rPr>
              <a:t>Matejun M. (red.), Zarządzanie małą i średnią firmą w teorii i w ćwiczeniach, </a:t>
            </a:r>
            <a:r>
              <a:rPr lang="pl-PL" altLang="pl-PL" sz="3400" dirty="0" err="1">
                <a:solidFill>
                  <a:srgbClr val="000000"/>
                </a:solidFill>
              </a:rPr>
              <a:t>Difin</a:t>
            </a:r>
            <a:r>
              <a:rPr lang="pl-PL" altLang="pl-PL" sz="3400" dirty="0">
                <a:solidFill>
                  <a:srgbClr val="000000"/>
                </a:solidFill>
              </a:rPr>
              <a:t>, Warszawa 2012</a:t>
            </a:r>
            <a:r>
              <a:rPr lang="pl-PL" altLang="pl-PL" sz="3400" dirty="0" smtClean="0">
                <a:solidFill>
                  <a:srgbClr val="000000"/>
                </a:solidFill>
              </a:rPr>
              <a:t>.</a:t>
            </a:r>
            <a:endParaRPr lang="pl-PL" altLang="pl-PL" sz="3400" dirty="0">
              <a:solidFill>
                <a:srgbClr val="000000"/>
              </a:solidFill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26720" y="1173549"/>
            <a:ext cx="11948160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261" tIns="63665" rIns="127261" bIns="63665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200" b="1" dirty="0">
                <a:solidFill>
                  <a:srgbClr val="000099"/>
                </a:solidFill>
              </a:rPr>
              <a:t>Literatura podstawowa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0120" y="213360"/>
            <a:ext cx="10881360" cy="746760"/>
          </a:xfrm>
        </p:spPr>
        <p:txBody>
          <a:bodyPr/>
          <a:lstStyle/>
          <a:p>
            <a:r>
              <a:rPr lang="pl-PL" altLang="pl-PL" sz="4200" b="1" dirty="0">
                <a:solidFill>
                  <a:srgbClr val="000099"/>
                </a:solidFill>
              </a:rPr>
              <a:t>Prosta spółka akcyjna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" y="984096"/>
            <a:ext cx="12054840" cy="576072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700" dirty="0"/>
              <a:t>Jest to spółka handlowa, kapitałowa zawiązana przez jedną albo więcej osób,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700" dirty="0"/>
              <a:t>kapitał zakładowy spółki wynosi m.in. 1 zł !! Możliwość wkładów niepieniężnych. Kapitał nie jest określany w umowie; możliwość elastycznego dokapitalizowania.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700" dirty="0"/>
              <a:t>umowa w formie aktu notarialnego, rejestracja w KRS lub w internetowym trybie S24, z chwilą rejestracji nabywa osobowość prawną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700" dirty="0"/>
              <a:t>nazwa: </a:t>
            </a:r>
            <a:r>
              <a:rPr lang="pl-PL" altLang="pl-PL" sz="2700" dirty="0" smtClean="0"/>
              <a:t>dowolna, </a:t>
            </a:r>
            <a:r>
              <a:rPr lang="pl-PL" altLang="pl-PL" sz="2700" dirty="0"/>
              <a:t>z dodatkiem prosta spółka akcyjna, lub P.S.A.</a:t>
            </a:r>
          </a:p>
          <a:p>
            <a:pPr lvl="1">
              <a:spcBef>
                <a:spcPct val="10000"/>
              </a:spcBef>
              <a:spcAft>
                <a:spcPct val="30000"/>
              </a:spcAft>
            </a:pPr>
            <a:r>
              <a:rPr lang="pl-PL" altLang="pl-PL" sz="2700" dirty="0"/>
              <a:t>ABC Prosta Spółka Akcyjna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700" dirty="0"/>
              <a:t>organy spółki: walne zgromadzenie akcjonariuszy + jeden z 2 modeli zarządzania:</a:t>
            </a:r>
          </a:p>
          <a:p>
            <a:pPr lvl="1">
              <a:spcBef>
                <a:spcPct val="10000"/>
              </a:spcBef>
              <a:spcAft>
                <a:spcPct val="30000"/>
              </a:spcAft>
            </a:pPr>
            <a:r>
              <a:rPr lang="pl-PL" altLang="pl-PL" sz="2700" dirty="0"/>
              <a:t>zarząd + rada nadzorcza (powoływana fakultatywnie)</a:t>
            </a:r>
          </a:p>
          <a:p>
            <a:pPr lvl="1">
              <a:spcBef>
                <a:spcPct val="10000"/>
              </a:spcBef>
              <a:spcAft>
                <a:spcPct val="30000"/>
              </a:spcAft>
            </a:pPr>
            <a:r>
              <a:rPr lang="pl-PL" altLang="pl-PL" sz="2700" dirty="0"/>
              <a:t>rada dyrektorów łącząca  cechy zarządu i rady nadzorczej, podział na członków wykonawczych i nie wykonawczych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700" dirty="0"/>
              <a:t>za zobowiązania spółka odpowiada spółka całym swoim majątkiem, akcjonariusze nie odpowiadają za zobowiązania spółki. Możliwość przeniesienia odpowiedzialności na członków zarządu/rady dyrektorów i rady nadzorczej</a:t>
            </a:r>
          </a:p>
          <a:p>
            <a:pPr>
              <a:spcBef>
                <a:spcPct val="10000"/>
              </a:spcBef>
              <a:spcAft>
                <a:spcPct val="30000"/>
              </a:spcAft>
            </a:pPr>
            <a:r>
              <a:rPr lang="pl-PL" altLang="pl-PL" sz="2700" dirty="0"/>
              <a:t>stosowana w innowacyjnych przedsięwzięciach gospodarczych, wymagających znacznej elastyczności</a:t>
            </a:r>
          </a:p>
        </p:txBody>
      </p:sp>
    </p:spTree>
    <p:extLst>
      <p:ext uri="{BB962C8B-B14F-4D97-AF65-F5344CB8AC3E}">
        <p14:creationId xmlns:p14="http://schemas.microsoft.com/office/powerpoint/2010/main" val="41990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218609" y="480148"/>
            <a:ext cx="12374880" cy="1405447"/>
          </a:xfrm>
        </p:spPr>
        <p:txBody>
          <a:bodyPr/>
          <a:lstStyle/>
          <a:p>
            <a:pPr algn="l"/>
            <a:r>
              <a:rPr lang="pl-PL" altLang="pl-PL" sz="3500" b="1" dirty="0">
                <a:solidFill>
                  <a:schemeClr val="tx1"/>
                </a:solidFill>
              </a:rPr>
              <a:t>Rodzaje przedsiębiorców – ujęcie prawne według formy organizacyjno-prawnej prowadzenia działalności gospodarczej</a:t>
            </a:r>
            <a:br>
              <a:rPr lang="pl-PL" altLang="pl-PL" sz="3500" b="1" dirty="0">
                <a:solidFill>
                  <a:schemeClr val="tx1"/>
                </a:solidFill>
              </a:rPr>
            </a:br>
            <a:endParaRPr lang="pl-PL" altLang="pl-PL" sz="35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805520"/>
              </p:ext>
            </p:extLst>
          </p:nvPr>
        </p:nvGraphicFramePr>
        <p:xfrm>
          <a:off x="6256784" y="1685546"/>
          <a:ext cx="6120680" cy="7579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4"/>
                <a:gridCol w="1944216"/>
              </a:tblGrid>
              <a:tr h="680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>
                          <a:effectLst/>
                        </a:rPr>
                        <a:t>Forma </a:t>
                      </a:r>
                      <a:r>
                        <a:rPr lang="en-US" sz="2500" b="1" u="none" strike="noStrike" dirty="0" err="1">
                          <a:effectLst/>
                        </a:rPr>
                        <a:t>organizacyjno-prawna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 err="1">
                          <a:effectLst/>
                        </a:rPr>
                        <a:t>Rok</a:t>
                      </a:r>
                      <a:r>
                        <a:rPr lang="en-US" sz="2500" b="1" u="none" strike="noStrike" dirty="0">
                          <a:effectLst/>
                        </a:rPr>
                        <a:t> 2019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02">
                <a:tc>
                  <a:txBody>
                    <a:bodyPr/>
                    <a:lstStyle/>
                    <a:p>
                      <a:pPr algn="l" fontAlgn="b"/>
                      <a:r>
                        <a:rPr lang="pl-PL" sz="2500" u="none" strike="noStrike" dirty="0">
                          <a:effectLst/>
                        </a:rPr>
                        <a:t>Osoby fizyczne prowadzące działalność gospodarczą</a:t>
                      </a:r>
                      <a:endParaRPr lang="pl-PL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 smtClean="0">
                          <a:effectLst/>
                        </a:rPr>
                        <a:t>3</a:t>
                      </a:r>
                      <a:r>
                        <a:rPr lang="pl-PL" sz="2500" u="none" strike="noStrike" dirty="0" smtClean="0">
                          <a:effectLst/>
                        </a:rPr>
                        <a:t> </a:t>
                      </a:r>
                      <a:r>
                        <a:rPr lang="en-US" sz="2500" u="none" strike="noStrike" dirty="0" smtClean="0">
                          <a:effectLst/>
                        </a:rPr>
                        <a:t>213</a:t>
                      </a:r>
                      <a:r>
                        <a:rPr lang="pl-PL" sz="2500" u="none" strike="noStrike" dirty="0" smtClean="0">
                          <a:effectLst/>
                        </a:rPr>
                        <a:t> </a:t>
                      </a:r>
                      <a:r>
                        <a:rPr lang="en-US" sz="2500" u="none" strike="noStrike" dirty="0" smtClean="0">
                          <a:effectLst/>
                        </a:rPr>
                        <a:t>641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</a:rPr>
                        <a:t>Spółki</a:t>
                      </a:r>
                      <a:r>
                        <a:rPr lang="en-US" sz="2500" u="none" strike="noStrike" dirty="0">
                          <a:effectLst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</a:rPr>
                        <a:t>cywilne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 smtClean="0">
                          <a:effectLst/>
                        </a:rPr>
                        <a:t>291</a:t>
                      </a:r>
                      <a:r>
                        <a:rPr lang="pl-PL" sz="2500" u="none" strike="noStrike" dirty="0" smtClean="0">
                          <a:effectLst/>
                        </a:rPr>
                        <a:t> </a:t>
                      </a:r>
                      <a:r>
                        <a:rPr lang="en-US" sz="2500" u="none" strike="noStrike" dirty="0" smtClean="0">
                          <a:effectLst/>
                        </a:rPr>
                        <a:t>012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</a:rPr>
                        <a:t>Spółki</a:t>
                      </a:r>
                      <a:r>
                        <a:rPr lang="en-US" sz="2500" u="none" strike="noStrike" dirty="0">
                          <a:effectLst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</a:rPr>
                        <a:t>jawne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500" u="none" strike="noStrike" dirty="0" smtClean="0">
                          <a:effectLst/>
                        </a:rPr>
                        <a:t>35</a:t>
                      </a:r>
                      <a:r>
                        <a:rPr lang="pl-PL" sz="2500" u="none" strike="noStrike" dirty="0" smtClean="0">
                          <a:effectLst/>
                        </a:rPr>
                        <a:t> </a:t>
                      </a:r>
                      <a:r>
                        <a:rPr lang="en-US" sz="2500" u="none" strike="noStrike" dirty="0" smtClean="0">
                          <a:effectLst/>
                        </a:rPr>
                        <a:t>229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</a:rPr>
                        <a:t>Spółki</a:t>
                      </a:r>
                      <a:r>
                        <a:rPr lang="en-US" sz="2500" u="none" strike="noStrike" dirty="0">
                          <a:effectLst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</a:rPr>
                        <a:t>partnerskie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500" u="none" strike="noStrike" dirty="0" smtClean="0">
                          <a:effectLst/>
                        </a:rPr>
                        <a:t>2</a:t>
                      </a:r>
                      <a:r>
                        <a:rPr lang="pl-PL" sz="2500" u="none" strike="noStrike" dirty="0" smtClean="0">
                          <a:effectLst/>
                        </a:rPr>
                        <a:t> </a:t>
                      </a:r>
                      <a:r>
                        <a:rPr lang="en-US" sz="2500" u="none" strike="noStrike" dirty="0" smtClean="0">
                          <a:effectLst/>
                        </a:rPr>
                        <a:t>402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</a:rPr>
                        <a:t>Spółki</a:t>
                      </a:r>
                      <a:r>
                        <a:rPr lang="en-US" sz="2500" u="none" strike="noStrike" dirty="0">
                          <a:effectLst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</a:rPr>
                        <a:t>komandytowe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500" u="none" strike="noStrike" dirty="0" smtClean="0">
                          <a:effectLst/>
                        </a:rPr>
                        <a:t>40</a:t>
                      </a:r>
                      <a:r>
                        <a:rPr lang="pl-PL" sz="2500" u="none" strike="noStrike" dirty="0" smtClean="0">
                          <a:effectLst/>
                        </a:rPr>
                        <a:t> </a:t>
                      </a:r>
                      <a:r>
                        <a:rPr lang="en-US" sz="2500" u="none" strike="noStrike" dirty="0" smtClean="0">
                          <a:effectLst/>
                        </a:rPr>
                        <a:t>578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</a:rPr>
                        <a:t>Spółki</a:t>
                      </a:r>
                      <a:r>
                        <a:rPr lang="en-US" sz="2500" u="none" strike="noStrike" dirty="0">
                          <a:effectLst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</a:rPr>
                        <a:t>komandytowo-akcyjne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500" u="none" strike="noStrike" dirty="0" smtClean="0">
                          <a:effectLst/>
                        </a:rPr>
                        <a:t>3</a:t>
                      </a:r>
                      <a:r>
                        <a:rPr lang="pl-PL" sz="2500" u="none" strike="noStrike" dirty="0" smtClean="0">
                          <a:effectLst/>
                        </a:rPr>
                        <a:t> </a:t>
                      </a:r>
                      <a:r>
                        <a:rPr lang="en-US" sz="2500" u="none" strike="noStrike" dirty="0" smtClean="0">
                          <a:effectLst/>
                        </a:rPr>
                        <a:t>707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</a:rPr>
                        <a:t>Spółki</a:t>
                      </a:r>
                      <a:r>
                        <a:rPr lang="en-US" sz="2500" u="none" strike="noStrike" dirty="0">
                          <a:effectLst/>
                        </a:rPr>
                        <a:t> z </a:t>
                      </a:r>
                      <a:r>
                        <a:rPr lang="en-US" sz="2500" u="none" strike="noStrike" dirty="0" err="1">
                          <a:effectLst/>
                        </a:rPr>
                        <a:t>o.o</a:t>
                      </a:r>
                      <a:r>
                        <a:rPr lang="en-US" sz="2500" u="none" strike="noStrike" dirty="0">
                          <a:effectLst/>
                        </a:rPr>
                        <a:t>.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500" u="none" strike="noStrike" dirty="0" smtClean="0">
                          <a:effectLst/>
                        </a:rPr>
                        <a:t>429</a:t>
                      </a:r>
                      <a:r>
                        <a:rPr lang="pl-PL" sz="2500" u="none" strike="noStrike" dirty="0" smtClean="0">
                          <a:effectLst/>
                        </a:rPr>
                        <a:t> </a:t>
                      </a:r>
                      <a:r>
                        <a:rPr lang="en-US" sz="2500" u="none" strike="noStrike" dirty="0" smtClean="0">
                          <a:effectLst/>
                        </a:rPr>
                        <a:t>136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Spółki akcyjne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 smtClean="0">
                          <a:effectLst/>
                        </a:rPr>
                        <a:t>10</a:t>
                      </a:r>
                      <a:r>
                        <a:rPr lang="pl-PL" sz="2500" u="none" strike="noStrike" dirty="0" smtClean="0">
                          <a:effectLst/>
                        </a:rPr>
                        <a:t> </a:t>
                      </a:r>
                      <a:r>
                        <a:rPr lang="en-US" sz="2500" u="none" strike="noStrike" dirty="0" smtClean="0">
                          <a:effectLst/>
                        </a:rPr>
                        <a:t>021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Spółdzielnie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 smtClean="0">
                          <a:effectLst/>
                        </a:rPr>
                        <a:t>11</a:t>
                      </a:r>
                      <a:r>
                        <a:rPr lang="pl-PL" sz="2500" u="none" strike="noStrike" dirty="0" smtClean="0">
                          <a:effectLst/>
                        </a:rPr>
                        <a:t> </a:t>
                      </a:r>
                      <a:r>
                        <a:rPr lang="en-US" sz="2500" u="none" strike="noStrike" dirty="0" smtClean="0">
                          <a:effectLst/>
                        </a:rPr>
                        <a:t>472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Przedsiębiorstwa państwowe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</a:rPr>
                        <a:t>55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52128" y="2280320"/>
            <a:ext cx="5976664" cy="702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7693" tIns="63861" rIns="127693" bIns="63861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altLang="pl-PL" sz="2900" dirty="0" smtClean="0">
                <a:solidFill>
                  <a:srgbClr val="000000"/>
                </a:solidFill>
              </a:rPr>
              <a:t>Osoba </a:t>
            </a:r>
            <a:r>
              <a:rPr lang="pl-PL" altLang="pl-PL" sz="2900" dirty="0">
                <a:solidFill>
                  <a:srgbClr val="000000"/>
                </a:solidFill>
              </a:rPr>
              <a:t>fizyczna prowadząca działalność gospodarczą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altLang="pl-PL" sz="2900" dirty="0" smtClean="0">
                <a:solidFill>
                  <a:srgbClr val="000000"/>
                </a:solidFill>
              </a:rPr>
              <a:t>Spółka cywilna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altLang="pl-PL" sz="2900" dirty="0" smtClean="0">
                <a:solidFill>
                  <a:srgbClr val="000000"/>
                </a:solidFill>
              </a:rPr>
              <a:t>Spółka </a:t>
            </a:r>
            <a:r>
              <a:rPr lang="pl-PL" altLang="pl-PL" sz="2900" dirty="0">
                <a:solidFill>
                  <a:srgbClr val="000000"/>
                </a:solidFill>
              </a:rPr>
              <a:t>jawna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altLang="pl-PL" sz="2900" dirty="0" smtClean="0">
                <a:solidFill>
                  <a:srgbClr val="000000"/>
                </a:solidFill>
              </a:rPr>
              <a:t>Spółka </a:t>
            </a:r>
            <a:r>
              <a:rPr lang="pl-PL" altLang="pl-PL" sz="2900" dirty="0">
                <a:solidFill>
                  <a:srgbClr val="000000"/>
                </a:solidFill>
              </a:rPr>
              <a:t>partnerska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altLang="pl-PL" sz="2900" dirty="0" smtClean="0">
                <a:solidFill>
                  <a:srgbClr val="000000"/>
                </a:solidFill>
              </a:rPr>
              <a:t>Spółka </a:t>
            </a:r>
            <a:r>
              <a:rPr lang="pl-PL" altLang="pl-PL" sz="2900" dirty="0">
                <a:solidFill>
                  <a:srgbClr val="000000"/>
                </a:solidFill>
              </a:rPr>
              <a:t>komandytowa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altLang="pl-PL" sz="2900" dirty="0" smtClean="0">
                <a:solidFill>
                  <a:srgbClr val="000000"/>
                </a:solidFill>
              </a:rPr>
              <a:t>Spółka </a:t>
            </a:r>
            <a:r>
              <a:rPr lang="pl-PL" altLang="pl-PL" sz="2900" dirty="0">
                <a:solidFill>
                  <a:srgbClr val="000000"/>
                </a:solidFill>
              </a:rPr>
              <a:t>komandytowo-akcyjna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altLang="pl-PL" sz="2900" dirty="0" smtClean="0">
                <a:solidFill>
                  <a:srgbClr val="000000"/>
                </a:solidFill>
              </a:rPr>
              <a:t>Spółka </a:t>
            </a:r>
            <a:r>
              <a:rPr lang="pl-PL" altLang="pl-PL" sz="2900" dirty="0">
                <a:solidFill>
                  <a:srgbClr val="000000"/>
                </a:solidFill>
              </a:rPr>
              <a:t>z </a:t>
            </a:r>
            <a:r>
              <a:rPr lang="pl-PL" altLang="pl-PL" sz="2900" dirty="0" smtClean="0">
                <a:solidFill>
                  <a:srgbClr val="000000"/>
                </a:solidFill>
              </a:rPr>
              <a:t>o.o.</a:t>
            </a:r>
            <a:endParaRPr lang="pl-PL" altLang="pl-PL" sz="2900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altLang="pl-PL" sz="2900" dirty="0" smtClean="0">
                <a:solidFill>
                  <a:srgbClr val="000000"/>
                </a:solidFill>
              </a:rPr>
              <a:t>Spółka akcyjna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altLang="pl-PL" sz="2900" dirty="0" smtClean="0">
                <a:solidFill>
                  <a:srgbClr val="FF0000"/>
                </a:solidFill>
              </a:rPr>
              <a:t>Prosta spółka akcyjna</a:t>
            </a:r>
            <a:endParaRPr lang="pl-PL" altLang="pl-PL" sz="2900" dirty="0">
              <a:solidFill>
                <a:srgbClr val="FF0000"/>
              </a:solidFill>
            </a:endParaRP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altLang="pl-PL" sz="2900" dirty="0" smtClean="0">
                <a:solidFill>
                  <a:srgbClr val="000000"/>
                </a:solidFill>
              </a:rPr>
              <a:t>Spółdzielnia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altLang="pl-PL" sz="2900" dirty="0" smtClean="0">
                <a:solidFill>
                  <a:srgbClr val="000000"/>
                </a:solidFill>
              </a:rPr>
              <a:t>Przedsiębiorstwo państwowe</a:t>
            </a:r>
            <a:endParaRPr lang="pl-PL" altLang="pl-PL" sz="2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68923" y="106682"/>
            <a:ext cx="1242599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907" tIns="63504" rIns="126907" bIns="63504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600" b="1">
                <a:solidFill>
                  <a:srgbClr val="000099"/>
                </a:solidFill>
              </a:rPr>
              <a:t>Ograniczenia wolności działalności gospodarczej</a:t>
            </a:r>
            <a:endParaRPr lang="pl-PL" altLang="pl-PL" sz="4600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807" y="1066902"/>
            <a:ext cx="12121515" cy="2582545"/>
            <a:chOff x="192" y="480"/>
            <a:chExt cx="5454" cy="1162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2401" y="480"/>
              <a:ext cx="1093" cy="1162"/>
              <a:chOff x="2401" y="480"/>
              <a:chExt cx="1093" cy="1162"/>
            </a:xfrm>
          </p:grpSpPr>
          <p:sp>
            <p:nvSpPr>
              <p:cNvPr id="62481" name="Rectangle 5"/>
              <p:cNvSpPr>
                <a:spLocks noChangeArrowheads="1"/>
              </p:cNvSpPr>
              <p:nvPr/>
            </p:nvSpPr>
            <p:spPr bwMode="auto">
              <a:xfrm>
                <a:off x="2401" y="1008"/>
                <a:ext cx="1093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Zezwolenia na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działalność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gospodarczą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82" name="Line 6"/>
              <p:cNvSpPr>
                <a:spLocks noChangeShapeType="1"/>
              </p:cNvSpPr>
              <p:nvPr/>
            </p:nvSpPr>
            <p:spPr bwMode="auto">
              <a:xfrm>
                <a:off x="2880" y="480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469" name="Group 7"/>
            <p:cNvGrpSpPr>
              <a:grpSpLocks/>
            </p:cNvGrpSpPr>
            <p:nvPr/>
          </p:nvGrpSpPr>
          <p:grpSpPr bwMode="auto">
            <a:xfrm>
              <a:off x="192" y="480"/>
              <a:ext cx="2688" cy="1162"/>
              <a:chOff x="192" y="480"/>
              <a:chExt cx="2688" cy="1162"/>
            </a:xfrm>
          </p:grpSpPr>
          <p:sp>
            <p:nvSpPr>
              <p:cNvPr id="62479" name="Rectangle 8"/>
              <p:cNvSpPr>
                <a:spLocks noChangeArrowheads="1"/>
              </p:cNvSpPr>
              <p:nvPr/>
            </p:nvSpPr>
            <p:spPr bwMode="auto">
              <a:xfrm>
                <a:off x="192" y="1008"/>
                <a:ext cx="94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Koncesje na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działalność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gospodarczą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80" name="Line 9"/>
              <p:cNvSpPr>
                <a:spLocks noChangeShapeType="1"/>
              </p:cNvSpPr>
              <p:nvPr/>
            </p:nvSpPr>
            <p:spPr bwMode="auto">
              <a:xfrm flipH="1">
                <a:off x="624" y="480"/>
                <a:ext cx="2256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470" name="Group 10"/>
            <p:cNvGrpSpPr>
              <a:grpSpLocks/>
            </p:cNvGrpSpPr>
            <p:nvPr/>
          </p:nvGrpSpPr>
          <p:grpSpPr bwMode="auto">
            <a:xfrm>
              <a:off x="1344" y="480"/>
              <a:ext cx="1536" cy="1066"/>
              <a:chOff x="1344" y="480"/>
              <a:chExt cx="1536" cy="1066"/>
            </a:xfrm>
          </p:grpSpPr>
          <p:sp>
            <p:nvSpPr>
              <p:cNvPr id="62477" name="Rectangle 11"/>
              <p:cNvSpPr>
                <a:spLocks noChangeArrowheads="1"/>
              </p:cNvSpPr>
              <p:nvPr/>
            </p:nvSpPr>
            <p:spPr bwMode="auto">
              <a:xfrm>
                <a:off x="1344" y="1104"/>
                <a:ext cx="91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Działalność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regulowana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78" name="Line 12"/>
              <p:cNvSpPr>
                <a:spLocks noChangeShapeType="1"/>
              </p:cNvSpPr>
              <p:nvPr/>
            </p:nvSpPr>
            <p:spPr bwMode="auto">
              <a:xfrm flipH="1">
                <a:off x="1776" y="480"/>
                <a:ext cx="110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471" name="Group 13"/>
            <p:cNvGrpSpPr>
              <a:grpSpLocks/>
            </p:cNvGrpSpPr>
            <p:nvPr/>
          </p:nvGrpSpPr>
          <p:grpSpPr bwMode="auto">
            <a:xfrm>
              <a:off x="2880" y="480"/>
              <a:ext cx="1468" cy="1139"/>
              <a:chOff x="2880" y="480"/>
              <a:chExt cx="1468" cy="1139"/>
            </a:xfrm>
          </p:grpSpPr>
          <p:sp>
            <p:nvSpPr>
              <p:cNvPr id="62475" name="Rectangle 14"/>
              <p:cNvSpPr>
                <a:spLocks noChangeArrowheads="1"/>
              </p:cNvSpPr>
              <p:nvPr/>
            </p:nvSpPr>
            <p:spPr bwMode="auto">
              <a:xfrm>
                <a:off x="3710" y="1190"/>
                <a:ext cx="638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Licencje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i zgody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76" name="Line 15"/>
              <p:cNvSpPr>
                <a:spLocks noChangeShapeType="1"/>
              </p:cNvSpPr>
              <p:nvPr/>
            </p:nvSpPr>
            <p:spPr bwMode="auto">
              <a:xfrm>
                <a:off x="2880" y="480"/>
                <a:ext cx="1152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472" name="Group 16"/>
            <p:cNvGrpSpPr>
              <a:grpSpLocks/>
            </p:cNvGrpSpPr>
            <p:nvPr/>
          </p:nvGrpSpPr>
          <p:grpSpPr bwMode="auto">
            <a:xfrm>
              <a:off x="2880" y="480"/>
              <a:ext cx="2766" cy="1162"/>
              <a:chOff x="2880" y="480"/>
              <a:chExt cx="2766" cy="1162"/>
            </a:xfrm>
          </p:grpSpPr>
          <p:sp>
            <p:nvSpPr>
              <p:cNvPr id="62473" name="Rectangle 17"/>
              <p:cNvSpPr>
                <a:spLocks noChangeArrowheads="1"/>
              </p:cNvSpPr>
              <p:nvPr/>
            </p:nvSpPr>
            <p:spPr bwMode="auto">
              <a:xfrm>
                <a:off x="4464" y="1008"/>
                <a:ext cx="118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Uprawnienia do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wykonywania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zawodu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74" name="Line 18"/>
              <p:cNvSpPr>
                <a:spLocks noChangeShapeType="1"/>
              </p:cNvSpPr>
              <p:nvPr/>
            </p:nvSpPr>
            <p:spPr bwMode="auto">
              <a:xfrm>
                <a:off x="2880" y="480"/>
                <a:ext cx="2112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1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68923" y="106682"/>
            <a:ext cx="1242599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907" tIns="63504" rIns="126907" bIns="63504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600" b="1">
                <a:solidFill>
                  <a:srgbClr val="000099"/>
                </a:solidFill>
              </a:rPr>
              <a:t>Ograniczenia wolności działalności gospodarczej</a:t>
            </a:r>
            <a:endParaRPr lang="pl-PL" altLang="pl-PL" sz="4600">
              <a:solidFill>
                <a:srgbClr val="000000"/>
              </a:solidFill>
            </a:endParaRPr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377825" y="1066902"/>
            <a:ext cx="12170410" cy="2582545"/>
            <a:chOff x="170" y="480"/>
            <a:chExt cx="5476" cy="1162"/>
          </a:xfrm>
        </p:grpSpPr>
        <p:grpSp>
          <p:nvGrpSpPr>
            <p:cNvPr id="63493" name="Group 4"/>
            <p:cNvGrpSpPr>
              <a:grpSpLocks/>
            </p:cNvGrpSpPr>
            <p:nvPr/>
          </p:nvGrpSpPr>
          <p:grpSpPr bwMode="auto">
            <a:xfrm>
              <a:off x="2401" y="480"/>
              <a:ext cx="1093" cy="1162"/>
              <a:chOff x="2401" y="480"/>
              <a:chExt cx="1093" cy="1162"/>
            </a:xfrm>
          </p:grpSpPr>
          <p:sp>
            <p:nvSpPr>
              <p:cNvPr id="63506" name="Rectangle 5"/>
              <p:cNvSpPr>
                <a:spLocks noChangeArrowheads="1"/>
              </p:cNvSpPr>
              <p:nvPr/>
            </p:nvSpPr>
            <p:spPr bwMode="auto">
              <a:xfrm>
                <a:off x="2401" y="1008"/>
                <a:ext cx="1093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Zezwolenia na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działalność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gospodarczą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07" name="Line 6"/>
              <p:cNvSpPr>
                <a:spLocks noChangeShapeType="1"/>
              </p:cNvSpPr>
              <p:nvPr/>
            </p:nvSpPr>
            <p:spPr bwMode="auto">
              <a:xfrm>
                <a:off x="2880" y="480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494" name="Group 7"/>
            <p:cNvGrpSpPr>
              <a:grpSpLocks/>
            </p:cNvGrpSpPr>
            <p:nvPr/>
          </p:nvGrpSpPr>
          <p:grpSpPr bwMode="auto">
            <a:xfrm>
              <a:off x="170" y="480"/>
              <a:ext cx="2710" cy="1162"/>
              <a:chOff x="170" y="480"/>
              <a:chExt cx="2710" cy="1162"/>
            </a:xfrm>
          </p:grpSpPr>
          <p:sp>
            <p:nvSpPr>
              <p:cNvPr id="63504" name="Rectangle 8"/>
              <p:cNvSpPr>
                <a:spLocks noChangeArrowheads="1"/>
              </p:cNvSpPr>
              <p:nvPr/>
            </p:nvSpPr>
            <p:spPr bwMode="auto">
              <a:xfrm>
                <a:off x="170" y="1008"/>
                <a:ext cx="986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 b="1">
                    <a:solidFill>
                      <a:srgbClr val="FF0000"/>
                    </a:solidFill>
                  </a:rPr>
                  <a:t>Koncesje na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 b="1">
                    <a:solidFill>
                      <a:srgbClr val="FF0000"/>
                    </a:solidFill>
                  </a:rPr>
                  <a:t>działalność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 b="1">
                    <a:solidFill>
                      <a:srgbClr val="FF0000"/>
                    </a:solidFill>
                  </a:rPr>
                  <a:t>gospodarczą</a:t>
                </a:r>
                <a:endParaRPr lang="pl-PL" altLang="pl-PL" sz="3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3505" name="Line 9"/>
              <p:cNvSpPr>
                <a:spLocks noChangeShapeType="1"/>
              </p:cNvSpPr>
              <p:nvPr/>
            </p:nvSpPr>
            <p:spPr bwMode="auto">
              <a:xfrm flipH="1">
                <a:off x="624" y="480"/>
                <a:ext cx="2256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495" name="Group 10"/>
            <p:cNvGrpSpPr>
              <a:grpSpLocks/>
            </p:cNvGrpSpPr>
            <p:nvPr/>
          </p:nvGrpSpPr>
          <p:grpSpPr bwMode="auto">
            <a:xfrm>
              <a:off x="1344" y="480"/>
              <a:ext cx="1536" cy="1066"/>
              <a:chOff x="1344" y="480"/>
              <a:chExt cx="1536" cy="1066"/>
            </a:xfrm>
          </p:grpSpPr>
          <p:sp>
            <p:nvSpPr>
              <p:cNvPr id="63502" name="Rectangle 11"/>
              <p:cNvSpPr>
                <a:spLocks noChangeArrowheads="1"/>
              </p:cNvSpPr>
              <p:nvPr/>
            </p:nvSpPr>
            <p:spPr bwMode="auto">
              <a:xfrm>
                <a:off x="1344" y="1104"/>
                <a:ext cx="91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Działalność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regulowana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03" name="Line 12"/>
              <p:cNvSpPr>
                <a:spLocks noChangeShapeType="1"/>
              </p:cNvSpPr>
              <p:nvPr/>
            </p:nvSpPr>
            <p:spPr bwMode="auto">
              <a:xfrm flipH="1">
                <a:off x="1776" y="480"/>
                <a:ext cx="110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496" name="Group 13"/>
            <p:cNvGrpSpPr>
              <a:grpSpLocks/>
            </p:cNvGrpSpPr>
            <p:nvPr/>
          </p:nvGrpSpPr>
          <p:grpSpPr bwMode="auto">
            <a:xfrm>
              <a:off x="2880" y="480"/>
              <a:ext cx="1468" cy="1139"/>
              <a:chOff x="2880" y="480"/>
              <a:chExt cx="1468" cy="1139"/>
            </a:xfrm>
          </p:grpSpPr>
          <p:sp>
            <p:nvSpPr>
              <p:cNvPr id="63500" name="Rectangle 14"/>
              <p:cNvSpPr>
                <a:spLocks noChangeArrowheads="1"/>
              </p:cNvSpPr>
              <p:nvPr/>
            </p:nvSpPr>
            <p:spPr bwMode="auto">
              <a:xfrm>
                <a:off x="3710" y="1190"/>
                <a:ext cx="638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Licencje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i zgody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01" name="Line 15"/>
              <p:cNvSpPr>
                <a:spLocks noChangeShapeType="1"/>
              </p:cNvSpPr>
              <p:nvPr/>
            </p:nvSpPr>
            <p:spPr bwMode="auto">
              <a:xfrm>
                <a:off x="2880" y="480"/>
                <a:ext cx="1152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497" name="Group 16"/>
            <p:cNvGrpSpPr>
              <a:grpSpLocks/>
            </p:cNvGrpSpPr>
            <p:nvPr/>
          </p:nvGrpSpPr>
          <p:grpSpPr bwMode="auto">
            <a:xfrm>
              <a:off x="2880" y="480"/>
              <a:ext cx="2766" cy="1162"/>
              <a:chOff x="2880" y="480"/>
              <a:chExt cx="2766" cy="1162"/>
            </a:xfrm>
          </p:grpSpPr>
          <p:sp>
            <p:nvSpPr>
              <p:cNvPr id="63498" name="Rectangle 17"/>
              <p:cNvSpPr>
                <a:spLocks noChangeArrowheads="1"/>
              </p:cNvSpPr>
              <p:nvPr/>
            </p:nvSpPr>
            <p:spPr bwMode="auto">
              <a:xfrm>
                <a:off x="4464" y="1008"/>
                <a:ext cx="118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Uprawnienia do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wykonywania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zawodu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499" name="Line 18"/>
              <p:cNvSpPr>
                <a:spLocks noChangeShapeType="1"/>
              </p:cNvSpPr>
              <p:nvPr/>
            </p:nvSpPr>
            <p:spPr bwMode="auto">
              <a:xfrm>
                <a:off x="2880" y="480"/>
                <a:ext cx="2112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3492" name="Rectangle 19"/>
          <p:cNvSpPr>
            <a:spLocks noChangeArrowheads="1"/>
          </p:cNvSpPr>
          <p:nvPr/>
        </p:nvSpPr>
        <p:spPr bwMode="auto">
          <a:xfrm>
            <a:off x="313474" y="4320542"/>
            <a:ext cx="11976581" cy="415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907" tIns="63504" rIns="126907" bIns="63504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70000"/>
              </a:spcAft>
              <a:buFontTx/>
              <a:buNone/>
            </a:pPr>
            <a:r>
              <a:rPr lang="pl-PL" altLang="pl-PL" sz="2700" b="1" dirty="0">
                <a:solidFill>
                  <a:srgbClr val="000000"/>
                </a:solidFill>
              </a:rPr>
              <a:t>Koncesje na działalność gospodarczą, dotyczą:</a:t>
            </a:r>
            <a:endParaRPr lang="pl-PL" altLang="pl-PL" sz="27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700" dirty="0">
                <a:solidFill>
                  <a:srgbClr val="000000"/>
                </a:solidFill>
              </a:rPr>
              <a:t>1. poszukiwania lub rozpoznawania złóż kopalin,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700" dirty="0">
                <a:solidFill>
                  <a:srgbClr val="000000"/>
                </a:solidFill>
              </a:rPr>
              <a:t>2. wytwarzania i obrotu materiałami wybuchowymi, bronią i amunicją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700" dirty="0">
                <a:solidFill>
                  <a:srgbClr val="000000"/>
                </a:solidFill>
              </a:rPr>
              <a:t>3. wytwarzania, przetwarzania, przesyłania, dystrybucji i obrotu paliwami i energią,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700" dirty="0">
                <a:solidFill>
                  <a:srgbClr val="000000"/>
                </a:solidFill>
              </a:rPr>
              <a:t>4. ochrony osób i mienia,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700" dirty="0">
                <a:solidFill>
                  <a:srgbClr val="000000"/>
                </a:solidFill>
              </a:rPr>
              <a:t>5. przewozów lotniczych,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700" dirty="0">
                <a:solidFill>
                  <a:srgbClr val="000000"/>
                </a:solidFill>
              </a:rPr>
              <a:t>6. rozpowszechniania programów radiowych i telewizyjnych.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700" dirty="0">
                <a:solidFill>
                  <a:srgbClr val="000000"/>
                </a:solidFill>
              </a:rPr>
              <a:t>7. prowadzenia kasyna gry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68923" y="106682"/>
            <a:ext cx="1242599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907" tIns="63504" rIns="126907" bIns="63504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600" b="1">
                <a:solidFill>
                  <a:srgbClr val="000099"/>
                </a:solidFill>
              </a:rPr>
              <a:t>Ograniczenia wolności działalności gospodarczej</a:t>
            </a:r>
            <a:endParaRPr lang="pl-PL" altLang="pl-PL" sz="4600">
              <a:solidFill>
                <a:srgbClr val="000000"/>
              </a:solidFill>
            </a:endParaRP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426807" y="1066902"/>
            <a:ext cx="12121515" cy="2582545"/>
            <a:chOff x="192" y="480"/>
            <a:chExt cx="5454" cy="1162"/>
          </a:xfrm>
        </p:grpSpPr>
        <p:grpSp>
          <p:nvGrpSpPr>
            <p:cNvPr id="64517" name="Group 4"/>
            <p:cNvGrpSpPr>
              <a:grpSpLocks/>
            </p:cNvGrpSpPr>
            <p:nvPr/>
          </p:nvGrpSpPr>
          <p:grpSpPr bwMode="auto">
            <a:xfrm>
              <a:off x="2401" y="480"/>
              <a:ext cx="1093" cy="1162"/>
              <a:chOff x="2401" y="480"/>
              <a:chExt cx="1093" cy="1162"/>
            </a:xfrm>
          </p:grpSpPr>
          <p:sp>
            <p:nvSpPr>
              <p:cNvPr id="64530" name="Rectangle 5"/>
              <p:cNvSpPr>
                <a:spLocks noChangeArrowheads="1"/>
              </p:cNvSpPr>
              <p:nvPr/>
            </p:nvSpPr>
            <p:spPr bwMode="auto">
              <a:xfrm>
                <a:off x="2401" y="1008"/>
                <a:ext cx="1093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Zezwolenia na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działalność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gospodarczą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31" name="Line 6"/>
              <p:cNvSpPr>
                <a:spLocks noChangeShapeType="1"/>
              </p:cNvSpPr>
              <p:nvPr/>
            </p:nvSpPr>
            <p:spPr bwMode="auto">
              <a:xfrm>
                <a:off x="2880" y="480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4518" name="Group 7"/>
            <p:cNvGrpSpPr>
              <a:grpSpLocks/>
            </p:cNvGrpSpPr>
            <p:nvPr/>
          </p:nvGrpSpPr>
          <p:grpSpPr bwMode="auto">
            <a:xfrm>
              <a:off x="192" y="480"/>
              <a:ext cx="2688" cy="1162"/>
              <a:chOff x="192" y="480"/>
              <a:chExt cx="2688" cy="1162"/>
            </a:xfrm>
          </p:grpSpPr>
          <p:sp>
            <p:nvSpPr>
              <p:cNvPr id="64528" name="Rectangle 8"/>
              <p:cNvSpPr>
                <a:spLocks noChangeArrowheads="1"/>
              </p:cNvSpPr>
              <p:nvPr/>
            </p:nvSpPr>
            <p:spPr bwMode="auto">
              <a:xfrm>
                <a:off x="192" y="1008"/>
                <a:ext cx="94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Koncesje na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działalność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gospodarczą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29" name="Line 9"/>
              <p:cNvSpPr>
                <a:spLocks noChangeShapeType="1"/>
              </p:cNvSpPr>
              <p:nvPr/>
            </p:nvSpPr>
            <p:spPr bwMode="auto">
              <a:xfrm flipH="1">
                <a:off x="624" y="480"/>
                <a:ext cx="2256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4519" name="Group 10"/>
            <p:cNvGrpSpPr>
              <a:grpSpLocks/>
            </p:cNvGrpSpPr>
            <p:nvPr/>
          </p:nvGrpSpPr>
          <p:grpSpPr bwMode="auto">
            <a:xfrm>
              <a:off x="1331" y="480"/>
              <a:ext cx="1549" cy="1066"/>
              <a:chOff x="1331" y="480"/>
              <a:chExt cx="1549" cy="1066"/>
            </a:xfrm>
          </p:grpSpPr>
          <p:sp>
            <p:nvSpPr>
              <p:cNvPr id="64526" name="Rectangle 11"/>
              <p:cNvSpPr>
                <a:spLocks noChangeArrowheads="1"/>
              </p:cNvSpPr>
              <p:nvPr/>
            </p:nvSpPr>
            <p:spPr bwMode="auto">
              <a:xfrm>
                <a:off x="1331" y="1104"/>
                <a:ext cx="937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 b="1">
                    <a:solidFill>
                      <a:srgbClr val="FF0000"/>
                    </a:solidFill>
                  </a:rPr>
                  <a:t>Działalność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 b="1">
                    <a:solidFill>
                      <a:srgbClr val="FF0000"/>
                    </a:solidFill>
                  </a:rPr>
                  <a:t>regulowana</a:t>
                </a:r>
                <a:endParaRPr lang="pl-PL" altLang="pl-PL" sz="3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4527" name="Line 12"/>
              <p:cNvSpPr>
                <a:spLocks noChangeShapeType="1"/>
              </p:cNvSpPr>
              <p:nvPr/>
            </p:nvSpPr>
            <p:spPr bwMode="auto">
              <a:xfrm flipH="1">
                <a:off x="1776" y="480"/>
                <a:ext cx="110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4520" name="Group 13"/>
            <p:cNvGrpSpPr>
              <a:grpSpLocks/>
            </p:cNvGrpSpPr>
            <p:nvPr/>
          </p:nvGrpSpPr>
          <p:grpSpPr bwMode="auto">
            <a:xfrm>
              <a:off x="2880" y="480"/>
              <a:ext cx="1527" cy="1139"/>
              <a:chOff x="2880" y="480"/>
              <a:chExt cx="1527" cy="1139"/>
            </a:xfrm>
          </p:grpSpPr>
          <p:sp>
            <p:nvSpPr>
              <p:cNvPr id="64524" name="Rectangle 14"/>
              <p:cNvSpPr>
                <a:spLocks noChangeArrowheads="1"/>
              </p:cNvSpPr>
              <p:nvPr/>
            </p:nvSpPr>
            <p:spPr bwMode="auto">
              <a:xfrm>
                <a:off x="3769" y="1190"/>
                <a:ext cx="638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Licencje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i zgody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25" name="Line 15"/>
              <p:cNvSpPr>
                <a:spLocks noChangeShapeType="1"/>
              </p:cNvSpPr>
              <p:nvPr/>
            </p:nvSpPr>
            <p:spPr bwMode="auto">
              <a:xfrm>
                <a:off x="2880" y="480"/>
                <a:ext cx="1152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4521" name="Group 16"/>
            <p:cNvGrpSpPr>
              <a:grpSpLocks/>
            </p:cNvGrpSpPr>
            <p:nvPr/>
          </p:nvGrpSpPr>
          <p:grpSpPr bwMode="auto">
            <a:xfrm>
              <a:off x="2880" y="480"/>
              <a:ext cx="2766" cy="1162"/>
              <a:chOff x="2880" y="480"/>
              <a:chExt cx="2766" cy="1162"/>
            </a:xfrm>
          </p:grpSpPr>
          <p:sp>
            <p:nvSpPr>
              <p:cNvPr id="64522" name="Rectangle 17"/>
              <p:cNvSpPr>
                <a:spLocks noChangeArrowheads="1"/>
              </p:cNvSpPr>
              <p:nvPr/>
            </p:nvSpPr>
            <p:spPr bwMode="auto">
              <a:xfrm>
                <a:off x="4464" y="1008"/>
                <a:ext cx="118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Uprawnienia do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wykonywania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zawodu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23" name="Line 18"/>
              <p:cNvSpPr>
                <a:spLocks noChangeShapeType="1"/>
              </p:cNvSpPr>
              <p:nvPr/>
            </p:nvSpPr>
            <p:spPr bwMode="auto">
              <a:xfrm>
                <a:off x="2880" y="480"/>
                <a:ext cx="2112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4516" name="Rectangle 19"/>
          <p:cNvSpPr>
            <a:spLocks noChangeArrowheads="1"/>
          </p:cNvSpPr>
          <p:nvPr/>
        </p:nvSpPr>
        <p:spPr bwMode="auto">
          <a:xfrm>
            <a:off x="424500" y="3991612"/>
            <a:ext cx="12377102" cy="555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07" tIns="63504" rIns="126907" bIns="63504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l-PL" altLang="pl-PL" sz="2500" b="1">
                <a:solidFill>
                  <a:srgbClr val="000000"/>
                </a:solidFill>
              </a:rPr>
              <a:t>Działalność regulowana, ok. 20 rodzajów działalności, obejmuje m.in.: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l-PL" altLang="pl-PL" sz="2500">
                <a:solidFill>
                  <a:srgbClr val="000000"/>
                </a:solidFill>
              </a:rPr>
              <a:t>1. praktykę pielęgniarek, położnych i lekarzy,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l-PL" altLang="pl-PL" sz="2500">
                <a:solidFill>
                  <a:srgbClr val="000000"/>
                </a:solidFill>
              </a:rPr>
              <a:t>2. działalność zakresie prowadzenia stacji kontroli pojazdów,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l-PL" altLang="pl-PL" sz="2500">
                <a:solidFill>
                  <a:srgbClr val="000000"/>
                </a:solidFill>
              </a:rPr>
              <a:t>3. wyrób lub rozlew napojów spirytusowych,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l-PL" altLang="pl-PL" sz="2500">
                <a:solidFill>
                  <a:srgbClr val="000000"/>
                </a:solidFill>
              </a:rPr>
              <a:t>4. prowadzenie pracowni psychologicznej,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l-PL" altLang="pl-PL" sz="2500">
                <a:solidFill>
                  <a:srgbClr val="000000"/>
                </a:solidFill>
              </a:rPr>
              <a:t>5. prowadzenie ośrodka szkolenia kierowców,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l-PL" altLang="pl-PL" sz="2500">
                <a:solidFill>
                  <a:srgbClr val="000000"/>
                </a:solidFill>
              </a:rPr>
              <a:t>6. usługi detektywistyczne.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l-PL" altLang="pl-PL" sz="2500">
                <a:solidFill>
                  <a:srgbClr val="000000"/>
                </a:solidFill>
              </a:rPr>
              <a:t>7. działalność kantorowa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l-PL" altLang="pl-PL" sz="2500">
                <a:solidFill>
                  <a:srgbClr val="000000"/>
                </a:solidFill>
              </a:rPr>
              <a:t>8. organizowanie imprez turystycznych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pl-PL" altLang="pl-PL" sz="25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pl-PL" altLang="pl-PL" sz="2500">
                <a:solidFill>
                  <a:srgbClr val="000000"/>
                </a:solidFill>
              </a:rPr>
              <a:t>Obowiązek wpisu do rejestru działalności regulowanej dotyczy tych działalności, których wykonywanie wymaga spełnienia szczególnych warunków określonych przepisami prawa.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pl-PL" altLang="pl-PL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68923" y="106682"/>
            <a:ext cx="1242599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907" tIns="63504" rIns="126907" bIns="63504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600" b="1">
                <a:solidFill>
                  <a:srgbClr val="000099"/>
                </a:solidFill>
              </a:rPr>
              <a:t>Ograniczenia wolności działalności gospodarczej</a:t>
            </a:r>
            <a:endParaRPr lang="pl-PL" altLang="pl-PL" sz="4600">
              <a:solidFill>
                <a:srgbClr val="000000"/>
              </a:solidFill>
            </a:endParaRP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426807" y="1066902"/>
            <a:ext cx="12121515" cy="2582545"/>
            <a:chOff x="192" y="480"/>
            <a:chExt cx="5454" cy="1162"/>
          </a:xfrm>
        </p:grpSpPr>
        <p:grpSp>
          <p:nvGrpSpPr>
            <p:cNvPr id="65541" name="Group 4"/>
            <p:cNvGrpSpPr>
              <a:grpSpLocks/>
            </p:cNvGrpSpPr>
            <p:nvPr/>
          </p:nvGrpSpPr>
          <p:grpSpPr bwMode="auto">
            <a:xfrm>
              <a:off x="2379" y="480"/>
              <a:ext cx="1138" cy="1162"/>
              <a:chOff x="2379" y="480"/>
              <a:chExt cx="1138" cy="1162"/>
            </a:xfrm>
          </p:grpSpPr>
          <p:sp>
            <p:nvSpPr>
              <p:cNvPr id="65554" name="Rectangle 5"/>
              <p:cNvSpPr>
                <a:spLocks noChangeArrowheads="1"/>
              </p:cNvSpPr>
              <p:nvPr/>
            </p:nvSpPr>
            <p:spPr bwMode="auto">
              <a:xfrm>
                <a:off x="2379" y="1008"/>
                <a:ext cx="1138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 b="1">
                    <a:solidFill>
                      <a:srgbClr val="FF0000"/>
                    </a:solidFill>
                  </a:rPr>
                  <a:t>Zezwolenia na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 b="1">
                    <a:solidFill>
                      <a:srgbClr val="FF0000"/>
                    </a:solidFill>
                  </a:rPr>
                  <a:t>działalność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 b="1">
                    <a:solidFill>
                      <a:srgbClr val="FF0000"/>
                    </a:solidFill>
                  </a:rPr>
                  <a:t>gospodarczą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5" name="Line 6"/>
              <p:cNvSpPr>
                <a:spLocks noChangeShapeType="1"/>
              </p:cNvSpPr>
              <p:nvPr/>
            </p:nvSpPr>
            <p:spPr bwMode="auto">
              <a:xfrm>
                <a:off x="2880" y="480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5542" name="Group 7"/>
            <p:cNvGrpSpPr>
              <a:grpSpLocks/>
            </p:cNvGrpSpPr>
            <p:nvPr/>
          </p:nvGrpSpPr>
          <p:grpSpPr bwMode="auto">
            <a:xfrm>
              <a:off x="192" y="480"/>
              <a:ext cx="2688" cy="1162"/>
              <a:chOff x="192" y="480"/>
              <a:chExt cx="2688" cy="1162"/>
            </a:xfrm>
          </p:grpSpPr>
          <p:sp>
            <p:nvSpPr>
              <p:cNvPr id="65552" name="Rectangle 8"/>
              <p:cNvSpPr>
                <a:spLocks noChangeArrowheads="1"/>
              </p:cNvSpPr>
              <p:nvPr/>
            </p:nvSpPr>
            <p:spPr bwMode="auto">
              <a:xfrm>
                <a:off x="192" y="1008"/>
                <a:ext cx="94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Koncesje na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działalność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gospodarczą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3" name="Line 9"/>
              <p:cNvSpPr>
                <a:spLocks noChangeShapeType="1"/>
              </p:cNvSpPr>
              <p:nvPr/>
            </p:nvSpPr>
            <p:spPr bwMode="auto">
              <a:xfrm flipH="1">
                <a:off x="624" y="480"/>
                <a:ext cx="2256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5543" name="Group 10"/>
            <p:cNvGrpSpPr>
              <a:grpSpLocks/>
            </p:cNvGrpSpPr>
            <p:nvPr/>
          </p:nvGrpSpPr>
          <p:grpSpPr bwMode="auto">
            <a:xfrm>
              <a:off x="1344" y="480"/>
              <a:ext cx="1536" cy="1066"/>
              <a:chOff x="1344" y="480"/>
              <a:chExt cx="1536" cy="1066"/>
            </a:xfrm>
          </p:grpSpPr>
          <p:sp>
            <p:nvSpPr>
              <p:cNvPr id="65550" name="Rectangle 11"/>
              <p:cNvSpPr>
                <a:spLocks noChangeArrowheads="1"/>
              </p:cNvSpPr>
              <p:nvPr/>
            </p:nvSpPr>
            <p:spPr bwMode="auto">
              <a:xfrm>
                <a:off x="1344" y="1104"/>
                <a:ext cx="91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Działalność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regulowana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1" name="Line 12"/>
              <p:cNvSpPr>
                <a:spLocks noChangeShapeType="1"/>
              </p:cNvSpPr>
              <p:nvPr/>
            </p:nvSpPr>
            <p:spPr bwMode="auto">
              <a:xfrm flipH="1">
                <a:off x="1776" y="480"/>
                <a:ext cx="1104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5544" name="Group 13"/>
            <p:cNvGrpSpPr>
              <a:grpSpLocks/>
            </p:cNvGrpSpPr>
            <p:nvPr/>
          </p:nvGrpSpPr>
          <p:grpSpPr bwMode="auto">
            <a:xfrm>
              <a:off x="2880" y="480"/>
              <a:ext cx="1468" cy="1139"/>
              <a:chOff x="2880" y="480"/>
              <a:chExt cx="1468" cy="1139"/>
            </a:xfrm>
          </p:grpSpPr>
          <p:sp>
            <p:nvSpPr>
              <p:cNvPr id="65548" name="Rectangle 14"/>
              <p:cNvSpPr>
                <a:spLocks noChangeArrowheads="1"/>
              </p:cNvSpPr>
              <p:nvPr/>
            </p:nvSpPr>
            <p:spPr bwMode="auto">
              <a:xfrm>
                <a:off x="3710" y="1190"/>
                <a:ext cx="638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Licencje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i zgody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9" name="Line 15"/>
              <p:cNvSpPr>
                <a:spLocks noChangeShapeType="1"/>
              </p:cNvSpPr>
              <p:nvPr/>
            </p:nvSpPr>
            <p:spPr bwMode="auto">
              <a:xfrm>
                <a:off x="2880" y="480"/>
                <a:ext cx="1152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5545" name="Group 16"/>
            <p:cNvGrpSpPr>
              <a:grpSpLocks/>
            </p:cNvGrpSpPr>
            <p:nvPr/>
          </p:nvGrpSpPr>
          <p:grpSpPr bwMode="auto">
            <a:xfrm>
              <a:off x="2880" y="480"/>
              <a:ext cx="2766" cy="1162"/>
              <a:chOff x="2880" y="480"/>
              <a:chExt cx="2766" cy="1162"/>
            </a:xfrm>
          </p:grpSpPr>
          <p:sp>
            <p:nvSpPr>
              <p:cNvPr id="65546" name="Rectangle 17"/>
              <p:cNvSpPr>
                <a:spLocks noChangeArrowheads="1"/>
              </p:cNvSpPr>
              <p:nvPr/>
            </p:nvSpPr>
            <p:spPr bwMode="auto">
              <a:xfrm>
                <a:off x="4464" y="1008"/>
                <a:ext cx="118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Uprawnienia do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wykonywania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solidFill>
                      <a:srgbClr val="000000"/>
                    </a:solidFill>
                  </a:rPr>
                  <a:t>zawodu</a:t>
                </a:r>
                <a:endParaRPr lang="pl-PL" altLang="pl-PL" sz="3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7" name="Line 18"/>
              <p:cNvSpPr>
                <a:spLocks noChangeShapeType="1"/>
              </p:cNvSpPr>
              <p:nvPr/>
            </p:nvSpPr>
            <p:spPr bwMode="auto">
              <a:xfrm>
                <a:off x="2880" y="480"/>
                <a:ext cx="2112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l-P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5540" name="Rectangle 19"/>
          <p:cNvSpPr>
            <a:spLocks noChangeArrowheads="1"/>
          </p:cNvSpPr>
          <p:nvPr/>
        </p:nvSpPr>
        <p:spPr bwMode="auto">
          <a:xfrm>
            <a:off x="533400" y="3947162"/>
            <a:ext cx="10376853" cy="56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6907" tIns="63504" rIns="126907" bIns="63504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3100" b="1">
                <a:solidFill>
                  <a:srgbClr val="000000"/>
                </a:solidFill>
              </a:rPr>
              <a:t>Zezwolenia na działalność gospodarczą,</a:t>
            </a:r>
            <a:r>
              <a:rPr lang="pl-PL" altLang="pl-PL" sz="34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spcAft>
                <a:spcPct val="70000"/>
              </a:spcAft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określone w różnych ustawach, dotyczą m.in.: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1. handlu wyrobami alkoholowymi i tytoniowymi,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2. produkcji i dystrybucji tablic rejestracyjnych pojazdów,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3. wykonywania usług kurierskich, pocztowych,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4. świadczenia usług telekomunikacyjnych,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5. wytwarzania środków farmaceutycznych i materiałów medycznych,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6. prowadzenia aptek, hurtowni farmaceutycznych,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7. uprawa maku i konopii.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są wydawane często na szczeblu samorządu lokalnego,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800">
                <a:solidFill>
                  <a:srgbClr val="000000"/>
                </a:solidFill>
              </a:rPr>
              <a:t>z reguły na czas nieokreślony</a:t>
            </a:r>
          </a:p>
        </p:txBody>
      </p:sp>
    </p:spTree>
    <p:extLst>
      <p:ext uri="{BB962C8B-B14F-4D97-AF65-F5344CB8AC3E}">
        <p14:creationId xmlns:p14="http://schemas.microsoft.com/office/powerpoint/2010/main" val="27591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150" y="1273500"/>
            <a:ext cx="12299315" cy="8165465"/>
          </a:xfrm>
        </p:spPr>
        <p:txBody>
          <a:bodyPr/>
          <a:lstStyle/>
          <a:p>
            <a:r>
              <a:rPr lang="pl-PL" altLang="pl-PL" sz="3300" dirty="0"/>
              <a:t>podjęcie działalności gospodarczej czyli rejestracja firmy oznacza pewną sekwencję działań w praktyce sprowadzającą się do odwiedzenia </a:t>
            </a:r>
            <a:r>
              <a:rPr lang="pl-PL" altLang="pl-PL" sz="3300" b="1" u="sng" dirty="0"/>
              <a:t>pewnych instytucji </a:t>
            </a:r>
            <a:r>
              <a:rPr lang="pl-PL" altLang="pl-PL" sz="3300" dirty="0"/>
              <a:t>i złożenia </a:t>
            </a:r>
            <a:r>
              <a:rPr lang="pl-PL" altLang="pl-PL" sz="3300" b="1" u="sng" dirty="0"/>
              <a:t>odpowiednich dokumentów </a:t>
            </a:r>
            <a:r>
              <a:rPr lang="pl-PL" altLang="pl-PL" sz="3300" dirty="0"/>
              <a:t>rejestracyjnych,</a:t>
            </a:r>
          </a:p>
          <a:p>
            <a:r>
              <a:rPr lang="pl-PL" altLang="pl-PL" sz="3300" dirty="0"/>
              <a:t>procedura rejestracji działalności gospodarczej różnicuje się w zależności od </a:t>
            </a:r>
            <a:r>
              <a:rPr lang="pl-PL" altLang="pl-PL" sz="3300" b="1" u="sng" dirty="0"/>
              <a:t>wybranej formy organizacyjno-prawnej</a:t>
            </a:r>
            <a:r>
              <a:rPr lang="pl-PL" altLang="pl-PL" sz="3300" dirty="0"/>
              <a:t>.</a:t>
            </a:r>
          </a:p>
          <a:p>
            <a:pPr lvl="1"/>
            <a:r>
              <a:rPr lang="pl-PL" altLang="pl-PL" sz="3300" dirty="0"/>
              <a:t>różna jest ilość instytucji,</a:t>
            </a:r>
          </a:p>
          <a:p>
            <a:pPr lvl="1"/>
            <a:r>
              <a:rPr lang="pl-PL" altLang="pl-PL" sz="3300" dirty="0"/>
              <a:t>różne są wymagane dokumenty,</a:t>
            </a:r>
          </a:p>
          <a:p>
            <a:pPr lvl="1"/>
            <a:r>
              <a:rPr lang="pl-PL" altLang="pl-PL" sz="3300" dirty="0"/>
              <a:t>różne są koszty,</a:t>
            </a:r>
          </a:p>
          <a:p>
            <a:pPr lvl="1"/>
            <a:r>
              <a:rPr lang="pl-PL" altLang="pl-PL" sz="3300" dirty="0"/>
              <a:t>różny jest czas rejestracji.</a:t>
            </a:r>
          </a:p>
          <a:p>
            <a:r>
              <a:rPr lang="pl-PL" altLang="pl-PL" sz="3300" dirty="0"/>
              <a:t>zasadnicze różnice dotyczą różnic w rejestracji:</a:t>
            </a:r>
          </a:p>
          <a:p>
            <a:pPr lvl="1"/>
            <a:r>
              <a:rPr lang="pl-PL" altLang="pl-PL" sz="3300" dirty="0"/>
              <a:t>osób fizycznych (samodzielnie i jako wspólników s.c.) </a:t>
            </a:r>
          </a:p>
          <a:p>
            <a:pPr lvl="1"/>
            <a:r>
              <a:rPr lang="pl-PL" altLang="pl-PL" sz="3300" dirty="0"/>
              <a:t>oraz spółek handlowych</a:t>
            </a:r>
          </a:p>
          <a:p>
            <a:r>
              <a:rPr lang="pl-PL" altLang="pl-PL" sz="3300" dirty="0"/>
              <a:t>Rejestracja firmy realizowana jest w formule </a:t>
            </a:r>
            <a:r>
              <a:rPr lang="pl-PL" altLang="pl-PL" sz="3300" b="1" u="sng" dirty="0"/>
              <a:t>„jednego okienka”</a:t>
            </a: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1362716" y="182246"/>
            <a:ext cx="10147299" cy="8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54" tIns="63980" rIns="127954" bIns="639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Jak podjąć działalność gospodarczą?</a:t>
            </a:r>
            <a:endParaRPr lang="pl-PL" altLang="pl-PL" sz="49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266950" y="106680"/>
            <a:ext cx="8323263" cy="88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54" tIns="63980" rIns="127954" bIns="639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Co to jest „jedno </a:t>
            </a:r>
            <a:r>
              <a:rPr lang="pl-PL" altLang="pl-PL" sz="4900" b="1">
                <a:solidFill>
                  <a:srgbClr val="000099"/>
                </a:solidFill>
              </a:rPr>
              <a:t>okienko”??</a:t>
            </a:r>
            <a:endParaRPr lang="pl-PL" altLang="pl-PL" sz="4900" b="1" dirty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166813"/>
            <a:ext cx="12801600" cy="756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54" tIns="63980" rIns="127954" bIns="63980"/>
          <a:lstStyle>
            <a:lvl1pPr marL="342900" indent="-34290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700"/>
              </a:spcBef>
            </a:pPr>
            <a:r>
              <a:rPr lang="pl-PL" altLang="pl-PL" sz="3400" dirty="0">
                <a:solidFill>
                  <a:srgbClr val="000000"/>
                </a:solidFill>
              </a:rPr>
              <a:t>Od 01.04.2009 </a:t>
            </a:r>
            <a:r>
              <a:rPr lang="pl-PL" altLang="pl-PL" sz="3400" b="1" u="sng" dirty="0">
                <a:solidFill>
                  <a:srgbClr val="000000"/>
                </a:solidFill>
              </a:rPr>
              <a:t>dla osób fizycznych</a:t>
            </a:r>
            <a:r>
              <a:rPr lang="pl-PL" altLang="pl-PL" sz="3400" dirty="0">
                <a:solidFill>
                  <a:srgbClr val="000000"/>
                </a:solidFill>
              </a:rPr>
              <a:t> (samodzielnie i wspólników s.c.) w urzędach miast/gmin funkcjonuje Centralna Ewidencja i Informacja o Działalności Gospodarczej (CEIDG) w której firmę rejestrujemy na jednym druku - CEIDG-1, co oznacza jednocześnie:</a:t>
            </a:r>
          </a:p>
          <a:p>
            <a:pPr lvl="1">
              <a:spcBef>
                <a:spcPts val="700"/>
              </a:spcBef>
              <a:buFontTx/>
              <a:buChar char="•"/>
            </a:pPr>
            <a:r>
              <a:rPr lang="pl-PL" altLang="pl-PL" sz="3400" dirty="0">
                <a:solidFill>
                  <a:srgbClr val="000000"/>
                </a:solidFill>
              </a:rPr>
              <a:t>zarejestrowanie firmy (podmiotu gospodarczego)</a:t>
            </a:r>
          </a:p>
          <a:p>
            <a:pPr lvl="1">
              <a:spcBef>
                <a:spcPts val="700"/>
              </a:spcBef>
              <a:buFontTx/>
              <a:buChar char="•"/>
            </a:pPr>
            <a:r>
              <a:rPr lang="pl-PL" altLang="pl-PL" sz="3400" dirty="0">
                <a:solidFill>
                  <a:srgbClr val="000000"/>
                </a:solidFill>
              </a:rPr>
              <a:t>uzyskanie nr Regon z urzędu statystycznego</a:t>
            </a:r>
          </a:p>
          <a:p>
            <a:pPr lvl="1">
              <a:spcBef>
                <a:spcPts val="700"/>
              </a:spcBef>
              <a:buFontTx/>
              <a:buChar char="•"/>
            </a:pPr>
            <a:r>
              <a:rPr lang="pl-PL" altLang="pl-PL" sz="3400" dirty="0">
                <a:solidFill>
                  <a:srgbClr val="000000"/>
                </a:solidFill>
              </a:rPr>
              <a:t>uzyskanie lub aktualizację nr NIP w urzędzie skarbowym</a:t>
            </a:r>
          </a:p>
          <a:p>
            <a:pPr lvl="1">
              <a:spcBef>
                <a:spcPts val="700"/>
              </a:spcBef>
              <a:buFontTx/>
              <a:buChar char="•"/>
            </a:pPr>
            <a:r>
              <a:rPr lang="pl-PL" altLang="pl-PL" sz="3400" dirty="0">
                <a:solidFill>
                  <a:srgbClr val="000000"/>
                </a:solidFill>
              </a:rPr>
              <a:t>zgłoszenie firmy jako płatnika składek do ZUS</a:t>
            </a:r>
            <a:endParaRPr lang="pl-PL" altLang="pl-PL" sz="34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spcBef>
                <a:spcPts val="700"/>
              </a:spcBef>
            </a:pPr>
            <a:r>
              <a:rPr lang="pl-PL" altLang="pl-PL" sz="3400" b="1" u="sng" dirty="0">
                <a:solidFill>
                  <a:srgbClr val="000000"/>
                </a:solidFill>
                <a:sym typeface="Wingdings" pitchFamily="2" charset="2"/>
              </a:rPr>
              <a:t>Podobnie dla spółek handlowych</a:t>
            </a:r>
            <a:r>
              <a:rPr lang="pl-PL" altLang="pl-PL" sz="3400" dirty="0">
                <a:solidFill>
                  <a:srgbClr val="000000"/>
                </a:solidFill>
                <a:sym typeface="Wingdings" pitchFamily="2" charset="2"/>
              </a:rPr>
              <a:t> składa się jedną deklarację (W1-W4) w Krajowym Rejestrze Sądowym (KRS) i spółka:</a:t>
            </a:r>
          </a:p>
          <a:p>
            <a:pPr lvl="1">
              <a:spcBef>
                <a:spcPts val="700"/>
              </a:spcBef>
              <a:buFontTx/>
              <a:buChar char="•"/>
            </a:pPr>
            <a:r>
              <a:rPr lang="pl-PL" altLang="pl-PL" sz="3400" dirty="0">
                <a:solidFill>
                  <a:srgbClr val="000000"/>
                </a:solidFill>
              </a:rPr>
              <a:t>uzyskuje rejestrację, </a:t>
            </a:r>
          </a:p>
          <a:p>
            <a:pPr lvl="1">
              <a:spcBef>
                <a:spcPts val="700"/>
              </a:spcBef>
              <a:buFontTx/>
              <a:buChar char="•"/>
            </a:pPr>
            <a:r>
              <a:rPr lang="pl-PL" altLang="pl-PL" sz="3400" dirty="0">
                <a:solidFill>
                  <a:srgbClr val="000000"/>
                </a:solidFill>
              </a:rPr>
              <a:t>uzyskuje nr Regon z urzędu statystycznego,</a:t>
            </a:r>
          </a:p>
          <a:p>
            <a:pPr lvl="1">
              <a:spcBef>
                <a:spcPts val="700"/>
              </a:spcBef>
              <a:buFontTx/>
              <a:buChar char="•"/>
            </a:pPr>
            <a:r>
              <a:rPr lang="pl-PL" altLang="pl-PL" sz="3400" dirty="0">
                <a:solidFill>
                  <a:srgbClr val="000000"/>
                </a:solidFill>
              </a:rPr>
              <a:t>uzyskuje nr NIP w urzędzie skarbowym,</a:t>
            </a:r>
          </a:p>
          <a:p>
            <a:pPr lvl="1">
              <a:spcBef>
                <a:spcPts val="700"/>
              </a:spcBef>
              <a:buFontTx/>
              <a:buChar char="•"/>
            </a:pPr>
            <a:r>
              <a:rPr lang="pl-PL" altLang="pl-PL" sz="3400" dirty="0">
                <a:solidFill>
                  <a:srgbClr val="000000"/>
                </a:solidFill>
              </a:rPr>
              <a:t>zostaje zgłoszona do ZUS jako płatnik.</a:t>
            </a:r>
            <a:endParaRPr lang="pl-PL" altLang="pl-PL" sz="34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4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75615" y="62232"/>
            <a:ext cx="11974830" cy="72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54" tIns="63980" rIns="127954" bIns="639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3900" b="1">
                <a:solidFill>
                  <a:srgbClr val="000099"/>
                </a:solidFill>
              </a:rPr>
              <a:t>Ogólna procedura rejestracji działalności gospodarczej</a:t>
            </a:r>
            <a:endParaRPr lang="pl-PL" altLang="pl-PL" sz="3900">
              <a:solidFill>
                <a:srgbClr val="000099"/>
              </a:solidFill>
            </a:endParaRP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17528"/>
              </p:ext>
            </p:extLst>
          </p:nvPr>
        </p:nvGraphicFramePr>
        <p:xfrm>
          <a:off x="355602" y="863600"/>
          <a:ext cx="119380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3" imgW="6603802" imgH="1704268" progId="Word.Document.8">
                  <p:embed/>
                </p:oleObj>
              </mc:Choice>
              <mc:Fallback>
                <p:oleObj name="Document" r:id="rId3" imgW="6603802" imgH="17042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2" y="863600"/>
                        <a:ext cx="119380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 descr="https://doradztwowbiznesie.pl/wp-content/uploads/2021/07/Business-Model-Canv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5" y="2424340"/>
            <a:ext cx="12191999" cy="712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150" y="9265100"/>
            <a:ext cx="12299315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477" tIns="63763" rIns="127477" bIns="63763" numCol="1" anchor="t" anchorCtr="0" compatLnSpc="1">
            <a:prstTxWarp prst="textNoShape">
              <a:avLst/>
            </a:prstTxWarp>
          </a:bodyPr>
          <a:lstStyle>
            <a:lvl1pPr marL="478223" indent="-47822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6143" indent="-39850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900">
                <a:solidFill>
                  <a:schemeClr val="tx1"/>
                </a:solidFill>
                <a:latin typeface="+mn-lt"/>
              </a:defRPr>
            </a:lvl2pPr>
            <a:lvl3pPr marL="1594067" indent="-31880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31690" indent="-31880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869318" indent="-318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506950" indent="-318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144580" indent="-318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782203" indent="-318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419834" indent="-318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altLang="pl-PL" sz="1400" kern="0" dirty="0">
                <a:solidFill>
                  <a:srgbClr val="000000"/>
                </a:solidFill>
              </a:rPr>
              <a:t>Źródło: https://doradztwowbiznesie.pl/wp-content/uploads/2021/07/Business-Model-Canvas.jpg</a:t>
            </a:r>
            <a:endParaRPr lang="pl-PL" altLang="pl-PL" sz="1400" b="1" u="sng" kern="0" dirty="0">
              <a:solidFill>
                <a:srgbClr val="00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34643" y="2431017"/>
            <a:ext cx="649537" cy="569387"/>
          </a:xfrm>
          <a:prstGeom prst="rect">
            <a:avLst/>
          </a:prstGeom>
        </p:spPr>
        <p:txBody>
          <a:bodyPr wrap="none" lIns="91406" tIns="45703" rIns="91406" bIns="45703">
            <a:spAutoFit/>
          </a:bodyPr>
          <a:lstStyle/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0585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128" y="120080"/>
            <a:ext cx="12169352" cy="936104"/>
          </a:xfrm>
        </p:spPr>
        <p:txBody>
          <a:bodyPr/>
          <a:lstStyle/>
          <a:p>
            <a:r>
              <a:rPr lang="pl-PL" altLang="en-US" sz="4900" b="1" dirty="0" smtClean="0">
                <a:solidFill>
                  <a:srgbClr val="000099"/>
                </a:solidFill>
              </a:rPr>
              <a:t>(1) Biznes-plan </a:t>
            </a:r>
            <a:r>
              <a:rPr lang="pl-PL" altLang="en-US" sz="4900" b="1" dirty="0">
                <a:solidFill>
                  <a:srgbClr val="000099"/>
                </a:solidFill>
              </a:rPr>
              <a:t>w procesie </a:t>
            </a:r>
            <a:r>
              <a:rPr lang="pl-PL" altLang="en-US" sz="4900" b="1" dirty="0" smtClean="0">
                <a:solidFill>
                  <a:srgbClr val="000099"/>
                </a:solidFill>
              </a:rPr>
              <a:t>zakładania firmy</a:t>
            </a:r>
            <a:endParaRPr lang="pl-PL" altLang="en-US" sz="4900" b="1" dirty="0">
              <a:solidFill>
                <a:srgbClr val="000099"/>
              </a:solidFill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880110" y="1200200"/>
            <a:ext cx="11068050" cy="151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1" tIns="64001" rIns="128001" bIns="64001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en-US" sz="3000" i="1" dirty="0">
                <a:solidFill>
                  <a:srgbClr val="000000"/>
                </a:solidFill>
              </a:rPr>
              <a:t>Biznes-plan to zbiór uporządkowanych </a:t>
            </a:r>
            <a:r>
              <a:rPr lang="pl-PL" altLang="en-US" sz="3000" b="1" i="1" u="sng" dirty="0">
                <a:solidFill>
                  <a:srgbClr val="000000"/>
                </a:solidFill>
              </a:rPr>
              <a:t>celów</a:t>
            </a:r>
            <a:r>
              <a:rPr lang="pl-PL" altLang="en-US" sz="3000" i="1" dirty="0">
                <a:solidFill>
                  <a:srgbClr val="000000"/>
                </a:solidFill>
              </a:rPr>
              <a:t> działalności </a:t>
            </a:r>
            <a:r>
              <a:rPr lang="pl-PL" altLang="en-US" sz="3000" i="1" dirty="0" smtClean="0">
                <a:solidFill>
                  <a:srgbClr val="000000"/>
                </a:solidFill>
              </a:rPr>
              <a:t/>
            </a:r>
            <a:br>
              <a:rPr lang="pl-PL" altLang="en-US" sz="3000" i="1" dirty="0" smtClean="0">
                <a:solidFill>
                  <a:srgbClr val="000000"/>
                </a:solidFill>
              </a:rPr>
            </a:br>
            <a:r>
              <a:rPr lang="pl-PL" altLang="en-US" sz="3000" i="1" dirty="0" smtClean="0">
                <a:solidFill>
                  <a:srgbClr val="000000"/>
                </a:solidFill>
              </a:rPr>
              <a:t>i </a:t>
            </a:r>
            <a:r>
              <a:rPr lang="pl-PL" altLang="en-US" sz="3000" i="1" dirty="0">
                <a:solidFill>
                  <a:srgbClr val="000000"/>
                </a:solidFill>
              </a:rPr>
              <a:t>wynikających z nich </a:t>
            </a:r>
            <a:r>
              <a:rPr lang="pl-PL" altLang="en-US" sz="3000" b="1" i="1" u="sng" dirty="0">
                <a:solidFill>
                  <a:srgbClr val="000000"/>
                </a:solidFill>
              </a:rPr>
              <a:t>zadań</a:t>
            </a:r>
            <a:r>
              <a:rPr lang="pl-PL" altLang="en-US" sz="3000" i="1" dirty="0">
                <a:solidFill>
                  <a:srgbClr val="000000"/>
                </a:solidFill>
              </a:rPr>
              <a:t> oraz </a:t>
            </a:r>
            <a:r>
              <a:rPr lang="pl-PL" altLang="en-US" sz="3000" b="1" i="1" u="sng" dirty="0">
                <a:solidFill>
                  <a:srgbClr val="000000"/>
                </a:solidFill>
              </a:rPr>
              <a:t>sposobów ich realizacji</a:t>
            </a:r>
            <a:r>
              <a:rPr lang="pl-PL" altLang="en-US" sz="3000" i="1" dirty="0">
                <a:solidFill>
                  <a:srgbClr val="000000"/>
                </a:solidFill>
              </a:rPr>
              <a:t>, sporządzony w formie </a:t>
            </a:r>
            <a:r>
              <a:rPr lang="pl-PL" altLang="en-US" sz="3000" i="1" dirty="0" smtClean="0">
                <a:solidFill>
                  <a:srgbClr val="000000"/>
                </a:solidFill>
              </a:rPr>
              <a:t>dokument</a:t>
            </a:r>
            <a:r>
              <a:rPr lang="pl-PL" altLang="en-US" sz="3000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0160" y="2856384"/>
            <a:ext cx="1144927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marL="480060" indent="-4800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900">
                <a:solidFill>
                  <a:schemeClr val="tx1"/>
                </a:solidFill>
                <a:latin typeface="+mn-lt"/>
              </a:defRPr>
            </a:lvl2pPr>
            <a:lvl3pPr marL="1600200" indent="-32004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40280" indent="-32004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880360" indent="-32004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520440" indent="-32004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160520" indent="-32004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800600" indent="-32004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440680" indent="-32004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altLang="en-US" sz="2800" kern="0" dirty="0">
                <a:solidFill>
                  <a:srgbClr val="000000"/>
                </a:solidFill>
              </a:rPr>
              <a:t>Nie istnieje jedna, uniwersalna struktura </a:t>
            </a:r>
            <a:r>
              <a:rPr lang="pl-PL" altLang="en-US" sz="2800" kern="0" dirty="0" smtClean="0">
                <a:solidFill>
                  <a:srgbClr val="000000"/>
                </a:solidFill>
              </a:rPr>
              <a:t>biznes-planu!</a:t>
            </a:r>
            <a:endParaRPr lang="pl-PL" altLang="en-US" sz="2800" kern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pl-PL" altLang="en-US" sz="2800" b="1" kern="0" dirty="0" smtClean="0">
                <a:solidFill>
                  <a:srgbClr val="000000"/>
                </a:solidFill>
              </a:rPr>
              <a:t>Typowy układ biznes-planu zawiera najczęściej:</a:t>
            </a:r>
          </a:p>
          <a:p>
            <a:pPr>
              <a:buFont typeface="+mj-lt"/>
              <a:buAutoNum type="arabicPeriod"/>
            </a:pPr>
            <a:r>
              <a:rPr lang="pl-PL" altLang="en-US" sz="2800" kern="0" dirty="0" smtClean="0">
                <a:solidFill>
                  <a:srgbClr val="000000"/>
                </a:solidFill>
              </a:rPr>
              <a:t>Strona tytułowa i spis treści</a:t>
            </a:r>
          </a:p>
          <a:p>
            <a:pPr>
              <a:buFont typeface="+mj-lt"/>
              <a:buAutoNum type="arabicPeriod"/>
            </a:pPr>
            <a:r>
              <a:rPr lang="pl-PL" altLang="en-US" sz="2800" kern="0" dirty="0" smtClean="0">
                <a:solidFill>
                  <a:srgbClr val="000000"/>
                </a:solidFill>
              </a:rPr>
              <a:t>Podsumowanie wykonawcze – podsumowanie menedżerskie</a:t>
            </a:r>
          </a:p>
          <a:p>
            <a:pPr>
              <a:buFont typeface="+mj-lt"/>
              <a:buAutoNum type="arabicPeriod"/>
            </a:pPr>
            <a:r>
              <a:rPr lang="pl-PL" altLang="en-US" sz="2800" kern="0" dirty="0" smtClean="0">
                <a:solidFill>
                  <a:srgbClr val="000000"/>
                </a:solidFill>
              </a:rPr>
              <a:t>Opis przedsiębiorstwa / przedsięwzięcia</a:t>
            </a:r>
          </a:p>
          <a:p>
            <a:pPr>
              <a:buFont typeface="+mj-lt"/>
              <a:buAutoNum type="arabicPeriod"/>
            </a:pPr>
            <a:r>
              <a:rPr lang="pl-PL" altLang="en-US" sz="2800" kern="0" dirty="0" smtClean="0">
                <a:solidFill>
                  <a:srgbClr val="000000"/>
                </a:solidFill>
              </a:rPr>
              <a:t>Analiza strategiczna – analiza organizacji i otoczenia</a:t>
            </a:r>
          </a:p>
          <a:p>
            <a:pPr>
              <a:buFont typeface="+mj-lt"/>
              <a:buAutoNum type="arabicPeriod"/>
            </a:pPr>
            <a:r>
              <a:rPr lang="pl-PL" altLang="en-US" sz="2800" kern="0" dirty="0" smtClean="0">
                <a:solidFill>
                  <a:srgbClr val="000000"/>
                </a:solidFill>
              </a:rPr>
              <a:t>Plan techniczny</a:t>
            </a:r>
          </a:p>
          <a:p>
            <a:pPr>
              <a:buFont typeface="+mj-lt"/>
              <a:buAutoNum type="arabicPeriod"/>
            </a:pPr>
            <a:r>
              <a:rPr lang="pl-PL" altLang="en-US" sz="2800" kern="0" dirty="0" smtClean="0">
                <a:solidFill>
                  <a:srgbClr val="000000"/>
                </a:solidFill>
              </a:rPr>
              <a:t>Plan rynkowy (marketingowy)</a:t>
            </a:r>
          </a:p>
          <a:p>
            <a:pPr>
              <a:buFont typeface="+mj-lt"/>
              <a:buAutoNum type="arabicPeriod"/>
            </a:pPr>
            <a:r>
              <a:rPr lang="pl-PL" altLang="en-US" sz="2800" kern="0" dirty="0" smtClean="0">
                <a:solidFill>
                  <a:srgbClr val="000000"/>
                </a:solidFill>
              </a:rPr>
              <a:t>Plan organizacyjny (zarządzanie)</a:t>
            </a:r>
          </a:p>
          <a:p>
            <a:pPr>
              <a:buFont typeface="+mj-lt"/>
              <a:buAutoNum type="arabicPeriod"/>
            </a:pPr>
            <a:r>
              <a:rPr lang="pl-PL" altLang="en-US" sz="2800" kern="0" dirty="0" smtClean="0">
                <a:solidFill>
                  <a:srgbClr val="000000"/>
                </a:solidFill>
              </a:rPr>
              <a:t>Plan finansowy z uwzględnieniem prognoz finansowych</a:t>
            </a:r>
          </a:p>
          <a:p>
            <a:pPr>
              <a:buFont typeface="+mj-lt"/>
              <a:buAutoNum type="arabicPeriod"/>
            </a:pPr>
            <a:r>
              <a:rPr lang="pl-PL" altLang="en-US" sz="2800" kern="0" dirty="0" smtClean="0">
                <a:solidFill>
                  <a:srgbClr val="000000"/>
                </a:solidFill>
              </a:rPr>
              <a:t>Analiza SWOT</a:t>
            </a:r>
          </a:p>
          <a:p>
            <a:pPr>
              <a:buFont typeface="+mj-lt"/>
              <a:buAutoNum type="arabicPeriod"/>
            </a:pPr>
            <a:r>
              <a:rPr lang="pl-PL" altLang="en-US" sz="2800" kern="0" dirty="0" smtClean="0">
                <a:solidFill>
                  <a:srgbClr val="000000"/>
                </a:solidFill>
              </a:rPr>
              <a:t>Harmonogram realizacji inwestycji</a:t>
            </a:r>
          </a:p>
          <a:p>
            <a:pPr>
              <a:buFont typeface="+mj-lt"/>
              <a:buAutoNum type="arabicPeriod"/>
            </a:pPr>
            <a:r>
              <a:rPr lang="pl-PL" altLang="en-US" sz="2800" kern="0" dirty="0" smtClean="0">
                <a:solidFill>
                  <a:srgbClr val="000000"/>
                </a:solidFill>
              </a:rPr>
              <a:t>Załączniki</a:t>
            </a:r>
          </a:p>
        </p:txBody>
      </p:sp>
    </p:spTree>
    <p:extLst>
      <p:ext uri="{BB962C8B-B14F-4D97-AF65-F5344CB8AC3E}">
        <p14:creationId xmlns:p14="http://schemas.microsoft.com/office/powerpoint/2010/main" val="192988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0"/>
            <a:ext cx="12801600" cy="154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261" tIns="63665" rIns="127261" bIns="63665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5000" b="1" dirty="0">
                <a:solidFill>
                  <a:srgbClr val="000099"/>
                </a:solidFill>
              </a:rPr>
              <a:t>Teoria przedsiębiorstwa i przedsiębiorczość</a:t>
            </a:r>
            <a:br>
              <a:rPr lang="pl-PL" altLang="pl-PL" sz="5000" b="1" dirty="0">
                <a:solidFill>
                  <a:srgbClr val="000099"/>
                </a:solidFill>
              </a:rPr>
            </a:br>
            <a:r>
              <a:rPr lang="pl-PL" altLang="pl-PL" sz="4200" b="1" dirty="0">
                <a:solidFill>
                  <a:srgbClr val="000099"/>
                </a:solidFill>
              </a:rPr>
              <a:t>Sprawy organizacyjne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2250" y="1786388"/>
            <a:ext cx="12448222" cy="711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261" tIns="63665" rIns="127261" bIns="63665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00"/>
              </a:spcBef>
              <a:spcAft>
                <a:spcPts val="2000"/>
              </a:spcAft>
            </a:pPr>
            <a:r>
              <a:rPr lang="pl-PL" altLang="pl-PL" sz="2900" dirty="0">
                <a:solidFill>
                  <a:srgbClr val="000000"/>
                </a:solidFill>
              </a:rPr>
              <a:t>Zapraszam na </a:t>
            </a:r>
            <a:r>
              <a:rPr lang="pl-PL" altLang="pl-PL" sz="2900" u="sng" dirty="0">
                <a:solidFill>
                  <a:srgbClr val="000000"/>
                </a:solidFill>
              </a:rPr>
              <a:t>www.matejun.pl</a:t>
            </a:r>
            <a:r>
              <a:rPr lang="pl-PL" altLang="pl-PL" sz="2900" dirty="0">
                <a:solidFill>
                  <a:srgbClr val="000000"/>
                </a:solidFill>
              </a:rPr>
              <a:t> </a:t>
            </a:r>
            <a:r>
              <a:rPr lang="pl-PL" altLang="pl-PL" sz="2900" dirty="0">
                <a:solidFill>
                  <a:srgbClr val="000000"/>
                </a:solidFill>
                <a:sym typeface="Wingdings" panose="05000000000000000000" pitchFamily="2" charset="2"/>
              </a:rPr>
              <a:t>– sekcja „Dla studentów”</a:t>
            </a:r>
            <a:endParaRPr lang="pl-PL" altLang="pl-PL" sz="2900" u="sng" dirty="0">
              <a:solidFill>
                <a:srgbClr val="000000"/>
              </a:solidFill>
            </a:endParaRPr>
          </a:p>
          <a:p>
            <a:pPr lvl="1">
              <a:spcBef>
                <a:spcPts val="400"/>
              </a:spcBef>
              <a:spcAft>
                <a:spcPts val="2000"/>
              </a:spcAft>
              <a:buFontTx/>
              <a:buChar char="–"/>
            </a:pPr>
            <a:r>
              <a:rPr lang="pl-PL" altLang="pl-PL" sz="2900" dirty="0">
                <a:solidFill>
                  <a:srgbClr val="000000"/>
                </a:solidFill>
              </a:rPr>
              <a:t>hasło: </a:t>
            </a:r>
            <a:r>
              <a:rPr lang="pl-PL" altLang="pl-PL" sz="2900" dirty="0" smtClean="0">
                <a:solidFill>
                  <a:srgbClr val="000000"/>
                </a:solidFill>
              </a:rPr>
              <a:t>sukces</a:t>
            </a:r>
            <a:endParaRPr lang="pl-PL" altLang="pl-PL" sz="2900" dirty="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spcAft>
                <a:spcPts val="2000"/>
              </a:spcAft>
            </a:pPr>
            <a:r>
              <a:rPr lang="pl-PL" altLang="pl-PL" sz="2900" b="1" dirty="0">
                <a:solidFill>
                  <a:srgbClr val="000000"/>
                </a:solidFill>
              </a:rPr>
              <a:t>Terminy zajęć: </a:t>
            </a:r>
          </a:p>
          <a:p>
            <a:pPr lvl="1">
              <a:spcBef>
                <a:spcPts val="400"/>
              </a:spcBef>
              <a:spcAft>
                <a:spcPts val="2000"/>
              </a:spcAft>
            </a:pPr>
            <a:r>
              <a:rPr lang="pl-PL" altLang="pl-PL" sz="2900" dirty="0" smtClean="0">
                <a:solidFill>
                  <a:srgbClr val="000000"/>
                </a:solidFill>
              </a:rPr>
              <a:t>20h</a:t>
            </a:r>
            <a:r>
              <a:rPr lang="pl-PL" altLang="pl-PL" sz="2900" dirty="0">
                <a:solidFill>
                  <a:srgbClr val="000000"/>
                </a:solidFill>
              </a:rPr>
              <a:t>, terminy: </a:t>
            </a:r>
            <a:r>
              <a:rPr lang="pl-PL" altLang="pl-PL" sz="2900" dirty="0" smtClean="0">
                <a:solidFill>
                  <a:srgbClr val="000000"/>
                </a:solidFill>
              </a:rPr>
              <a:t>23.03 (do 14.30); 27.04 (do 14.30); 01.06 (do 17.20); 06.07.2025 (11.30 </a:t>
            </a:r>
            <a:r>
              <a:rPr lang="pl-PL" altLang="pl-PL" sz="2900" dirty="0" smtClean="0">
                <a:solidFill>
                  <a:srgbClr val="000000"/>
                </a:solidFill>
              </a:rPr>
              <a:t>– </a:t>
            </a:r>
            <a:r>
              <a:rPr lang="pl-PL" altLang="pl-PL" sz="2900" dirty="0" smtClean="0">
                <a:solidFill>
                  <a:srgbClr val="000000"/>
                </a:solidFill>
              </a:rPr>
              <a:t>15.35)</a:t>
            </a:r>
            <a:endParaRPr lang="pl-PL" altLang="pl-PL" sz="2900" dirty="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spcAft>
                <a:spcPts val="2000"/>
              </a:spcAft>
            </a:pPr>
            <a:r>
              <a:rPr lang="pl-PL" altLang="pl-PL" sz="2900" b="1" dirty="0" smtClean="0">
                <a:solidFill>
                  <a:srgbClr val="000000"/>
                </a:solidFill>
              </a:rPr>
              <a:t>Forma </a:t>
            </a:r>
            <a:r>
              <a:rPr lang="pl-PL" altLang="pl-PL" sz="2900" b="1" dirty="0">
                <a:solidFill>
                  <a:srgbClr val="000000"/>
                </a:solidFill>
              </a:rPr>
              <a:t>zaliczenia przedmiotu:</a:t>
            </a:r>
          </a:p>
          <a:p>
            <a:pPr lvl="1">
              <a:spcBef>
                <a:spcPts val="400"/>
              </a:spcBef>
              <a:spcAft>
                <a:spcPts val="2000"/>
              </a:spcAft>
              <a:buFontTx/>
              <a:buChar char="–"/>
            </a:pPr>
            <a:r>
              <a:rPr lang="pl-PL" altLang="pl-PL" sz="2900" dirty="0" smtClean="0">
                <a:solidFill>
                  <a:srgbClr val="000000"/>
                </a:solidFill>
              </a:rPr>
              <a:t>wykład: test wiedzy na </a:t>
            </a:r>
            <a:r>
              <a:rPr lang="pl-PL" altLang="pl-PL" sz="2900" dirty="0">
                <a:solidFill>
                  <a:srgbClr val="000000"/>
                </a:solidFill>
              </a:rPr>
              <a:t>ostatnich zajęciach; możliwe dodatkowe punkty </a:t>
            </a:r>
            <a:r>
              <a:rPr lang="pl-PL" altLang="pl-PL" sz="2900" dirty="0" smtClean="0">
                <a:solidFill>
                  <a:srgbClr val="000000"/>
                </a:solidFill>
              </a:rPr>
              <a:t>za aktywność w </a:t>
            </a:r>
            <a:r>
              <a:rPr lang="pl-PL" altLang="pl-PL" sz="2900" dirty="0">
                <a:solidFill>
                  <a:srgbClr val="000000"/>
                </a:solidFill>
              </a:rPr>
              <a:t>trakcie zajęć</a:t>
            </a:r>
            <a:endParaRPr lang="pl-PL" altLang="pl-PL" sz="2900" dirty="0" smtClean="0">
              <a:solidFill>
                <a:srgbClr val="000000"/>
              </a:solidFill>
            </a:endParaRPr>
          </a:p>
          <a:p>
            <a:pPr lvl="1">
              <a:spcBef>
                <a:spcPts val="400"/>
              </a:spcBef>
              <a:spcAft>
                <a:spcPts val="2000"/>
              </a:spcAft>
              <a:buFontTx/>
              <a:buChar char="–"/>
            </a:pPr>
            <a:r>
              <a:rPr lang="pl-PL" altLang="pl-PL" sz="2900" dirty="0" smtClean="0">
                <a:solidFill>
                  <a:srgbClr val="000000"/>
                </a:solidFill>
              </a:rPr>
              <a:t>ćwiczenia: praca zaliczeniowa</a:t>
            </a:r>
            <a:endParaRPr lang="pl-PL" altLang="pl-PL" sz="2900" dirty="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spcAft>
                <a:spcPts val="2000"/>
              </a:spcAft>
              <a:tabLst>
                <a:tab pos="718792" algn="l"/>
              </a:tabLst>
            </a:pPr>
            <a:r>
              <a:rPr lang="pl-PL" altLang="pl-PL" sz="2900" dirty="0" smtClean="0">
                <a:solidFill>
                  <a:srgbClr val="000000"/>
                </a:solidFill>
              </a:rPr>
              <a:t>Dyżury</a:t>
            </a:r>
            <a:r>
              <a:rPr lang="pl-PL" altLang="pl-PL" sz="2900" dirty="0">
                <a:solidFill>
                  <a:srgbClr val="000000"/>
                </a:solidFill>
              </a:rPr>
              <a:t>: wtorek, 18.30 – 20.00, Ms </a:t>
            </a:r>
            <a:r>
              <a:rPr lang="pl-PL" altLang="pl-PL" sz="2900" dirty="0" err="1">
                <a:solidFill>
                  <a:srgbClr val="000000"/>
                </a:solidFill>
              </a:rPr>
              <a:t>Teams</a:t>
            </a:r>
            <a:r>
              <a:rPr lang="pl-PL" altLang="pl-PL" sz="2900" dirty="0">
                <a:solidFill>
                  <a:srgbClr val="000000"/>
                </a:solidFill>
              </a:rPr>
              <a:t>, link na </a:t>
            </a:r>
            <a:r>
              <a:rPr lang="pl-PL" altLang="pl-PL" sz="2900" u="sng" dirty="0">
                <a:solidFill>
                  <a:srgbClr val="000000"/>
                </a:solidFill>
                <a:hlinkClick r:id="rId2"/>
              </a:rPr>
              <a:t>www.matejun.pl</a:t>
            </a:r>
            <a:r>
              <a:rPr lang="pl-PL" altLang="pl-PL" sz="2900" u="sng" dirty="0">
                <a:solidFill>
                  <a:srgbClr val="000000"/>
                </a:solidFill>
              </a:rPr>
              <a:t> </a:t>
            </a:r>
            <a:r>
              <a:rPr lang="pl-PL" altLang="pl-PL" sz="29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ts val="400"/>
              </a:spcBef>
              <a:spcAft>
                <a:spcPts val="2000"/>
              </a:spcAft>
            </a:pPr>
            <a:r>
              <a:rPr lang="pl-PL" altLang="pl-PL" sz="2900" dirty="0">
                <a:solidFill>
                  <a:srgbClr val="000000"/>
                </a:solidFill>
              </a:rPr>
              <a:t>Kontakt mailowy: </a:t>
            </a:r>
            <a:r>
              <a:rPr lang="pl-PL" altLang="pl-PL" sz="2900" dirty="0">
                <a:solidFill>
                  <a:srgbClr val="000000"/>
                </a:solidFill>
                <a:hlinkClick r:id="rId3"/>
              </a:rPr>
              <a:t>marek.matejun@uni.lodz.pl</a:t>
            </a:r>
            <a:r>
              <a:rPr lang="pl-PL" altLang="pl-PL" sz="29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9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75615" y="62232"/>
            <a:ext cx="11974830" cy="72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54" tIns="63980" rIns="127954" bIns="639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3900" b="1">
                <a:solidFill>
                  <a:srgbClr val="000099"/>
                </a:solidFill>
              </a:rPr>
              <a:t>Ogólna procedura rejestracji działalności gospodarczej</a:t>
            </a:r>
            <a:endParaRPr lang="pl-PL" altLang="pl-PL" sz="3900">
              <a:solidFill>
                <a:srgbClr val="000099"/>
              </a:solidFill>
            </a:endParaRP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143335"/>
              </p:ext>
            </p:extLst>
          </p:nvPr>
        </p:nvGraphicFramePr>
        <p:xfrm>
          <a:off x="293370" y="1479747"/>
          <a:ext cx="12054840" cy="310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kument" r:id="rId3" imgW="6588252" imgH="1696212" progId="Word.Document.8">
                  <p:embed/>
                </p:oleObj>
              </mc:Choice>
              <mc:Fallback>
                <p:oleObj name="Dokument" r:id="rId3" imgW="6588252" imgH="16962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" y="1479747"/>
                        <a:ext cx="12054840" cy="3104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920551"/>
              </p:ext>
            </p:extLst>
          </p:nvPr>
        </p:nvGraphicFramePr>
        <p:xfrm>
          <a:off x="453392" y="4368551"/>
          <a:ext cx="11750358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5" imgW="6603802" imgH="3222131" progId="Word.Document.8">
                  <p:embed/>
                </p:oleObj>
              </mc:Choice>
              <mc:Fallback>
                <p:oleObj name="Document" r:id="rId5" imgW="6603802" imgH="32221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2" y="4368551"/>
                        <a:ext cx="11750358" cy="511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65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7405"/>
              </p:ext>
            </p:extLst>
          </p:nvPr>
        </p:nvGraphicFramePr>
        <p:xfrm>
          <a:off x="384179" y="1127423"/>
          <a:ext cx="11942763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3" imgW="6921379" imgH="2957639" progId="Word.Document.8">
                  <p:embed/>
                </p:oleObj>
              </mc:Choice>
              <mc:Fallback>
                <p:oleObj name="Document" r:id="rId3" imgW="6921379" imgH="295763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9" y="1127423"/>
                        <a:ext cx="11942763" cy="511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533403" y="182250"/>
            <a:ext cx="8547664" cy="62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54" tIns="63980" rIns="127954" bIns="639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0099"/>
                </a:solidFill>
              </a:rPr>
              <a:t>Procedura rejestracji działalności gospodarczej</a:t>
            </a:r>
            <a:endParaRPr lang="pl-PL" altLang="pl-PL">
              <a:solidFill>
                <a:srgbClr val="000099"/>
              </a:solidFill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53396" y="5305115"/>
            <a:ext cx="11997055" cy="37915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27954" tIns="63980" rIns="127954" bIns="639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pl-PL" altLang="pl-PL" sz="3500" dirty="0">
                <a:solidFill>
                  <a:srgbClr val="000000"/>
                </a:solidFill>
              </a:rPr>
              <a:t>W ramach </a:t>
            </a:r>
            <a:r>
              <a:rPr lang="pl-PL" altLang="pl-PL" sz="3500" b="1" u="sng" dirty="0">
                <a:solidFill>
                  <a:srgbClr val="000000"/>
                </a:solidFill>
              </a:rPr>
              <a:t>jednego okienka </a:t>
            </a:r>
            <a:r>
              <a:rPr lang="pl-PL" altLang="pl-PL" sz="3500" dirty="0">
                <a:solidFill>
                  <a:srgbClr val="000000"/>
                </a:solidFill>
              </a:rPr>
              <a:t>realizowane są jednocześnie następujące działania rejestracyjne:</a:t>
            </a:r>
          </a:p>
          <a:p>
            <a:pPr marL="639772" indent="-639772">
              <a:buFont typeface="+mj-lt"/>
              <a:buAutoNum type="arabicPeriod"/>
              <a:defRPr/>
            </a:pPr>
            <a:r>
              <a:rPr lang="pl-PL" altLang="pl-PL" sz="3500" dirty="0">
                <a:solidFill>
                  <a:srgbClr val="000000"/>
                </a:solidFill>
              </a:rPr>
              <a:t>zarejestrowanie firmy (podmiotu gospodarczego)</a:t>
            </a:r>
          </a:p>
          <a:p>
            <a:pPr marL="639772" indent="-639772">
              <a:buFont typeface="+mj-lt"/>
              <a:buAutoNum type="arabicPeriod"/>
              <a:defRPr/>
            </a:pPr>
            <a:r>
              <a:rPr lang="pl-PL" altLang="pl-PL" sz="3500" dirty="0">
                <a:solidFill>
                  <a:srgbClr val="000000"/>
                </a:solidFill>
              </a:rPr>
              <a:t>uzyskanie nr Regon z urzędu statystycznego</a:t>
            </a:r>
          </a:p>
          <a:p>
            <a:pPr marL="639772" indent="-639772">
              <a:buFont typeface="+mj-lt"/>
              <a:buAutoNum type="arabicPeriod"/>
              <a:defRPr/>
            </a:pPr>
            <a:r>
              <a:rPr lang="pl-PL" altLang="pl-PL" sz="3500" dirty="0">
                <a:solidFill>
                  <a:srgbClr val="000000"/>
                </a:solidFill>
              </a:rPr>
              <a:t>uzyskanie lub aktualizację nr NIP w urzędzie skarbowym</a:t>
            </a:r>
          </a:p>
          <a:p>
            <a:pPr marL="639772" indent="-639772">
              <a:buFont typeface="+mj-lt"/>
              <a:buAutoNum type="arabicPeriod"/>
              <a:defRPr/>
            </a:pPr>
            <a:r>
              <a:rPr lang="pl-PL" altLang="pl-PL" sz="3500" dirty="0">
                <a:solidFill>
                  <a:srgbClr val="000000"/>
                </a:solidFill>
              </a:rPr>
              <a:t>zgłoszenie firmy jako płatnika składek do ZUS</a:t>
            </a:r>
          </a:p>
        </p:txBody>
      </p:sp>
    </p:spTree>
    <p:extLst>
      <p:ext uri="{BB962C8B-B14F-4D97-AF65-F5344CB8AC3E}">
        <p14:creationId xmlns:p14="http://schemas.microsoft.com/office/powerpoint/2010/main" val="34552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533403" y="182250"/>
            <a:ext cx="8752848" cy="62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54" tIns="63980" rIns="127954" bIns="639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000099"/>
                </a:solidFill>
              </a:rPr>
              <a:t>Procedura rejestracji działalności </a:t>
            </a:r>
            <a:r>
              <a:rPr lang="pl-PL" altLang="pl-PL" b="1" dirty="0" smtClean="0">
                <a:solidFill>
                  <a:srgbClr val="000099"/>
                </a:solidFill>
              </a:rPr>
              <a:t>gospodarczej</a:t>
            </a:r>
            <a:endParaRPr lang="pl-PL" altLang="pl-PL" dirty="0">
              <a:solidFill>
                <a:srgbClr val="000099"/>
              </a:solidFill>
            </a:endParaRPr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278288"/>
              </p:ext>
            </p:extLst>
          </p:nvPr>
        </p:nvGraphicFramePr>
        <p:xfrm>
          <a:off x="344492" y="3289300"/>
          <a:ext cx="12017375" cy="3076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Document" r:id="rId3" imgW="6603802" imgH="1954726" progId="Word.Document.8">
                  <p:embed/>
                </p:oleObj>
              </mc:Choice>
              <mc:Fallback>
                <p:oleObj name="Document" r:id="rId3" imgW="6603802" imgH="19547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92" y="3289300"/>
                        <a:ext cx="12017375" cy="3076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908682"/>
              </p:ext>
            </p:extLst>
          </p:nvPr>
        </p:nvGraphicFramePr>
        <p:xfrm>
          <a:off x="351155" y="1233490"/>
          <a:ext cx="12054840" cy="235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Document" r:id="rId5" imgW="6603802" imgH="1288637" progId="Word.Document.8">
                  <p:embed/>
                </p:oleObj>
              </mc:Choice>
              <mc:Fallback>
                <p:oleObj name="Document" r:id="rId5" imgW="6603802" imgH="12886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" y="1233490"/>
                        <a:ext cx="12054840" cy="235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810401"/>
              </p:ext>
            </p:extLst>
          </p:nvPr>
        </p:nvGraphicFramePr>
        <p:xfrm>
          <a:off x="293688" y="6005513"/>
          <a:ext cx="12090400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Document" r:id="rId7" imgW="6603802" imgH="1765083" progId="Word.Document.8">
                  <p:embed/>
                </p:oleObj>
              </mc:Choice>
              <mc:Fallback>
                <p:oleObj name="Document" r:id="rId7" imgW="6603802" imgH="17650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6005513"/>
                        <a:ext cx="12090400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251150" y="8732203"/>
            <a:ext cx="12299315" cy="6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54" tIns="63980" rIns="127954" bIns="639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10000"/>
              </a:spcAft>
              <a:buFontTx/>
              <a:buNone/>
            </a:pPr>
            <a:r>
              <a:rPr lang="pl-PL" altLang="pl-PL" sz="3400" b="1" dirty="0">
                <a:solidFill>
                  <a:srgbClr val="000099"/>
                </a:solidFill>
              </a:rPr>
              <a:t>teraz można już formalnie rozpocząć prowadzenie firmy...</a:t>
            </a:r>
          </a:p>
        </p:txBody>
      </p:sp>
    </p:spTree>
    <p:extLst>
      <p:ext uri="{BB962C8B-B14F-4D97-AF65-F5344CB8AC3E}">
        <p14:creationId xmlns:p14="http://schemas.microsoft.com/office/powerpoint/2010/main" val="28692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765929"/>
              </p:ext>
            </p:extLst>
          </p:nvPr>
        </p:nvGraphicFramePr>
        <p:xfrm>
          <a:off x="340043" y="1144590"/>
          <a:ext cx="12132627" cy="5754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Document" r:id="rId3" imgW="6603802" imgH="3126050" progId="Word.Document.8">
                  <p:embed/>
                </p:oleObj>
              </mc:Choice>
              <mc:Fallback>
                <p:oleObj name="Document" r:id="rId3" imgW="6603802" imgH="31260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3" y="1144590"/>
                        <a:ext cx="12132627" cy="5754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83125"/>
              </p:ext>
            </p:extLst>
          </p:nvPr>
        </p:nvGraphicFramePr>
        <p:xfrm>
          <a:off x="351155" y="4836198"/>
          <a:ext cx="12054840" cy="3896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Dokument" r:id="rId5" imgW="6588252" imgH="2162556" progId="Word.Document.8">
                  <p:embed/>
                </p:oleObj>
              </mc:Choice>
              <mc:Fallback>
                <p:oleObj name="Dokument" r:id="rId5" imgW="6588252" imgH="21625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" y="4836198"/>
                        <a:ext cx="12054840" cy="3896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3" y="182250"/>
            <a:ext cx="8547664" cy="62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954" tIns="63980" rIns="127954" bIns="63980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000099"/>
                </a:solidFill>
              </a:rPr>
              <a:t>Procedura rejestracji działalności gospodarczej</a:t>
            </a:r>
            <a:endParaRPr lang="pl-PL" altLang="pl-PL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07169" y="480120"/>
            <a:ext cx="5743114" cy="960120"/>
          </a:xfrm>
        </p:spPr>
        <p:txBody>
          <a:bodyPr/>
          <a:lstStyle/>
          <a:p>
            <a:r>
              <a:rPr lang="pl-PL" altLang="pl-PL" sz="4900" b="1" dirty="0">
                <a:solidFill>
                  <a:srgbClr val="000099"/>
                </a:solidFill>
              </a:rPr>
              <a:t>Pojęcie</a:t>
            </a:r>
            <a:br>
              <a:rPr lang="pl-PL" altLang="pl-PL" sz="4900" b="1" dirty="0">
                <a:solidFill>
                  <a:srgbClr val="000099"/>
                </a:solidFill>
              </a:rPr>
            </a:br>
            <a:r>
              <a:rPr lang="pl-PL" altLang="pl-PL" sz="4900" b="1" dirty="0">
                <a:solidFill>
                  <a:srgbClr val="000099"/>
                </a:solidFill>
              </a:rPr>
              <a:t>przedsiębiorczości</a:t>
            </a:r>
          </a:p>
        </p:txBody>
      </p:sp>
      <p:pic>
        <p:nvPicPr>
          <p:cNvPr id="168964" name="Picture 4" descr="G:\zajecia\FUL-Inauguracja\images\definition-of-entrepreneur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95" y="369093"/>
            <a:ext cx="5371122" cy="35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2" name="Picture 2" descr="G:\zajecia\FUL-Inauguracja\images\consulting-vs-entrepreneurship-9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12" y="1848272"/>
            <a:ext cx="4968160" cy="37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6104" y="4147661"/>
            <a:ext cx="12268200" cy="4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308" tIns="63686" rIns="127308" bIns="6368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20"/>
              </a:spcBef>
              <a:spcAft>
                <a:spcPct val="10000"/>
              </a:spcAft>
            </a:pPr>
            <a:r>
              <a:rPr lang="pl-PL" altLang="pl-PL" sz="2500" kern="0" dirty="0">
                <a:solidFill>
                  <a:srgbClr val="000000"/>
                </a:solidFill>
              </a:rPr>
              <a:t>Pojęcie wieloznaczne, trudne do zdefiniowania</a:t>
            </a:r>
          </a:p>
          <a:p>
            <a:pPr>
              <a:spcBef>
                <a:spcPts val="420"/>
              </a:spcBef>
              <a:spcAft>
                <a:spcPct val="10000"/>
              </a:spcAft>
            </a:pPr>
            <a:r>
              <a:rPr lang="pl-PL" altLang="pl-PL" sz="2500" kern="0" dirty="0">
                <a:solidFill>
                  <a:srgbClr val="000000"/>
                </a:solidFill>
              </a:rPr>
              <a:t>W ogólnym ujęciu „przedsiębiorczość” </a:t>
            </a:r>
            <a:br>
              <a:rPr lang="pl-PL" altLang="pl-PL" sz="2500" kern="0" dirty="0">
                <a:solidFill>
                  <a:srgbClr val="000000"/>
                </a:solidFill>
              </a:rPr>
            </a:br>
            <a:r>
              <a:rPr lang="pl-PL" altLang="pl-PL" sz="2500" kern="0" dirty="0">
                <a:solidFill>
                  <a:srgbClr val="000000"/>
                </a:solidFill>
              </a:rPr>
              <a:t>kojarzymy z pewnymi cechami:</a:t>
            </a:r>
          </a:p>
          <a:p>
            <a:pPr lvl="1">
              <a:spcBef>
                <a:spcPts val="420"/>
              </a:spcBef>
              <a:spcAft>
                <a:spcPct val="10000"/>
              </a:spcAft>
            </a:pPr>
            <a:r>
              <a:rPr lang="pl-PL" altLang="pl-PL" sz="2500" kern="0" dirty="0">
                <a:solidFill>
                  <a:srgbClr val="000000"/>
                </a:solidFill>
              </a:rPr>
              <a:t>innowacyjność, </a:t>
            </a:r>
            <a:r>
              <a:rPr lang="pl-PL" altLang="pl-PL" sz="2500" b="1" kern="0" dirty="0">
                <a:solidFill>
                  <a:srgbClr val="000000"/>
                </a:solidFill>
              </a:rPr>
              <a:t>poszukiwanie zmian</a:t>
            </a:r>
            <a:r>
              <a:rPr lang="pl-PL" altLang="pl-PL" sz="2500" kern="0" dirty="0">
                <a:solidFill>
                  <a:srgbClr val="000000"/>
                </a:solidFill>
              </a:rPr>
              <a:t> i proaktywne reagowanie na nie,</a:t>
            </a:r>
          </a:p>
          <a:p>
            <a:pPr lvl="1">
              <a:spcBef>
                <a:spcPts val="420"/>
              </a:spcBef>
              <a:spcAft>
                <a:spcPct val="25000"/>
              </a:spcAft>
            </a:pPr>
            <a:r>
              <a:rPr lang="pl-PL" altLang="pl-PL" sz="2500" kern="0" dirty="0">
                <a:solidFill>
                  <a:srgbClr val="000000"/>
                </a:solidFill>
              </a:rPr>
              <a:t>identyfikowanie i wykorzystywanie okazji, </a:t>
            </a:r>
            <a:r>
              <a:rPr lang="pl-PL" altLang="pl-PL" sz="2500" b="1" kern="0" dirty="0">
                <a:solidFill>
                  <a:srgbClr val="000000"/>
                </a:solidFill>
              </a:rPr>
              <a:t>niezależnie od posiadanych zasobów</a:t>
            </a:r>
            <a:r>
              <a:rPr lang="pl-PL" altLang="pl-PL" sz="2500" kern="0" dirty="0">
                <a:solidFill>
                  <a:srgbClr val="000000"/>
                </a:solidFill>
              </a:rPr>
              <a:t>,</a:t>
            </a:r>
          </a:p>
          <a:p>
            <a:pPr lvl="1">
              <a:spcBef>
                <a:spcPts val="420"/>
              </a:spcBef>
              <a:spcAft>
                <a:spcPct val="25000"/>
              </a:spcAft>
            </a:pPr>
            <a:r>
              <a:rPr lang="pl-PL" altLang="pl-PL" sz="2500" kern="0" dirty="0">
                <a:solidFill>
                  <a:srgbClr val="000000"/>
                </a:solidFill>
              </a:rPr>
              <a:t>gotowość do podejmowania (skalkulowanego) </a:t>
            </a:r>
            <a:r>
              <a:rPr lang="pl-PL" altLang="pl-PL" sz="2500" b="1" kern="0" dirty="0">
                <a:solidFill>
                  <a:srgbClr val="000000"/>
                </a:solidFill>
              </a:rPr>
              <a:t>ryzyka</a:t>
            </a:r>
            <a:r>
              <a:rPr lang="pl-PL" altLang="pl-PL" sz="2500" kern="0" dirty="0">
                <a:solidFill>
                  <a:srgbClr val="000000"/>
                </a:solidFill>
              </a:rPr>
              <a:t>,</a:t>
            </a:r>
          </a:p>
          <a:p>
            <a:pPr lvl="1">
              <a:spcBef>
                <a:spcPts val="420"/>
              </a:spcBef>
              <a:spcAft>
                <a:spcPct val="25000"/>
              </a:spcAft>
            </a:pPr>
            <a:r>
              <a:rPr lang="pl-PL" altLang="pl-PL" sz="2500" kern="0" dirty="0">
                <a:solidFill>
                  <a:srgbClr val="000000"/>
                </a:solidFill>
              </a:rPr>
              <a:t>motyw działania polegający na </a:t>
            </a:r>
            <a:r>
              <a:rPr lang="pl-PL" altLang="pl-PL" sz="2500" b="1" kern="0" dirty="0">
                <a:solidFill>
                  <a:srgbClr val="000000"/>
                </a:solidFill>
              </a:rPr>
              <a:t>pomnażaniu kapitału</a:t>
            </a:r>
            <a:r>
              <a:rPr lang="pl-PL" altLang="pl-PL" sz="2500" kern="0" dirty="0">
                <a:solidFill>
                  <a:srgbClr val="000000"/>
                </a:solidFill>
              </a:rPr>
              <a:t>,</a:t>
            </a:r>
          </a:p>
          <a:p>
            <a:pPr lvl="1">
              <a:spcBef>
                <a:spcPts val="420"/>
              </a:spcBef>
              <a:spcAft>
                <a:spcPct val="25000"/>
              </a:spcAft>
            </a:pPr>
            <a:r>
              <a:rPr lang="pl-PL" altLang="pl-PL" sz="2500" kern="0" dirty="0">
                <a:solidFill>
                  <a:srgbClr val="000000"/>
                </a:solidFill>
              </a:rPr>
              <a:t>prowadzenie </a:t>
            </a:r>
            <a:r>
              <a:rPr lang="pl-PL" altLang="pl-PL" sz="2500" b="1" kern="0" dirty="0">
                <a:solidFill>
                  <a:srgbClr val="000000"/>
                </a:solidFill>
              </a:rPr>
              <a:t>własnej firmy </a:t>
            </a:r>
            <a:r>
              <a:rPr lang="pl-PL" altLang="pl-PL" sz="2500" kern="0" dirty="0">
                <a:solidFill>
                  <a:srgbClr val="000000"/>
                </a:solidFill>
              </a:rPr>
              <a:t>(działalności gospodarczej).</a:t>
            </a:r>
          </a:p>
          <a:p>
            <a:pPr>
              <a:spcBef>
                <a:spcPts val="420"/>
              </a:spcBef>
              <a:spcAft>
                <a:spcPct val="25000"/>
              </a:spcAft>
            </a:pPr>
            <a:r>
              <a:rPr lang="pl-PL" altLang="pl-PL" sz="2500" b="1" kern="0" dirty="0">
                <a:solidFill>
                  <a:srgbClr val="000000"/>
                </a:solidFill>
              </a:rPr>
              <a:t>Potrzeba przedsiębiorczości:</a:t>
            </a:r>
            <a:r>
              <a:rPr lang="pl-PL" altLang="pl-PL" sz="2500" kern="0" dirty="0">
                <a:solidFill>
                  <a:srgbClr val="000000"/>
                </a:solidFill>
              </a:rPr>
              <a:t> w rodzinie, w środowisku lokalnym, w sferze życia zawodowego - we własnej firmie i w pracy najemnej, w gospodarce rynkowej - jako fundament tworzenia wolnego rynku i podnoszenia konkurencyjności</a:t>
            </a:r>
          </a:p>
        </p:txBody>
      </p:sp>
    </p:spTree>
    <p:extLst>
      <p:ext uri="{BB962C8B-B14F-4D97-AF65-F5344CB8AC3E}">
        <p14:creationId xmlns:p14="http://schemas.microsoft.com/office/powerpoint/2010/main" val="32749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1029"/>
          <p:cNvSpPr>
            <a:spLocks noChangeArrowheads="1"/>
          </p:cNvSpPr>
          <p:nvPr/>
        </p:nvSpPr>
        <p:spPr bwMode="auto">
          <a:xfrm>
            <a:off x="352131" y="5399245"/>
            <a:ext cx="5040640" cy="169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308" tIns="63686" rIns="127308" bIns="63686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400" dirty="0">
                <a:solidFill>
                  <a:srgbClr val="000000"/>
                </a:solidFill>
              </a:rPr>
              <a:t>1. Definicje podkreślające </a:t>
            </a:r>
            <a:r>
              <a:rPr lang="pl-PL" altLang="pl-PL" sz="3400" b="1" dirty="0">
                <a:solidFill>
                  <a:srgbClr val="000000"/>
                </a:solidFill>
              </a:rPr>
              <a:t>ekonomiczne funkcje</a:t>
            </a:r>
            <a:r>
              <a:rPr lang="pl-PL" altLang="pl-PL" sz="3400" dirty="0">
                <a:solidFill>
                  <a:srgbClr val="000000"/>
                </a:solidFill>
              </a:rPr>
              <a:t> przedsiębiorczości</a:t>
            </a:r>
          </a:p>
        </p:txBody>
      </p:sp>
      <p:sp>
        <p:nvSpPr>
          <p:cNvPr id="176134" name="Rectangle 1030"/>
          <p:cNvSpPr>
            <a:spLocks noChangeArrowheads="1"/>
          </p:cNvSpPr>
          <p:nvPr/>
        </p:nvSpPr>
        <p:spPr bwMode="auto">
          <a:xfrm>
            <a:off x="3947160" y="7674739"/>
            <a:ext cx="5013960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308" tIns="63686" rIns="127308" bIns="63686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400" dirty="0">
                <a:solidFill>
                  <a:srgbClr val="000000"/>
                </a:solidFill>
              </a:rPr>
              <a:t>2. Definicje podkreślające </a:t>
            </a:r>
            <a:r>
              <a:rPr lang="pl-PL" altLang="pl-PL" sz="3400" b="1" dirty="0">
                <a:solidFill>
                  <a:srgbClr val="000000"/>
                </a:solidFill>
              </a:rPr>
              <a:t>cechy osobowe</a:t>
            </a:r>
            <a:r>
              <a:rPr lang="pl-PL" altLang="pl-PL" sz="3400" dirty="0">
                <a:solidFill>
                  <a:srgbClr val="000000"/>
                </a:solidFill>
              </a:rPr>
              <a:t> osób przedsiębiorczych</a:t>
            </a:r>
          </a:p>
        </p:txBody>
      </p:sp>
      <p:sp>
        <p:nvSpPr>
          <p:cNvPr id="176135" name="Rectangle 1031"/>
          <p:cNvSpPr>
            <a:spLocks noChangeArrowheads="1"/>
          </p:cNvSpPr>
          <p:nvPr/>
        </p:nvSpPr>
        <p:spPr bwMode="auto">
          <a:xfrm>
            <a:off x="7574345" y="5443695"/>
            <a:ext cx="4742815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308" tIns="63686" rIns="127308" bIns="63686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400" dirty="0">
                <a:solidFill>
                  <a:srgbClr val="000000"/>
                </a:solidFill>
              </a:rPr>
              <a:t>3. Przedsiębiorczość jako </a:t>
            </a:r>
            <a:r>
              <a:rPr lang="pl-PL" altLang="pl-PL" sz="3400" b="1" dirty="0">
                <a:solidFill>
                  <a:srgbClr val="000000"/>
                </a:solidFill>
              </a:rPr>
              <a:t>rodzaj menedżerskiego zachowania</a:t>
            </a:r>
            <a:endParaRPr lang="pl-PL" altLang="pl-PL" sz="3400" dirty="0">
              <a:solidFill>
                <a:srgbClr val="000000"/>
              </a:solidFill>
            </a:endParaRPr>
          </a:p>
        </p:txBody>
      </p:sp>
      <p:sp>
        <p:nvSpPr>
          <p:cNvPr id="176136" name="Line 1032"/>
          <p:cNvSpPr>
            <a:spLocks noChangeShapeType="1"/>
          </p:cNvSpPr>
          <p:nvPr/>
        </p:nvSpPr>
        <p:spPr bwMode="auto">
          <a:xfrm flipH="1">
            <a:off x="2773680" y="4598977"/>
            <a:ext cx="3627120" cy="7557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308" tIns="63686" rIns="127308" bIns="63686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pl-PL" sz="2800">
              <a:solidFill>
                <a:srgbClr val="000000"/>
              </a:solidFill>
            </a:endParaRPr>
          </a:p>
        </p:txBody>
      </p:sp>
      <p:sp>
        <p:nvSpPr>
          <p:cNvPr id="176137" name="Line 1033"/>
          <p:cNvSpPr>
            <a:spLocks noChangeShapeType="1"/>
          </p:cNvSpPr>
          <p:nvPr/>
        </p:nvSpPr>
        <p:spPr bwMode="auto">
          <a:xfrm>
            <a:off x="6400800" y="4598977"/>
            <a:ext cx="3733800" cy="7557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308" tIns="63686" rIns="127308" bIns="63686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pl-PL" sz="2800">
              <a:solidFill>
                <a:srgbClr val="000000"/>
              </a:solidFill>
            </a:endParaRPr>
          </a:p>
        </p:txBody>
      </p:sp>
      <p:sp>
        <p:nvSpPr>
          <p:cNvPr id="176138" name="Line 1034"/>
          <p:cNvSpPr>
            <a:spLocks noChangeShapeType="1"/>
          </p:cNvSpPr>
          <p:nvPr/>
        </p:nvSpPr>
        <p:spPr bwMode="auto">
          <a:xfrm>
            <a:off x="6400800" y="4598978"/>
            <a:ext cx="0" cy="30756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308" tIns="63686" rIns="127308" bIns="63686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pl-PL" sz="2800">
              <a:solidFill>
                <a:srgbClr val="000000"/>
              </a:solidFill>
            </a:endParaRPr>
          </a:p>
        </p:txBody>
      </p:sp>
      <p:pic>
        <p:nvPicPr>
          <p:cNvPr id="176139" name="Picture 1035" descr="G:\zajecia\FUL-Inauguracja\images\entrepreneu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45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zajecia\FUL-Inauguracja\images\H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9"/>
            <a:ext cx="12801600" cy="69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556875" y="484366"/>
            <a:ext cx="7154470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308" tIns="63686" rIns="127308" bIns="63686"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900" b="1" dirty="0">
                <a:solidFill>
                  <a:srgbClr val="000099"/>
                </a:solidFill>
              </a:rPr>
              <a:t>Definicje podkreślające </a:t>
            </a:r>
            <a:br>
              <a:rPr lang="pl-PL" altLang="pl-PL" sz="4900" b="1" dirty="0">
                <a:solidFill>
                  <a:srgbClr val="000099"/>
                </a:solidFill>
              </a:rPr>
            </a:br>
            <a:r>
              <a:rPr lang="pl-PL" altLang="pl-PL" sz="4900" b="1" u="sng" dirty="0">
                <a:solidFill>
                  <a:srgbClr val="000099"/>
                </a:solidFill>
              </a:rPr>
              <a:t>ekonomiczne funkcje</a:t>
            </a:r>
            <a:r>
              <a:rPr lang="pl-PL" altLang="pl-PL" sz="4900" b="1" dirty="0">
                <a:solidFill>
                  <a:srgbClr val="000099"/>
                </a:solidFill>
              </a:rPr>
              <a:t> przedsiębiorczości</a:t>
            </a:r>
            <a:endParaRPr lang="pl-PL" altLang="pl-PL" b="1" dirty="0">
              <a:solidFill>
                <a:srgbClr val="000099"/>
              </a:solidFill>
            </a:endParaRPr>
          </a:p>
        </p:txBody>
      </p:sp>
      <p:grpSp>
        <p:nvGrpSpPr>
          <p:cNvPr id="217090" name="Group 2"/>
          <p:cNvGrpSpPr>
            <a:grpSpLocks/>
          </p:cNvGrpSpPr>
          <p:nvPr/>
        </p:nvGrpSpPr>
        <p:grpSpPr bwMode="auto">
          <a:xfrm>
            <a:off x="340083" y="2515872"/>
            <a:ext cx="11928158" cy="3198178"/>
            <a:chOff x="153" y="1132"/>
            <a:chExt cx="5367" cy="1439"/>
          </a:xfrm>
        </p:grpSpPr>
        <p:sp>
          <p:nvSpPr>
            <p:cNvPr id="169988" name="Text Box 4"/>
            <p:cNvSpPr txBox="1">
              <a:spLocks noChangeArrowheads="1"/>
            </p:cNvSpPr>
            <p:nvPr/>
          </p:nvSpPr>
          <p:spPr bwMode="auto">
            <a:xfrm>
              <a:off x="192" y="1298"/>
              <a:ext cx="5328" cy="1273"/>
            </a:xfrm>
            <a:prstGeom prst="rect">
              <a:avLst/>
            </a:prstGeom>
            <a:solidFill>
              <a:srgbClr val="DDDDDD">
                <a:alpha val="64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pl-PL" altLang="pl-PL" sz="3200" i="1" dirty="0">
                  <a:solidFill>
                    <a:srgbClr val="000000"/>
                  </a:solidFill>
                </a:rPr>
                <a:t>„proces kreowania </a:t>
              </a:r>
              <a:r>
                <a:rPr lang="pl-PL" altLang="pl-PL" sz="3200" b="1" i="1" u="sng" dirty="0">
                  <a:solidFill>
                    <a:srgbClr val="000000"/>
                  </a:solidFill>
                </a:rPr>
                <a:t>czegoś odmiennego</a:t>
              </a:r>
              <a:r>
                <a:rPr lang="pl-PL" altLang="pl-PL" sz="3200" i="1" dirty="0">
                  <a:solidFill>
                    <a:srgbClr val="000000"/>
                  </a:solidFill>
                </a:rPr>
                <a:t> ze względu </a:t>
              </a:r>
              <a:br>
                <a:rPr lang="pl-PL" altLang="pl-PL" sz="3200" i="1" dirty="0">
                  <a:solidFill>
                    <a:srgbClr val="000000"/>
                  </a:solidFill>
                </a:rPr>
              </a:br>
              <a:r>
                <a:rPr lang="pl-PL" altLang="pl-PL" sz="3200" i="1" dirty="0">
                  <a:solidFill>
                    <a:srgbClr val="000000"/>
                  </a:solidFill>
                </a:rPr>
                <a:t>na wartość, poświęcając konieczny do tego </a:t>
              </a:r>
              <a:br>
                <a:rPr lang="pl-PL" altLang="pl-PL" sz="3200" i="1" dirty="0">
                  <a:solidFill>
                    <a:srgbClr val="000000"/>
                  </a:solidFill>
                </a:rPr>
              </a:br>
              <a:r>
                <a:rPr lang="pl-PL" altLang="pl-PL" sz="3200" i="1" dirty="0">
                  <a:solidFill>
                    <a:srgbClr val="000000"/>
                  </a:solidFill>
                </a:rPr>
                <a:t>czas i wysiłek, zakładając towarzyszące temu </a:t>
              </a:r>
              <a:br>
                <a:rPr lang="pl-PL" altLang="pl-PL" sz="3200" i="1" dirty="0">
                  <a:solidFill>
                    <a:srgbClr val="000000"/>
                  </a:solidFill>
                </a:rPr>
              </a:br>
              <a:r>
                <a:rPr lang="pl-PL" altLang="pl-PL" sz="3200" i="1" dirty="0">
                  <a:solidFill>
                    <a:srgbClr val="000000"/>
                  </a:solidFill>
                </a:rPr>
                <a:t>finansowe, psychiczne i społeczne </a:t>
              </a:r>
              <a:r>
                <a:rPr lang="pl-PL" altLang="pl-PL" sz="3200" b="1" i="1" u="sng" dirty="0">
                  <a:solidFill>
                    <a:srgbClr val="000000"/>
                  </a:solidFill>
                </a:rPr>
                <a:t>ryzyko</a:t>
              </a:r>
              <a:r>
                <a:rPr lang="pl-PL" altLang="pl-PL" sz="3200" i="1" dirty="0">
                  <a:solidFill>
                    <a:srgbClr val="000000"/>
                  </a:solidFill>
                </a:rPr>
                <a:t> i uzyskanie </a:t>
              </a:r>
              <a:br>
                <a:rPr lang="pl-PL" altLang="pl-PL" sz="3200" i="1" dirty="0">
                  <a:solidFill>
                    <a:srgbClr val="000000"/>
                  </a:solidFill>
                </a:rPr>
              </a:br>
              <a:r>
                <a:rPr lang="pl-PL" altLang="pl-PL" sz="3200" i="1" dirty="0">
                  <a:solidFill>
                    <a:srgbClr val="000000"/>
                  </a:solidFill>
                </a:rPr>
                <a:t>dzięki temu </a:t>
              </a:r>
              <a:r>
                <a:rPr lang="pl-PL" altLang="pl-PL" sz="3200" b="1" i="1" u="sng" dirty="0">
                  <a:solidFill>
                    <a:srgbClr val="000000"/>
                  </a:solidFill>
                </a:rPr>
                <a:t>nagrody finansowej i osobistej satysfakcji</a:t>
              </a:r>
              <a:r>
                <a:rPr lang="pl-PL" altLang="pl-PL" sz="3200" i="1" dirty="0">
                  <a:solidFill>
                    <a:srgbClr val="000000"/>
                  </a:solidFill>
                </a:rPr>
                <a:t>”</a:t>
              </a:r>
              <a:endParaRPr lang="pl-PL" altLang="pl-PL" sz="3200" dirty="0">
                <a:solidFill>
                  <a:srgbClr val="000000"/>
                </a:solidFill>
              </a:endParaRPr>
            </a:p>
          </p:txBody>
        </p:sp>
        <p:sp>
          <p:nvSpPr>
            <p:cNvPr id="169990" name="Rectangle 6"/>
            <p:cNvSpPr>
              <a:spLocks noChangeArrowheads="1"/>
            </p:cNvSpPr>
            <p:nvPr/>
          </p:nvSpPr>
          <p:spPr bwMode="auto">
            <a:xfrm>
              <a:off x="153" y="1132"/>
              <a:ext cx="94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200" i="1">
                  <a:solidFill>
                    <a:srgbClr val="000000"/>
                  </a:solidFill>
                </a:rPr>
                <a:t>[Hisrich, Peters]</a:t>
              </a:r>
            </a:p>
          </p:txBody>
        </p:sp>
      </p:grpSp>
      <p:grpSp>
        <p:nvGrpSpPr>
          <p:cNvPr id="217091" name="Group 3"/>
          <p:cNvGrpSpPr>
            <a:grpSpLocks/>
          </p:cNvGrpSpPr>
          <p:nvPr/>
        </p:nvGrpSpPr>
        <p:grpSpPr bwMode="auto">
          <a:xfrm>
            <a:off x="230519" y="6916837"/>
            <a:ext cx="12037060" cy="2898140"/>
            <a:chOff x="152" y="2870"/>
            <a:chExt cx="5416" cy="1304"/>
          </a:xfrm>
        </p:grpSpPr>
        <p:sp>
          <p:nvSpPr>
            <p:cNvPr id="169986" name="Rectangle 2"/>
            <p:cNvSpPr>
              <a:spLocks noChangeArrowheads="1"/>
            </p:cNvSpPr>
            <p:nvPr/>
          </p:nvSpPr>
          <p:spPr bwMode="auto">
            <a:xfrm>
              <a:off x="240" y="3052"/>
              <a:ext cx="5328" cy="1122"/>
            </a:xfrm>
            <a:prstGeom prst="rect">
              <a:avLst/>
            </a:prstGeom>
          </p:spPr>
          <p:txBody>
            <a:bodyPr/>
            <a:lstStyle/>
            <a:p>
              <a:pPr marL="477420" indent="-477420"/>
              <a:r>
                <a:rPr lang="pl-PL" altLang="pl-PL" sz="3200" dirty="0">
                  <a:solidFill>
                    <a:srgbClr val="000000"/>
                  </a:solidFill>
                </a:rPr>
                <a:t>inicjowanie podjęcia jakiegoś działania,</a:t>
              </a:r>
            </a:p>
            <a:p>
              <a:pPr marL="477420" indent="-477420"/>
              <a:r>
                <a:rPr lang="pl-PL" altLang="pl-PL" sz="3200" dirty="0">
                  <a:solidFill>
                    <a:srgbClr val="000000"/>
                  </a:solidFill>
                </a:rPr>
                <a:t>organizowanie ekonomicznych mechanizmów kierujących zasoby do praktycznego wykorzystania,</a:t>
              </a:r>
            </a:p>
            <a:p>
              <a:pPr marL="477420" indent="-477420"/>
              <a:r>
                <a:rPr lang="pl-PL" altLang="pl-PL" sz="3200" dirty="0">
                  <a:solidFill>
                    <a:srgbClr val="000000"/>
                  </a:solidFill>
                </a:rPr>
                <a:t>akceptowanie niepewności i ryzyka w prowadzonej działalności.</a:t>
              </a:r>
            </a:p>
          </p:txBody>
        </p:sp>
        <p:sp>
          <p:nvSpPr>
            <p:cNvPr id="169991" name="Rectangle 7"/>
            <p:cNvSpPr>
              <a:spLocks noChangeArrowheads="1"/>
            </p:cNvSpPr>
            <p:nvPr/>
          </p:nvSpPr>
          <p:spPr bwMode="auto">
            <a:xfrm>
              <a:off x="152" y="2870"/>
              <a:ext cx="102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200" i="1" dirty="0">
                  <a:solidFill>
                    <a:srgbClr val="000000"/>
                  </a:solidFill>
                </a:rPr>
                <a:t>[</a:t>
              </a:r>
              <a:r>
                <a:rPr lang="pl-PL" altLang="pl-PL" sz="2200" i="1" dirty="0" err="1">
                  <a:solidFill>
                    <a:srgbClr val="000000"/>
                  </a:solidFill>
                </a:rPr>
                <a:t>Vesper</a:t>
              </a:r>
              <a:r>
                <a:rPr lang="pl-PL" altLang="pl-PL" sz="2200" i="1" dirty="0">
                  <a:solidFill>
                    <a:srgbClr val="000000"/>
                  </a:solidFill>
                </a:rPr>
                <a:t>, </a:t>
              </a:r>
              <a:r>
                <a:rPr lang="pl-PL" altLang="pl-PL" sz="2200" i="1" dirty="0" err="1">
                  <a:solidFill>
                    <a:srgbClr val="000000"/>
                  </a:solidFill>
                </a:rPr>
                <a:t>Ronstadt</a:t>
              </a:r>
              <a:r>
                <a:rPr lang="pl-PL" altLang="pl-PL" sz="2200" i="1" dirty="0">
                  <a:solidFill>
                    <a:srgbClr val="000000"/>
                  </a:solidFill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7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533400" y="2560320"/>
            <a:ext cx="48006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38" tIns="63700" rIns="127338" bIns="63700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7467600" y="2773680"/>
            <a:ext cx="437388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38" tIns="63700" rIns="127338" bIns="63700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34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4472" y="1007174"/>
            <a:ext cx="12345988" cy="8329930"/>
          </a:xfrm>
          <a:noFill/>
        </p:spPr>
        <p:txBody>
          <a:bodyPr/>
          <a:lstStyle/>
          <a:p>
            <a:pPr marL="631522" indent="-631522">
              <a:spcBef>
                <a:spcPts val="300"/>
              </a:spcBef>
              <a:buFontTx/>
              <a:buAutoNum type="arabicPeriod"/>
            </a:pPr>
            <a:r>
              <a:rPr lang="pl-PL" altLang="pl-PL" sz="2700" b="1" dirty="0"/>
              <a:t>Zaangażowanie, determinacja i wytrwałość,</a:t>
            </a:r>
          </a:p>
          <a:p>
            <a:pPr marL="1379538" lvl="1" indent="-742823">
              <a:spcBef>
                <a:spcPts val="300"/>
              </a:spcBef>
            </a:pPr>
            <a:r>
              <a:rPr lang="pl-PL" altLang="pl-PL" sz="2700" dirty="0"/>
              <a:t>przezwyciężanie przeszkód, trudności, </a:t>
            </a:r>
          </a:p>
          <a:p>
            <a:pPr marL="1379538" lvl="1" indent="-742823">
              <a:spcBef>
                <a:spcPts val="300"/>
              </a:spcBef>
            </a:pPr>
            <a:r>
              <a:rPr lang="pl-PL" altLang="pl-PL" sz="2700" dirty="0"/>
              <a:t>rekompensowanie wad i ograniczeń</a:t>
            </a:r>
          </a:p>
          <a:p>
            <a:pPr marL="631522" indent="-631522">
              <a:spcBef>
                <a:spcPts val="300"/>
              </a:spcBef>
              <a:buFontTx/>
              <a:buAutoNum type="arabicPeriod"/>
            </a:pPr>
            <a:r>
              <a:rPr lang="pl-PL" altLang="pl-PL" sz="2700" b="1" dirty="0"/>
              <a:t>Silna potrzeba osiągnięć,</a:t>
            </a:r>
          </a:p>
          <a:p>
            <a:pPr marL="1379538" lvl="1" indent="-742823">
              <a:spcBef>
                <a:spcPts val="300"/>
              </a:spcBef>
            </a:pPr>
            <a:r>
              <a:rPr lang="pl-PL" altLang="pl-PL" sz="2700" dirty="0"/>
              <a:t>pragnienie wyróżnienia się, osiągania powodzenia w warunkach konkurencyjnych,</a:t>
            </a:r>
          </a:p>
          <a:p>
            <a:pPr marL="1379538" lvl="1" indent="-742823">
              <a:spcBef>
                <a:spcPts val="300"/>
              </a:spcBef>
            </a:pPr>
            <a:r>
              <a:rPr lang="pl-PL" altLang="pl-PL" sz="2700" dirty="0"/>
              <a:t>koncentracja na obowiązkach, dążenie do jak najlepszego wykonania zadań,</a:t>
            </a:r>
          </a:p>
          <a:p>
            <a:pPr marL="631522" indent="-631522">
              <a:spcBef>
                <a:spcPts val="300"/>
              </a:spcBef>
              <a:buFontTx/>
              <a:buAutoNum type="arabicPeriod"/>
            </a:pPr>
            <a:r>
              <a:rPr lang="pl-PL" altLang="pl-PL" sz="2700" b="1" dirty="0"/>
              <a:t>Inicjatywa i odpowiedzialność,</a:t>
            </a:r>
          </a:p>
          <a:p>
            <a:pPr marL="1379538" lvl="1" indent="-742823">
              <a:spcBef>
                <a:spcPts val="300"/>
              </a:spcBef>
            </a:pPr>
            <a:r>
              <a:rPr lang="pl-PL" altLang="pl-PL" sz="2700" dirty="0"/>
              <a:t>aktywne poszukiwanie i podejmowanie inicjatyw,</a:t>
            </a:r>
          </a:p>
          <a:p>
            <a:pPr marL="1379538" lvl="1" indent="-742823">
              <a:spcBef>
                <a:spcPts val="300"/>
              </a:spcBef>
            </a:pPr>
            <a:r>
              <a:rPr lang="pl-PL" altLang="pl-PL" sz="2700" dirty="0"/>
              <a:t>poszukiwanie sytuacji związanych z osobistą odpowiedzialnością za wyniki,</a:t>
            </a:r>
          </a:p>
          <a:p>
            <a:pPr marL="631522" indent="-631522">
              <a:spcBef>
                <a:spcPts val="300"/>
              </a:spcBef>
              <a:buFontTx/>
              <a:buAutoNum type="arabicPeriod"/>
            </a:pPr>
            <a:r>
              <a:rPr lang="pl-PL" altLang="pl-PL" sz="2700" b="1" dirty="0"/>
              <a:t>Poszukiwanie sprzężenia zwrotnego,</a:t>
            </a:r>
          </a:p>
          <a:p>
            <a:pPr marL="1379538" lvl="1" indent="-742823">
              <a:spcBef>
                <a:spcPts val="300"/>
              </a:spcBef>
            </a:pPr>
            <a:r>
              <a:rPr lang="pl-PL" altLang="pl-PL" sz="2700" dirty="0"/>
              <a:t>potrzeba informacji o wynikach swojego działania,</a:t>
            </a:r>
          </a:p>
          <a:p>
            <a:pPr marL="1379538" lvl="1" indent="-742823">
              <a:spcBef>
                <a:spcPts val="300"/>
              </a:spcBef>
            </a:pPr>
            <a:r>
              <a:rPr lang="pl-PL" altLang="pl-PL" sz="2700" dirty="0"/>
              <a:t>w efekcie usprawnienie działań, element procesu uczenia się.</a:t>
            </a:r>
          </a:p>
          <a:p>
            <a:pPr marL="631522" indent="-631522">
              <a:lnSpc>
                <a:spcPct val="105000"/>
              </a:lnSpc>
              <a:spcBef>
                <a:spcPts val="300"/>
              </a:spcBef>
              <a:buFont typeface="+mj-lt"/>
              <a:buAutoNum type="arabicPeriod" startAt="5"/>
            </a:pPr>
            <a:r>
              <a:rPr lang="pl-PL" altLang="pl-PL" sz="2700" b="1" dirty="0"/>
              <a:t>Wewnętrzne umiejscowienie kontroli,</a:t>
            </a:r>
          </a:p>
          <a:p>
            <a:pPr marL="1379538" lvl="1" indent="-742823">
              <a:lnSpc>
                <a:spcPct val="105000"/>
              </a:lnSpc>
              <a:spcBef>
                <a:spcPts val="300"/>
              </a:spcBef>
            </a:pPr>
            <a:r>
              <a:rPr lang="pl-PL" altLang="pl-PL" sz="2700" dirty="0"/>
              <a:t>sukces lub porażka zależny od przedsiębiorcy,</a:t>
            </a:r>
          </a:p>
          <a:p>
            <a:pPr marL="1379538" lvl="1" indent="-742823">
              <a:lnSpc>
                <a:spcPct val="105000"/>
              </a:lnSpc>
              <a:spcBef>
                <a:spcPts val="300"/>
              </a:spcBef>
            </a:pPr>
            <a:r>
              <a:rPr lang="pl-PL" altLang="pl-PL" sz="2700" dirty="0"/>
              <a:t>ograniczona rola szczęścia, fatum lub innych sił.</a:t>
            </a:r>
          </a:p>
          <a:p>
            <a:pPr marL="631522" indent="-631522">
              <a:lnSpc>
                <a:spcPct val="105000"/>
              </a:lnSpc>
              <a:spcBef>
                <a:spcPts val="300"/>
              </a:spcBef>
              <a:buFontTx/>
              <a:buAutoNum type="arabicPeriod" startAt="5"/>
            </a:pPr>
            <a:r>
              <a:rPr lang="pl-PL" altLang="pl-PL" sz="2700" b="1" dirty="0"/>
              <a:t>Podejmowanie skalkulowanego ryzyka,</a:t>
            </a:r>
          </a:p>
          <a:p>
            <a:pPr marL="1379538" lvl="1" indent="-742823">
              <a:lnSpc>
                <a:spcPct val="105000"/>
              </a:lnSpc>
              <a:spcBef>
                <a:spcPts val="300"/>
              </a:spcBef>
            </a:pPr>
            <a:r>
              <a:rPr lang="pl-PL" altLang="pl-PL" sz="2700" dirty="0"/>
              <a:t>przeciwieństwo „ryzykanctwa”, „hazardu”</a:t>
            </a:r>
          </a:p>
          <a:p>
            <a:pPr marL="1379538" lvl="1" indent="-742823">
              <a:lnSpc>
                <a:spcPct val="105000"/>
              </a:lnSpc>
              <a:spcBef>
                <a:spcPts val="300"/>
              </a:spcBef>
            </a:pPr>
            <a:r>
              <a:rPr lang="pl-PL" altLang="pl-PL" sz="2700" dirty="0"/>
              <a:t>unikanie ryzyka niepotrzebnego, podejmowanie przemyślanych decyzji.</a:t>
            </a:r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0" y="106680"/>
            <a:ext cx="12801600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38" tIns="63700" rIns="127338" bIns="63700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000099"/>
                </a:solidFill>
              </a:rPr>
              <a:t>Kryteria podkreślające </a:t>
            </a:r>
            <a:r>
              <a:rPr lang="pl-PL" altLang="pl-PL" sz="3600" b="1" u="sng" dirty="0">
                <a:solidFill>
                  <a:srgbClr val="000099"/>
                </a:solidFill>
              </a:rPr>
              <a:t>cechy osobowe</a:t>
            </a:r>
            <a:r>
              <a:rPr lang="pl-PL" altLang="pl-PL" sz="3600" b="1" dirty="0">
                <a:solidFill>
                  <a:srgbClr val="000099"/>
                </a:solidFill>
              </a:rPr>
              <a:t> osób przedsiębiorczych</a:t>
            </a:r>
            <a:endParaRPr lang="pl-PL" altLang="pl-PL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533400" y="2560320"/>
            <a:ext cx="48006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38" tIns="63700" rIns="127338" bIns="63700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7467600" y="2773680"/>
            <a:ext cx="437388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38" tIns="63700" rIns="127338" bIns="63700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4472" y="1007174"/>
            <a:ext cx="12345988" cy="8329930"/>
          </a:xfrm>
          <a:noFill/>
        </p:spPr>
        <p:txBody>
          <a:bodyPr/>
          <a:lstStyle/>
          <a:p>
            <a:pPr marL="631522" indent="-631522">
              <a:lnSpc>
                <a:spcPct val="105000"/>
              </a:lnSpc>
              <a:spcBef>
                <a:spcPts val="500"/>
              </a:spcBef>
              <a:buFont typeface="+mj-lt"/>
              <a:buAutoNum type="arabicPeriod" startAt="7"/>
            </a:pPr>
            <a:r>
              <a:rPr lang="pl-PL" altLang="pl-PL" sz="2500" b="1" dirty="0"/>
              <a:t>Tolerancja niepewności,</a:t>
            </a:r>
          </a:p>
          <a:p>
            <a:pPr marL="1379538" lvl="1" indent="-742823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akceptacja stałych zmian, stresu, braku uporządkowania</a:t>
            </a:r>
          </a:p>
          <a:p>
            <a:pPr marL="1379538" lvl="1" indent="-742823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umiejętność i chęć działania w takich warunkach</a:t>
            </a:r>
          </a:p>
          <a:p>
            <a:pPr marL="631522" indent="-631522">
              <a:lnSpc>
                <a:spcPct val="105000"/>
              </a:lnSpc>
              <a:spcBef>
                <a:spcPts val="500"/>
              </a:spcBef>
              <a:buFontTx/>
              <a:buAutoNum type="arabicPeriod" startAt="7"/>
            </a:pPr>
            <a:r>
              <a:rPr lang="pl-PL" altLang="pl-PL" sz="2500" b="1" dirty="0"/>
              <a:t>Uczciwość i wiarygodność,</a:t>
            </a:r>
          </a:p>
          <a:p>
            <a:pPr marL="1379538" lvl="1" indent="-742823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atrybuty człowieka godnego zaufania,</a:t>
            </a:r>
          </a:p>
          <a:p>
            <a:pPr marL="1379538" lvl="1" indent="-742823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fundamentalne cechy w prowadzeniu biznesu.</a:t>
            </a:r>
          </a:p>
          <a:p>
            <a:pPr marL="631522" indent="-631522">
              <a:lnSpc>
                <a:spcPct val="105000"/>
              </a:lnSpc>
              <a:spcBef>
                <a:spcPts val="500"/>
              </a:spcBef>
              <a:buFontTx/>
              <a:buAutoNum type="arabicPeriod" startAt="7"/>
            </a:pPr>
            <a:r>
              <a:rPr lang="pl-PL" altLang="pl-PL" sz="2500" b="1" dirty="0"/>
              <a:t>Umiejętność przyjmowania porażki</a:t>
            </a:r>
            <a:r>
              <a:rPr lang="pl-PL" altLang="pl-PL" sz="2500" dirty="0"/>
              <a:t> </a:t>
            </a:r>
          </a:p>
          <a:p>
            <a:pPr marL="1379538" lvl="1" indent="-742823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niepowodzenia i porażki jako integralna część </a:t>
            </a:r>
            <a:r>
              <a:rPr lang="pl-PL" altLang="pl-PL" sz="2500" dirty="0" err="1"/>
              <a:t>zachowań</a:t>
            </a:r>
            <a:r>
              <a:rPr lang="pl-PL" altLang="pl-PL" sz="2500" dirty="0"/>
              <a:t> przedsiębiorczych,</a:t>
            </a:r>
          </a:p>
          <a:p>
            <a:pPr marL="1379538" lvl="1" indent="-742823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porażki bardziej pouczające niż sukcesy.</a:t>
            </a:r>
          </a:p>
          <a:p>
            <a:pPr marL="631522" indent="-631522">
              <a:lnSpc>
                <a:spcPct val="105000"/>
              </a:lnSpc>
              <a:spcBef>
                <a:spcPts val="500"/>
              </a:spcBef>
              <a:buFont typeface="+mj-lt"/>
              <a:buAutoNum type="arabicPeriod" startAt="10"/>
            </a:pPr>
            <a:r>
              <a:rPr lang="pl-PL" altLang="pl-PL" sz="2500" b="1" dirty="0"/>
              <a:t>Kreatywność i innowacyjność </a:t>
            </a:r>
          </a:p>
          <a:p>
            <a:pPr marL="1379538" lvl="1" indent="-742823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nastawienie na poszukiwanie zmian,</a:t>
            </a:r>
          </a:p>
          <a:p>
            <a:pPr marL="1379538" lvl="1" indent="-742823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tworzenie nowych pomysłów, wykorzystywanie pomysłów w inny sposób,</a:t>
            </a:r>
          </a:p>
          <a:p>
            <a:pPr marL="631522" indent="-631522">
              <a:lnSpc>
                <a:spcPct val="105000"/>
              </a:lnSpc>
              <a:spcBef>
                <a:spcPts val="500"/>
              </a:spcBef>
              <a:buFontTx/>
              <a:buAutoNum type="arabicPeriod" startAt="10"/>
            </a:pPr>
            <a:r>
              <a:rPr lang="pl-PL" altLang="pl-PL" sz="2500" b="1" dirty="0"/>
              <a:t>Wiara w siebie i optymizm </a:t>
            </a:r>
          </a:p>
          <a:p>
            <a:pPr marL="1379538" lvl="1" indent="-742823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niezbędne w trudnych momentach,</a:t>
            </a:r>
          </a:p>
          <a:p>
            <a:pPr marL="1379538" lvl="1" indent="-742823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pozytywne myślenie, koncentrowanie się na sukcesie.</a:t>
            </a:r>
          </a:p>
          <a:p>
            <a:pPr marL="631522" indent="-631522">
              <a:lnSpc>
                <a:spcPct val="105000"/>
              </a:lnSpc>
              <a:spcBef>
                <a:spcPts val="500"/>
              </a:spcBef>
              <a:buFontTx/>
              <a:buAutoNum type="arabicPeriod" startAt="10"/>
            </a:pPr>
            <a:r>
              <a:rPr lang="pl-PL" altLang="pl-PL" sz="2500" b="1" dirty="0"/>
              <a:t>Potrzeba autonomii, niezależności </a:t>
            </a:r>
          </a:p>
          <a:p>
            <a:pPr marL="1379538" lvl="1" indent="-742823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dążenie do działania poza systemami biurokratycznymi,</a:t>
            </a:r>
          </a:p>
          <a:p>
            <a:pPr marL="1379538" lvl="1" indent="-742823">
              <a:lnSpc>
                <a:spcPct val="105000"/>
              </a:lnSpc>
              <a:spcBef>
                <a:spcPts val="500"/>
              </a:spcBef>
            </a:pPr>
            <a:r>
              <a:rPr lang="pl-PL" altLang="pl-PL" sz="2500" dirty="0"/>
              <a:t>samodzielne podejmowanie decyzji.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6680"/>
            <a:ext cx="12801600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338" tIns="63700" rIns="127338" bIns="63700" anchor="ctr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000099"/>
                </a:solidFill>
              </a:rPr>
              <a:t>Kryteria podkreślające </a:t>
            </a:r>
            <a:r>
              <a:rPr lang="pl-PL" altLang="pl-PL" sz="3600" b="1" u="sng" dirty="0">
                <a:solidFill>
                  <a:srgbClr val="000099"/>
                </a:solidFill>
              </a:rPr>
              <a:t>cechy osobowe</a:t>
            </a:r>
            <a:r>
              <a:rPr lang="pl-PL" altLang="pl-PL" sz="3600" b="1" dirty="0">
                <a:solidFill>
                  <a:srgbClr val="000099"/>
                </a:solidFill>
              </a:rPr>
              <a:t> osób przedsiębiorczych</a:t>
            </a:r>
            <a:endParaRPr lang="pl-PL" altLang="pl-PL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uiExpand="1" build="p"/>
    </p:bldLst>
  </p:timing>
</p:sld>
</file>

<file path=ppt/theme/theme1.xml><?xml version="1.0" encoding="utf-8"?>
<a:theme xmlns:a="http://schemas.openxmlformats.org/drawingml/2006/main" name="4_Motyw pakietu Office">
  <a:themeElements>
    <a:clrScheme name="Niestandardowy 2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Projekt domyślny">
  <a:themeElements>
    <a:clrScheme name="Niestandardowy 4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rojekt domyślny">
  <a:themeElements>
    <a:clrScheme name="Niestandardowy 3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Projekt domyślny">
  <a:themeElements>
    <a:clrScheme name="Niestandardowy 2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12652</TotalTime>
  <Words>3431</Words>
  <Application>Microsoft Office PowerPoint</Application>
  <PresentationFormat>Papier A3 (297x420 mm)</PresentationFormat>
  <Paragraphs>454</Paragraphs>
  <Slides>43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15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43</vt:i4>
      </vt:variant>
    </vt:vector>
  </HeadingPairs>
  <TitlesOfParts>
    <vt:vector size="60" baseType="lpstr">
      <vt:lpstr>4_Motyw pakietu Office</vt:lpstr>
      <vt:lpstr>3_Projekt domyślny</vt:lpstr>
      <vt:lpstr>Motyw pakietu Office</vt:lpstr>
      <vt:lpstr>4_Projekt domyślny</vt:lpstr>
      <vt:lpstr>5_Projekt domyślny</vt:lpstr>
      <vt:lpstr>8_Projekt domyślny</vt:lpstr>
      <vt:lpstr>1_Projekt domyślny</vt:lpstr>
      <vt:lpstr>2_Projekt domyślny</vt:lpstr>
      <vt:lpstr>9_Projekt domyślny</vt:lpstr>
      <vt:lpstr>10_Projekt domyślny</vt:lpstr>
      <vt:lpstr>12_Projekt domyślny</vt:lpstr>
      <vt:lpstr>13_Projekt domyślny</vt:lpstr>
      <vt:lpstr>14_Projekt domyślny</vt:lpstr>
      <vt:lpstr>Projekt domyślny</vt:lpstr>
      <vt:lpstr>15_Projekt domyślny</vt:lpstr>
      <vt:lpstr>Document</vt:lpstr>
      <vt:lpstr>Dokument</vt:lpstr>
      <vt:lpstr>Prezentacja programu PowerPoint</vt:lpstr>
      <vt:lpstr>Prezentacja programu PowerPoint</vt:lpstr>
      <vt:lpstr>Prezentacja programu PowerPoint</vt:lpstr>
      <vt:lpstr>Prezentacja programu PowerPoint</vt:lpstr>
      <vt:lpstr>Pojęcie przedsiębiorczości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Definicja działalności gospodarczej</vt:lpstr>
      <vt:lpstr>Przedsiębiorstwo</vt:lpstr>
      <vt:lpstr>Składniki (elementy) przedsiębiorstwa</vt:lpstr>
      <vt:lpstr>Firma</vt:lpstr>
      <vt:lpstr>6. Rodzaje przedsiębiorstw – ujęcie prawne według formy organizacyjno-prawnej prowadzenia działalności gospodarczej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Spółka akcyjna</vt:lpstr>
      <vt:lpstr>Prosta spółka akcyjna</vt:lpstr>
      <vt:lpstr>Rodzaje przedsiębiorców – ujęcie prawne według formy organizacyjno-prawnej prowadzenia działalności gospodarczej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(1) Biznes-plan w procesie zakładania firmy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Matejun</dc:creator>
  <cp:lastModifiedBy>Kowalski Ryszard</cp:lastModifiedBy>
  <cp:revision>1093</cp:revision>
  <cp:lastPrinted>2004-04-14T05:44:38Z</cp:lastPrinted>
  <dcterms:created xsi:type="dcterms:W3CDTF">2004-04-12T18:55:21Z</dcterms:created>
  <dcterms:modified xsi:type="dcterms:W3CDTF">2025-03-22T21:24:47Z</dcterms:modified>
</cp:coreProperties>
</file>