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94" r:id="rId1"/>
  </p:sldMasterIdLst>
  <p:notesMasterIdLst>
    <p:notesMasterId r:id="rId13"/>
  </p:notesMasterIdLst>
  <p:handoutMasterIdLst>
    <p:handoutMasterId r:id="rId14"/>
  </p:handoutMasterIdLst>
  <p:sldIdLst>
    <p:sldId id="1162" r:id="rId2"/>
    <p:sldId id="1150" r:id="rId3"/>
    <p:sldId id="1151" r:id="rId4"/>
    <p:sldId id="1152" r:id="rId5"/>
    <p:sldId id="1153" r:id="rId6"/>
    <p:sldId id="1154" r:id="rId7"/>
    <p:sldId id="1155" r:id="rId8"/>
    <p:sldId id="1159" r:id="rId9"/>
    <p:sldId id="1160" r:id="rId10"/>
    <p:sldId id="1161" r:id="rId11"/>
    <p:sldId id="1143" r:id="rId12"/>
  </p:sldIdLst>
  <p:sldSz cx="12801600" cy="9601200" type="A3"/>
  <p:notesSz cx="6858000" cy="9774238"/>
  <p:defaultTextStyle>
    <a:defPPr>
      <a:defRPr lang="pl-PL"/>
    </a:defPPr>
    <a:lvl1pPr algn="l" rtl="0" eaLnBrk="0" fontAlgn="base" hangingPunct="0">
      <a:spcBef>
        <a:spcPct val="20000"/>
      </a:spcBef>
      <a:spcAft>
        <a:spcPct val="0"/>
      </a:spcAft>
      <a:buChar char="•"/>
      <a:defRPr sz="31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40080" algn="l" rtl="0" eaLnBrk="0" fontAlgn="base" hangingPunct="0">
      <a:spcBef>
        <a:spcPct val="20000"/>
      </a:spcBef>
      <a:spcAft>
        <a:spcPct val="0"/>
      </a:spcAft>
      <a:buChar char="•"/>
      <a:defRPr sz="31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80160" algn="l" rtl="0" eaLnBrk="0" fontAlgn="base" hangingPunct="0">
      <a:spcBef>
        <a:spcPct val="20000"/>
      </a:spcBef>
      <a:spcAft>
        <a:spcPct val="0"/>
      </a:spcAft>
      <a:buChar char="•"/>
      <a:defRPr sz="31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920240" algn="l" rtl="0" eaLnBrk="0" fontAlgn="base" hangingPunct="0">
      <a:spcBef>
        <a:spcPct val="20000"/>
      </a:spcBef>
      <a:spcAft>
        <a:spcPct val="0"/>
      </a:spcAft>
      <a:buChar char="•"/>
      <a:defRPr sz="31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560320" algn="l" rtl="0" eaLnBrk="0" fontAlgn="base" hangingPunct="0">
      <a:spcBef>
        <a:spcPct val="20000"/>
      </a:spcBef>
      <a:spcAft>
        <a:spcPct val="0"/>
      </a:spcAft>
      <a:buChar char="•"/>
      <a:defRPr sz="31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200400" algn="l" defTabSz="1280160" rtl="0" eaLnBrk="1" latinLnBrk="0" hangingPunct="1">
      <a:defRPr sz="31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3840480" algn="l" defTabSz="1280160" rtl="0" eaLnBrk="1" latinLnBrk="0" hangingPunct="1">
      <a:defRPr sz="31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4480560" algn="l" defTabSz="1280160" rtl="0" eaLnBrk="1" latinLnBrk="0" hangingPunct="1">
      <a:defRPr sz="31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5120640" algn="l" defTabSz="1280160" rtl="0" eaLnBrk="1" latinLnBrk="0" hangingPunct="1">
      <a:defRPr sz="31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024">
          <p15:clr>
            <a:srgbClr val="A4A3A4"/>
          </p15:clr>
        </p15:guide>
        <p15:guide id="4" pos="40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7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00FF"/>
    <a:srgbClr val="FF3300"/>
    <a:srgbClr val="CCFFCC"/>
    <a:srgbClr val="008000"/>
    <a:srgbClr val="0033CC"/>
    <a:srgbClr val="FF00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21" autoAdjust="0"/>
    <p:restoredTop sz="94737" autoAdjust="0"/>
  </p:normalViewPr>
  <p:slideViewPr>
    <p:cSldViewPr>
      <p:cViewPr varScale="1">
        <p:scale>
          <a:sx n="111" d="100"/>
          <a:sy n="111" d="100"/>
        </p:scale>
        <p:origin x="-1878" y="-78"/>
      </p:cViewPr>
      <p:guideLst>
        <p:guide orient="horz" pos="2160"/>
        <p:guide orient="horz" pos="3024"/>
        <p:guide pos="2880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860" y="-90"/>
      </p:cViewPr>
      <p:guideLst>
        <p:guide orient="horz" pos="3078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 b="1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 b="1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96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 b="1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296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 b="1"/>
            </a:lvl1pPr>
          </a:lstStyle>
          <a:p>
            <a:pPr>
              <a:defRPr/>
            </a:pPr>
            <a:fld id="{28EF9031-2071-4582-86F5-D87342B4F08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43659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89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 b="1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889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 b="1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986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5838" y="733425"/>
            <a:ext cx="4886325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43438"/>
            <a:ext cx="5029200" cy="4397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 smtClean="0"/>
              <a:t>Kliknij, aby edytować style wzorca tekstu</a:t>
            </a:r>
          </a:p>
          <a:p>
            <a:pPr lvl="1"/>
            <a:r>
              <a:rPr lang="pl-PL" altLang="pl-PL" noProof="0" smtClean="0"/>
              <a:t>Drugi poziom</a:t>
            </a:r>
          </a:p>
          <a:p>
            <a:pPr lvl="2"/>
            <a:r>
              <a:rPr lang="pl-PL" altLang="pl-PL" noProof="0" smtClean="0"/>
              <a:t>Trzeci poziom</a:t>
            </a:r>
          </a:p>
          <a:p>
            <a:pPr lvl="3"/>
            <a:r>
              <a:rPr lang="pl-PL" altLang="pl-PL" noProof="0" smtClean="0"/>
              <a:t>Czwarty poziom</a:t>
            </a:r>
          </a:p>
          <a:p>
            <a:pPr lvl="4"/>
            <a:r>
              <a:rPr lang="pl-PL" altLang="pl-PL" noProof="0" smtClean="0"/>
              <a:t>Piąty poziom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5288"/>
            <a:ext cx="2971800" cy="4889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 b="1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285288"/>
            <a:ext cx="2971800" cy="4889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 b="1"/>
            </a:lvl1pPr>
          </a:lstStyle>
          <a:p>
            <a:pPr>
              <a:defRPr/>
            </a:pPr>
            <a:fld id="{7E92DBD5-5720-4925-A179-D3DF8BE78F1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1690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40080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80160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920240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560320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20040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60120" y="2982597"/>
            <a:ext cx="10881360" cy="205803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/>
            </a:lvl1pPr>
            <a:lvl2pPr marL="640080" indent="0" algn="ctr">
              <a:buNone/>
              <a:defRPr/>
            </a:lvl2pPr>
            <a:lvl3pPr marL="1280160" indent="0" algn="ctr">
              <a:buNone/>
              <a:defRPr/>
            </a:lvl3pPr>
            <a:lvl4pPr marL="1920240" indent="0" algn="ctr">
              <a:buNone/>
              <a:defRPr/>
            </a:lvl4pPr>
            <a:lvl5pPr marL="2560320" indent="0" algn="ctr">
              <a:buNone/>
              <a:defRPr/>
            </a:lvl5pPr>
            <a:lvl6pPr marL="3200400" indent="0" algn="ctr">
              <a:buNone/>
              <a:defRPr/>
            </a:lvl6pPr>
            <a:lvl7pPr marL="3840480" indent="0" algn="ctr">
              <a:buNone/>
              <a:defRPr/>
            </a:lvl7pPr>
            <a:lvl8pPr marL="4480560" indent="0" algn="ctr">
              <a:buNone/>
              <a:defRPr/>
            </a:lvl8pPr>
            <a:lvl9pPr marL="512064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421C7-D7BC-4817-A136-7C575DC428C1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1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01083-EEAD-4BA7-952F-45324D918BC3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565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9121140" y="853440"/>
            <a:ext cx="2720340" cy="768096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960120" y="853440"/>
            <a:ext cx="7947660" cy="768096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F81F3-F478-495E-8977-8A7E98912C62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057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730EF-9EDF-4551-AEB4-96F7DAB34D60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146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11238" y="6169662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/>
            </a:lvl1pPr>
            <a:lvl2pPr marL="640080" indent="0">
              <a:buNone/>
              <a:defRPr sz="2500"/>
            </a:lvl2pPr>
            <a:lvl3pPr marL="1280160" indent="0">
              <a:buNone/>
              <a:defRPr sz="2200"/>
            </a:lvl3pPr>
            <a:lvl4pPr marL="1920240" indent="0">
              <a:buNone/>
              <a:defRPr sz="2000"/>
            </a:lvl4pPr>
            <a:lvl5pPr marL="2560320" indent="0">
              <a:buNone/>
              <a:defRPr sz="2000"/>
            </a:lvl5pPr>
            <a:lvl6pPr marL="3200400" indent="0">
              <a:buNone/>
              <a:defRPr sz="2000"/>
            </a:lvl6pPr>
            <a:lvl7pPr marL="3840480" indent="0">
              <a:buNone/>
              <a:defRPr sz="2000"/>
            </a:lvl7pPr>
            <a:lvl8pPr marL="4480560" indent="0">
              <a:buNone/>
              <a:defRPr sz="2000"/>
            </a:lvl8pPr>
            <a:lvl9pPr marL="5120640" indent="0">
              <a:buNone/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0C451E-4A28-45E0-A36F-68B3540BC2EE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127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960120" y="2773680"/>
            <a:ext cx="5334000" cy="57607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507480" y="2773680"/>
            <a:ext cx="5334000" cy="57607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2A5EA-5224-4158-9527-BC179697150C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65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0080" y="384492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40080" y="2149159"/>
            <a:ext cx="5656263" cy="895668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503039" y="2149159"/>
            <a:ext cx="5658485" cy="895668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503039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8A525-D529-43BF-B1D6-0290DFC360FC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50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24E37-A393-4B9D-8D09-7D267AF27C18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775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8CBBF-4E43-41D1-A4CD-B3D5807BB149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965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0084" y="382270"/>
            <a:ext cx="4211638" cy="162687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05070" y="382274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40084" y="2009144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FE969-DBB6-4B10-A623-0CDB800F9447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576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09203" y="6720841"/>
            <a:ext cx="7680960" cy="793435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509203" y="7514274"/>
            <a:ext cx="7680960" cy="112680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8F0DD-F40C-440E-A920-01C359CC8F2A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0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60120" y="853440"/>
            <a:ext cx="1088136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120" y="2773680"/>
            <a:ext cx="10881360" cy="576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60120" y="8747760"/>
            <a:ext cx="2667000" cy="6400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2000"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73880" y="8747760"/>
            <a:ext cx="4053840" cy="6400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2000"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74480" y="8747760"/>
            <a:ext cx="2667000" cy="6400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2000"/>
            </a:lvl1pPr>
          </a:lstStyle>
          <a:p>
            <a:pPr>
              <a:defRPr/>
            </a:pPr>
            <a:fld id="{BB6AA81F-84E9-4CFA-AD60-A7C3FEA3F5A2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972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1" r:id="rId7"/>
    <p:sldLayoutId id="2147483902" r:id="rId8"/>
    <p:sldLayoutId id="2147483903" r:id="rId9"/>
    <p:sldLayoutId id="2147483904" r:id="rId10"/>
    <p:sldLayoutId id="214748390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5pPr>
      <a:lvl6pPr marL="640080"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6pPr>
      <a:lvl7pPr marL="1280160"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7pPr>
      <a:lvl8pPr marL="1920240"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8pPr>
      <a:lvl9pPr marL="2560320"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9pPr>
    </p:titleStyle>
    <p:bodyStyle>
      <a:lvl1pPr marL="480060" indent="-480060" algn="l" rtl="0" eaLnBrk="0" fontAlgn="base" hangingPunct="0">
        <a:spcBef>
          <a:spcPct val="20000"/>
        </a:spcBef>
        <a:spcAft>
          <a:spcPct val="0"/>
        </a:spcAft>
        <a:buChar char="•"/>
        <a:defRPr sz="45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rtl="0" eaLnBrk="0" fontAlgn="base" hangingPunct="0">
        <a:spcBef>
          <a:spcPct val="20000"/>
        </a:spcBef>
        <a:spcAft>
          <a:spcPct val="0"/>
        </a:spcAft>
        <a:buChar char="–"/>
        <a:defRPr sz="3900">
          <a:solidFill>
            <a:schemeClr val="tx1"/>
          </a:solidFill>
          <a:latin typeface="+mn-lt"/>
        </a:defRPr>
      </a:lvl2pPr>
      <a:lvl3pPr marL="1600200" indent="-320040" algn="l" rtl="0" eaLnBrk="0" fontAlgn="base" hangingPunct="0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</a:defRPr>
      </a:lvl3pPr>
      <a:lvl4pPr marL="2240280" indent="-32004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880360" indent="-320040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5pPr>
      <a:lvl6pPr marL="3520440" indent="-320040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6pPr>
      <a:lvl7pPr marL="4160520" indent="-320040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7pPr>
      <a:lvl8pPr marL="4800600" indent="-320040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8pPr>
      <a:lvl9pPr marL="5440680" indent="-320040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ejun.pl/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marek.matejun@uni.lodz.p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ytuł 1">
            <a:extLst>
              <a:ext uri="{FF2B5EF4-FFF2-40B4-BE49-F238E27FC236}">
                <a16:creationId xmlns:a16="http://schemas.microsoft.com/office/drawing/2014/main" xmlns="" id="{0859AE1D-3DD2-4A98-9487-1F2074E970D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82334" y="120080"/>
            <a:ext cx="12067138" cy="1113472"/>
          </a:xfrm>
        </p:spPr>
        <p:txBody>
          <a:bodyPr>
            <a:normAutofit/>
          </a:bodyPr>
          <a:lstStyle/>
          <a:p>
            <a:r>
              <a:rPr lang="pl-PL" altLang="pl-PL" sz="4700" b="1" dirty="0" err="1">
                <a:solidFill>
                  <a:srgbClr val="000099"/>
                </a:solidFill>
              </a:rPr>
              <a:t>Organizational</a:t>
            </a:r>
            <a:r>
              <a:rPr lang="pl-PL" altLang="pl-PL" sz="4700" b="1" dirty="0">
                <a:solidFill>
                  <a:srgbClr val="000099"/>
                </a:solidFill>
              </a:rPr>
              <a:t> </a:t>
            </a:r>
            <a:r>
              <a:rPr lang="pl-PL" altLang="pl-PL" sz="4700" b="1" dirty="0" err="1">
                <a:solidFill>
                  <a:srgbClr val="000099"/>
                </a:solidFill>
              </a:rPr>
              <a:t>issues</a:t>
            </a:r>
            <a:endParaRPr lang="pl-PL" altLang="pl-PL" sz="4700" b="1" dirty="0">
              <a:solidFill>
                <a:srgbClr val="000099"/>
              </a:solidFill>
            </a:endParaRPr>
          </a:p>
        </p:txBody>
      </p:sp>
      <p:sp>
        <p:nvSpPr>
          <p:cNvPr id="9219" name="Symbol zastępczy zawartości 2">
            <a:extLst>
              <a:ext uri="{FF2B5EF4-FFF2-40B4-BE49-F238E27FC236}">
                <a16:creationId xmlns:a16="http://schemas.microsoft.com/office/drawing/2014/main" xmlns="" id="{200F1CE7-F64E-4DF1-8EE6-ED652F762E97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424136" y="1200200"/>
            <a:ext cx="11923120" cy="7992888"/>
          </a:xfrm>
        </p:spPr>
        <p:txBody>
          <a:bodyPr>
            <a:noAutofit/>
          </a:bodyPr>
          <a:lstStyle/>
          <a:p>
            <a:pPr algn="just">
              <a:spcBef>
                <a:spcPts val="800"/>
              </a:spcBef>
            </a:pPr>
            <a:r>
              <a:rPr lang="en-US" sz="2700" b="1" dirty="0">
                <a:ea typeface="Calibri" panose="020F0502020204030204" pitchFamily="34" charset="0"/>
                <a:cs typeface="Times New Roman" panose="02020603050405020304" pitchFamily="18" charset="0"/>
              </a:rPr>
              <a:t>Visit </a:t>
            </a:r>
            <a:r>
              <a:rPr lang="en-US" sz="2700" b="1" dirty="0"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www.matejun.pl</a:t>
            </a:r>
            <a:r>
              <a:rPr lang="pl-PL" sz="27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700" b="1" dirty="0">
                <a:ea typeface="Calibri" panose="020F0502020204030204" pitchFamily="34" charset="0"/>
                <a:cs typeface="Times New Roman" panose="02020603050405020304" pitchFamily="18" charset="0"/>
              </a:rPr>
              <a:t>to get presentations</a:t>
            </a:r>
          </a:p>
          <a:p>
            <a:pPr lvl="1" algn="just">
              <a:lnSpc>
                <a:spcPct val="100000"/>
              </a:lnSpc>
              <a:spcBef>
                <a:spcPts val="800"/>
              </a:spcBef>
            </a:pPr>
            <a:r>
              <a:rPr lang="en-US" sz="2700" dirty="0"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700" dirty="0" err="1">
                <a:ea typeface="Calibri" panose="020F0502020204030204" pitchFamily="34" charset="0"/>
                <a:cs typeface="Times New Roman" panose="02020603050405020304" pitchFamily="18" charset="0"/>
              </a:rPr>
              <a:t>Dla</a:t>
            </a:r>
            <a:r>
              <a:rPr lang="en-US" sz="27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ea typeface="Calibri" panose="020F0502020204030204" pitchFamily="34" charset="0"/>
                <a:cs typeface="Times New Roman" panose="02020603050405020304" pitchFamily="18" charset="0"/>
              </a:rPr>
              <a:t>studentów</a:t>
            </a:r>
            <a:r>
              <a:rPr lang="en-US" sz="2700" dirty="0">
                <a:ea typeface="Calibri" panose="020F0502020204030204" pitchFamily="34" charset="0"/>
                <a:cs typeface="Times New Roman" panose="02020603050405020304" pitchFamily="18" charset="0"/>
              </a:rPr>
              <a:t> – „For students”), pass: </a:t>
            </a:r>
            <a:r>
              <a:rPr lang="pl-PL" sz="2700" dirty="0" err="1">
                <a:ea typeface="Calibri" panose="020F0502020204030204" pitchFamily="34" charset="0"/>
                <a:cs typeface="Times New Roman" panose="02020603050405020304" pitchFamily="18" charset="0"/>
              </a:rPr>
              <a:t>human</a:t>
            </a:r>
            <a:endParaRPr lang="en-US" sz="27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800"/>
              </a:spcBef>
            </a:pPr>
            <a:r>
              <a:rPr lang="pl-PL" sz="27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4 </a:t>
            </a:r>
            <a:r>
              <a:rPr lang="pl-PL" sz="2700" b="1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meetings</a:t>
            </a:r>
            <a:r>
              <a:rPr lang="pl-PL" sz="27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7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(3 </a:t>
            </a:r>
            <a:r>
              <a:rPr lang="pl-PL" sz="2700" b="1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ths</a:t>
            </a:r>
            <a:r>
              <a:rPr lang="pl-PL" sz="27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, 3pm – 5.15 </a:t>
            </a:r>
            <a:r>
              <a:rPr lang="pl-PL" sz="2700" b="1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pm</a:t>
            </a:r>
            <a:r>
              <a:rPr lang="pl-PL" sz="27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lvl="1" algn="just">
              <a:spcBef>
                <a:spcPts val="800"/>
              </a:spcBef>
            </a:pPr>
            <a:r>
              <a:rPr lang="pl-PL" sz="27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28 </a:t>
            </a:r>
            <a:r>
              <a:rPr lang="pl-PL" sz="27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April</a:t>
            </a:r>
            <a:r>
              <a:rPr lang="pl-PL" sz="27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l-PL" sz="27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05 </a:t>
            </a:r>
            <a:r>
              <a:rPr lang="pl-PL" sz="27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May, </a:t>
            </a:r>
            <a:r>
              <a:rPr lang="pl-PL" sz="27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12 May, </a:t>
            </a:r>
            <a:r>
              <a:rPr lang="pl-PL" sz="27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19 May</a:t>
            </a:r>
            <a:endParaRPr lang="pl-PL" sz="27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spcBef>
                <a:spcPts val="800"/>
              </a:spcBef>
            </a:pPr>
            <a:r>
              <a:rPr lang="en-US" sz="2700" dirty="0">
                <a:ea typeface="Calibri" panose="020F0502020204030204" pitchFamily="34" charset="0"/>
                <a:cs typeface="Times New Roman" panose="02020603050405020304" pitchFamily="18" charset="0"/>
              </a:rPr>
              <a:t>Attendance is </a:t>
            </a:r>
            <a:r>
              <a:rPr lang="en-US" sz="27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obligatory</a:t>
            </a:r>
            <a:endParaRPr lang="pl-PL" sz="27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800"/>
              </a:spcBef>
            </a:pPr>
            <a:r>
              <a:rPr lang="en-US" sz="27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Form </a:t>
            </a:r>
            <a:r>
              <a:rPr lang="en-US" sz="2700" b="1" dirty="0">
                <a:ea typeface="Calibri" panose="020F0502020204030204" pitchFamily="34" charset="0"/>
                <a:cs typeface="Times New Roman" panose="02020603050405020304" pitchFamily="18" charset="0"/>
              </a:rPr>
              <a:t>of assessment:</a:t>
            </a:r>
          </a:p>
          <a:p>
            <a:pPr lvl="1" algn="just">
              <a:lnSpc>
                <a:spcPct val="100000"/>
              </a:lnSpc>
              <a:spcBef>
                <a:spcPts val="800"/>
              </a:spcBef>
            </a:pPr>
            <a:r>
              <a:rPr lang="en-US" sz="27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Test</a:t>
            </a:r>
            <a:r>
              <a:rPr lang="pl-PL" sz="27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(20 </a:t>
            </a:r>
            <a:r>
              <a:rPr lang="pl-PL" sz="2700" dirty="0">
                <a:ea typeface="Calibri" panose="020F0502020204030204" pitchFamily="34" charset="0"/>
                <a:cs typeface="Times New Roman" panose="02020603050405020304" pitchFamily="18" charset="0"/>
              </a:rPr>
              <a:t>single-</a:t>
            </a:r>
            <a:r>
              <a:rPr lang="pl-PL" sz="2700" dirty="0" err="1">
                <a:ea typeface="Calibri" panose="020F0502020204030204" pitchFamily="34" charset="0"/>
                <a:cs typeface="Times New Roman" panose="02020603050405020304" pitchFamily="18" charset="0"/>
              </a:rPr>
              <a:t>answer</a:t>
            </a:r>
            <a:r>
              <a:rPr lang="pl-PL" sz="27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7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questions</a:t>
            </a:r>
            <a:r>
              <a:rPr lang="pl-PL" sz="27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lvl="1" algn="just">
              <a:lnSpc>
                <a:spcPct val="100000"/>
              </a:lnSpc>
              <a:spcBef>
                <a:spcPts val="800"/>
              </a:spcBef>
            </a:pPr>
            <a:r>
              <a:rPr lang="pl-PL" sz="27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two</a:t>
            </a:r>
            <a:r>
              <a:rPr lang="pl-PL" sz="27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7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options</a:t>
            </a:r>
            <a:r>
              <a:rPr lang="pl-PL" sz="27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 (1) </a:t>
            </a:r>
            <a:r>
              <a:rPr lang="en-US" sz="2700" dirty="0">
                <a:ea typeface="Calibri" panose="020F0502020204030204" pitchFamily="34" charset="0"/>
                <a:cs typeface="Times New Roman" panose="02020603050405020304" pitchFamily="18" charset="0"/>
              </a:rPr>
              <a:t>Select the correct </a:t>
            </a:r>
            <a:r>
              <a:rPr lang="en-US" sz="27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answer</a:t>
            </a:r>
            <a:r>
              <a:rPr lang="pl-PL" sz="27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, (2) </a:t>
            </a:r>
            <a:r>
              <a:rPr lang="en-US" sz="27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Select </a:t>
            </a:r>
            <a:r>
              <a:rPr lang="en-US" sz="2700" dirty="0">
                <a:ea typeface="Calibri" panose="020F0502020204030204" pitchFamily="34" charset="0"/>
                <a:cs typeface="Times New Roman" panose="02020603050405020304" pitchFamily="18" charset="0"/>
              </a:rPr>
              <a:t>the wrong </a:t>
            </a:r>
            <a:r>
              <a:rPr lang="en-US" sz="27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answer</a:t>
            </a:r>
            <a:r>
              <a:rPr lang="pl-PL" sz="27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l-PL" sz="27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eg</a:t>
            </a:r>
            <a:r>
              <a:rPr lang="pl-PL" sz="27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.:</a:t>
            </a:r>
            <a:endParaRPr lang="en-US" sz="27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00150" lvl="2" indent="0" algn="just">
              <a:spcBef>
                <a:spcPts val="800"/>
              </a:spcBef>
              <a:buNone/>
            </a:pPr>
            <a:r>
              <a:rPr lang="pl-PL" sz="27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(Q) </a:t>
            </a:r>
            <a:r>
              <a:rPr lang="en-US" sz="27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Select </a:t>
            </a:r>
            <a:r>
              <a:rPr lang="en-US" sz="2700" b="1" dirty="0">
                <a:ea typeface="Calibri" panose="020F0502020204030204" pitchFamily="34" charset="0"/>
                <a:cs typeface="Times New Roman" panose="02020603050405020304" pitchFamily="18" charset="0"/>
              </a:rPr>
              <a:t>the wrong </a:t>
            </a:r>
            <a:r>
              <a:rPr lang="en-US" sz="27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answer</a:t>
            </a:r>
            <a:r>
              <a:rPr lang="pl-PL" sz="27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700" b="1" dirty="0">
                <a:ea typeface="Calibri" panose="020F0502020204030204" pitchFamily="34" charset="0"/>
                <a:cs typeface="Times New Roman" panose="02020603050405020304" pitchFamily="18" charset="0"/>
              </a:rPr>
              <a:t>Component of transformational leadership is:</a:t>
            </a:r>
            <a:endParaRPr lang="pl-PL" sz="27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37360" lvl="2" indent="-457200" algn="just">
              <a:spcBef>
                <a:spcPts val="800"/>
              </a:spcBef>
              <a:buFont typeface="+mj-lt"/>
              <a:buAutoNum type="alphaLcParenR"/>
            </a:pPr>
            <a:r>
              <a:rPr lang="en-US" sz="2700" dirty="0">
                <a:ea typeface="Calibri" panose="020F0502020204030204" pitchFamily="34" charset="0"/>
                <a:cs typeface="Times New Roman" panose="02020603050405020304" pitchFamily="18" charset="0"/>
              </a:rPr>
              <a:t>Intellectual stimulation</a:t>
            </a:r>
          </a:p>
          <a:p>
            <a:pPr marL="1737360" lvl="2" indent="-457200" algn="just">
              <a:spcBef>
                <a:spcPts val="800"/>
              </a:spcBef>
              <a:buFont typeface="+mj-lt"/>
              <a:buAutoNum type="alphaLcParenR"/>
            </a:pPr>
            <a:r>
              <a:rPr lang="en-US" sz="2700" dirty="0">
                <a:ea typeface="Calibri" panose="020F0502020204030204" pitchFamily="34" charset="0"/>
                <a:cs typeface="Times New Roman" panose="02020603050405020304" pitchFamily="18" charset="0"/>
              </a:rPr>
              <a:t>Individualized consideration</a:t>
            </a:r>
          </a:p>
          <a:p>
            <a:pPr marL="1737360" lvl="2" indent="-457200" algn="just">
              <a:spcBef>
                <a:spcPts val="800"/>
              </a:spcBef>
              <a:buFont typeface="+mj-lt"/>
              <a:buAutoNum type="alphaLcParenR"/>
            </a:pPr>
            <a:r>
              <a:rPr lang="en-US" sz="2700" dirty="0">
                <a:ea typeface="Calibri" panose="020F0502020204030204" pitchFamily="34" charset="0"/>
                <a:cs typeface="Times New Roman" panose="02020603050405020304" pitchFamily="18" charset="0"/>
              </a:rPr>
              <a:t>Shared leadership</a:t>
            </a:r>
          </a:p>
          <a:p>
            <a:pPr marL="1737360" lvl="2" indent="-457200" algn="just">
              <a:spcBef>
                <a:spcPts val="800"/>
              </a:spcBef>
              <a:buFont typeface="+mj-lt"/>
              <a:buAutoNum type="alphaLcParenR"/>
            </a:pPr>
            <a:r>
              <a:rPr lang="en-US" sz="2700" dirty="0">
                <a:ea typeface="Calibri" panose="020F0502020204030204" pitchFamily="34" charset="0"/>
                <a:cs typeface="Times New Roman" panose="02020603050405020304" pitchFamily="18" charset="0"/>
              </a:rPr>
              <a:t>Inspirational motivation</a:t>
            </a:r>
            <a:endParaRPr lang="pl-PL" sz="27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0000"/>
              </a:lnSpc>
              <a:spcBef>
                <a:spcPts val="800"/>
              </a:spcBef>
            </a:pPr>
            <a:r>
              <a:rPr lang="pl-PL" sz="27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HRM</a:t>
            </a:r>
            <a:r>
              <a:rPr lang="en-US" sz="27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trainings</a:t>
            </a:r>
            <a:r>
              <a:rPr lang="pl-PL" sz="27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pl-PL" sz="27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additional</a:t>
            </a:r>
            <a:r>
              <a:rPr lang="pl-PL" sz="27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7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points</a:t>
            </a:r>
            <a:r>
              <a:rPr lang="pl-PL" sz="27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7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800"/>
              </a:spcBef>
              <a:buNone/>
            </a:pPr>
            <a:endParaRPr lang="pl-PL" altLang="pl-PL" sz="2700" b="1" dirty="0"/>
          </a:p>
          <a:p>
            <a:pPr marL="0" indent="0">
              <a:spcBef>
                <a:spcPts val="800"/>
              </a:spcBef>
            </a:pPr>
            <a:endParaRPr lang="pl-PL" altLang="pl-PL" sz="2700" b="1" dirty="0"/>
          </a:p>
        </p:txBody>
      </p:sp>
    </p:spTree>
    <p:extLst>
      <p:ext uri="{BB962C8B-B14F-4D97-AF65-F5344CB8AC3E}">
        <p14:creationId xmlns:p14="http://schemas.microsoft.com/office/powerpoint/2010/main" val="2691312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136104" y="1704256"/>
            <a:ext cx="12374880" cy="6768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16" tIns="64008" rIns="128016" bIns="64008"/>
          <a:lstStyle>
            <a:lvl1pPr marL="342900" indent="-34290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just" defTabSz="1280160">
              <a:spcBef>
                <a:spcPts val="420"/>
              </a:spcBef>
              <a:spcAft>
                <a:spcPts val="1500"/>
              </a:spcAft>
              <a:buNone/>
              <a:defRPr/>
            </a:pPr>
            <a:r>
              <a:rPr lang="en-US" sz="3000" b="1" dirty="0" smtClean="0"/>
              <a:t>Step 3: </a:t>
            </a:r>
            <a:r>
              <a:rPr lang="en-US" altLang="pl-PL" sz="3000" b="1" dirty="0" smtClean="0">
                <a:solidFill>
                  <a:srgbClr val="000000"/>
                </a:solidFill>
              </a:rPr>
              <a:t>Assessment of tasks completion</a:t>
            </a:r>
          </a:p>
          <a:p>
            <a:pPr marL="514350" indent="-514350" algn="just" defTabSz="1280160">
              <a:spcBef>
                <a:spcPts val="420"/>
              </a:spcBef>
              <a:spcAft>
                <a:spcPts val="1500"/>
              </a:spcAft>
              <a:buFont typeface="+mj-lt"/>
              <a:buAutoNum type="arabicPeriod"/>
              <a:defRPr/>
            </a:pPr>
            <a:r>
              <a:rPr lang="en-US" altLang="pl-PL" sz="3000" dirty="0" smtClean="0">
                <a:solidFill>
                  <a:srgbClr val="000000"/>
                </a:solidFill>
              </a:rPr>
              <a:t>The </a:t>
            </a:r>
            <a:r>
              <a:rPr lang="en-US" altLang="pl-PL" sz="3000" dirty="0" smtClean="0">
                <a:solidFill>
                  <a:srgbClr val="000000"/>
                </a:solidFill>
              </a:rPr>
              <a:t>selection of the game winner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26720" y="136571"/>
            <a:ext cx="11948160" cy="82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16" tIns="64008" rIns="128016" bIns="64008">
            <a:spAutoFit/>
          </a:bodyPr>
          <a:lstStyle>
            <a:lvl1pPr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1280160">
              <a:spcBef>
                <a:spcPct val="0"/>
              </a:spcBef>
              <a:buFontTx/>
              <a:buNone/>
              <a:defRPr/>
            </a:pPr>
            <a:r>
              <a:rPr lang="pl-PL" altLang="pl-PL" sz="4500" b="1" dirty="0" err="1" smtClean="0">
                <a:solidFill>
                  <a:srgbClr val="000099"/>
                </a:solidFill>
              </a:rPr>
              <a:t>Scavenger</a:t>
            </a:r>
            <a:r>
              <a:rPr lang="pl-PL" altLang="pl-PL" sz="4500" b="1" dirty="0" smtClean="0">
                <a:solidFill>
                  <a:srgbClr val="000099"/>
                </a:solidFill>
              </a:rPr>
              <a:t> </a:t>
            </a:r>
            <a:r>
              <a:rPr lang="pl-PL" altLang="pl-PL" sz="4500" b="1" dirty="0" err="1">
                <a:solidFill>
                  <a:srgbClr val="000099"/>
                </a:solidFill>
              </a:rPr>
              <a:t>Hunt</a:t>
            </a:r>
            <a:endParaRPr lang="pl-PL" altLang="pl-PL" sz="45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45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136104" y="1128192"/>
            <a:ext cx="12374880" cy="6768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16" tIns="64008" rIns="128016" bIns="64008"/>
          <a:lstStyle>
            <a:lvl1pPr marL="342900" indent="-34290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just" defTabSz="1280160">
              <a:spcBef>
                <a:spcPts val="420"/>
              </a:spcBef>
              <a:spcAft>
                <a:spcPts val="800"/>
              </a:spcAft>
              <a:buNone/>
              <a:defRPr/>
            </a:pPr>
            <a:r>
              <a:rPr lang="en-US" sz="2600" b="1" dirty="0" smtClean="0"/>
              <a:t>Step 4: </a:t>
            </a:r>
            <a:r>
              <a:rPr lang="en-US" altLang="pl-PL" sz="2600" b="1" dirty="0" smtClean="0">
                <a:solidFill>
                  <a:srgbClr val="000000"/>
                </a:solidFill>
              </a:rPr>
              <a:t>Report </a:t>
            </a:r>
            <a:r>
              <a:rPr lang="pl-PL" altLang="pl-PL" sz="2600" b="1" dirty="0" smtClean="0">
                <a:solidFill>
                  <a:srgbClr val="000000"/>
                </a:solidFill>
              </a:rPr>
              <a:t>&amp; </a:t>
            </a:r>
            <a:r>
              <a:rPr lang="pl-PL" altLang="pl-PL" sz="2600" b="1" dirty="0" err="1" smtClean="0">
                <a:solidFill>
                  <a:srgbClr val="000000"/>
                </a:solidFill>
              </a:rPr>
              <a:t>discussion</a:t>
            </a:r>
            <a:r>
              <a:rPr lang="pl-PL" altLang="pl-PL" sz="2600" b="1" dirty="0" smtClean="0">
                <a:solidFill>
                  <a:srgbClr val="000000"/>
                </a:solidFill>
              </a:rPr>
              <a:t> </a:t>
            </a:r>
            <a:r>
              <a:rPr lang="en-US" altLang="pl-PL" sz="2600" b="1" dirty="0" smtClean="0">
                <a:solidFill>
                  <a:srgbClr val="000000"/>
                </a:solidFill>
              </a:rPr>
              <a:t>on </a:t>
            </a:r>
            <a:r>
              <a:rPr lang="pl-PL" altLang="pl-PL" sz="2600" b="1" dirty="0" err="1" smtClean="0">
                <a:solidFill>
                  <a:srgbClr val="000000"/>
                </a:solidFill>
              </a:rPr>
              <a:t>strategy</a:t>
            </a:r>
            <a:r>
              <a:rPr lang="pl-PL" altLang="pl-PL" sz="2600" b="1" dirty="0" smtClean="0">
                <a:solidFill>
                  <a:srgbClr val="000000"/>
                </a:solidFill>
              </a:rPr>
              <a:t> &amp; HRM </a:t>
            </a:r>
            <a:r>
              <a:rPr lang="pl-PL" altLang="pl-PL" sz="2600" b="1" dirty="0" err="1" smtClean="0">
                <a:solidFill>
                  <a:srgbClr val="000000"/>
                </a:solidFill>
              </a:rPr>
              <a:t>practices</a:t>
            </a:r>
            <a:r>
              <a:rPr lang="pl-PL" altLang="pl-PL" sz="2600" b="1" dirty="0" smtClean="0">
                <a:solidFill>
                  <a:srgbClr val="000000"/>
                </a:solidFill>
              </a:rPr>
              <a:t> in</a:t>
            </a:r>
            <a:r>
              <a:rPr lang="en-US" altLang="pl-PL" sz="2600" b="1" dirty="0" smtClean="0">
                <a:solidFill>
                  <a:srgbClr val="000000"/>
                </a:solidFill>
              </a:rPr>
              <a:t> your team</a:t>
            </a:r>
            <a:r>
              <a:rPr lang="pl-PL" altLang="pl-PL" sz="2600" b="1" dirty="0" smtClean="0">
                <a:solidFill>
                  <a:srgbClr val="000000"/>
                </a:solidFill>
              </a:rPr>
              <a:t>:</a:t>
            </a:r>
            <a:endParaRPr lang="en-US" altLang="pl-PL" sz="2600" b="1" dirty="0" smtClean="0">
              <a:solidFill>
                <a:srgbClr val="000000"/>
              </a:solidFill>
            </a:endParaRPr>
          </a:p>
          <a:p>
            <a:pPr marL="514350" indent="-514350" algn="just" defTabSz="1280160">
              <a:spcBef>
                <a:spcPts val="420"/>
              </a:spcBef>
              <a:spcAft>
                <a:spcPts val="800"/>
              </a:spcAft>
              <a:buFont typeface="+mj-lt"/>
              <a:buAutoNum type="arabicPeriod"/>
              <a:defRPr/>
            </a:pPr>
            <a:r>
              <a:rPr lang="en-US" altLang="pl-PL" sz="2600" dirty="0" smtClean="0">
                <a:solidFill>
                  <a:srgbClr val="000000"/>
                </a:solidFill>
              </a:rPr>
              <a:t>What kind of strategy did you adopt to achieve success in this game? (try to name this strategy!) </a:t>
            </a:r>
          </a:p>
          <a:p>
            <a:pPr marL="514350" indent="-514350" algn="just" defTabSz="1280160">
              <a:spcBef>
                <a:spcPts val="420"/>
              </a:spcBef>
              <a:spcAft>
                <a:spcPts val="800"/>
              </a:spcAft>
              <a:buFont typeface="+mj-lt"/>
              <a:buAutoNum type="arabicPeriod"/>
              <a:defRPr/>
            </a:pPr>
            <a:r>
              <a:rPr lang="en-US" altLang="pl-PL" sz="2600" dirty="0">
                <a:solidFill>
                  <a:srgbClr val="000000"/>
                </a:solidFill>
              </a:rPr>
              <a:t>Was the strategy a strict/rigorous plan or was it developed during the implementation of tasks?</a:t>
            </a:r>
            <a:endParaRPr lang="pl-PL" altLang="pl-PL" sz="2600" dirty="0" smtClean="0">
              <a:solidFill>
                <a:srgbClr val="000000"/>
              </a:solidFill>
            </a:endParaRPr>
          </a:p>
          <a:p>
            <a:pPr marL="514350" indent="-514350" algn="just" defTabSz="1280160">
              <a:spcBef>
                <a:spcPts val="420"/>
              </a:spcBef>
              <a:spcAft>
                <a:spcPts val="800"/>
              </a:spcAft>
              <a:buFont typeface="+mj-lt"/>
              <a:buAutoNum type="arabicPeriod"/>
              <a:defRPr/>
            </a:pPr>
            <a:r>
              <a:rPr lang="pl-PL" altLang="pl-PL" sz="2600" dirty="0" err="1" smtClean="0">
                <a:solidFill>
                  <a:srgbClr val="000000"/>
                </a:solidFill>
              </a:rPr>
              <a:t>What</a:t>
            </a:r>
            <a:r>
              <a:rPr lang="pl-PL" altLang="pl-PL" sz="2600" dirty="0" smtClean="0">
                <a:solidFill>
                  <a:srgbClr val="000000"/>
                </a:solidFill>
              </a:rPr>
              <a:t> </a:t>
            </a:r>
            <a:r>
              <a:rPr lang="pl-PL" altLang="pl-PL" sz="2600" dirty="0" err="1" smtClean="0">
                <a:solidFill>
                  <a:srgbClr val="000000"/>
                </a:solidFill>
              </a:rPr>
              <a:t>stages</a:t>
            </a:r>
            <a:r>
              <a:rPr lang="pl-PL" altLang="pl-PL" sz="2600" dirty="0" smtClean="0">
                <a:solidFill>
                  <a:srgbClr val="000000"/>
                </a:solidFill>
              </a:rPr>
              <a:t> of team </a:t>
            </a:r>
            <a:r>
              <a:rPr lang="pl-PL" altLang="pl-PL" sz="2600" dirty="0" err="1" smtClean="0">
                <a:solidFill>
                  <a:srgbClr val="000000"/>
                </a:solidFill>
              </a:rPr>
              <a:t>building</a:t>
            </a:r>
            <a:r>
              <a:rPr lang="pl-PL" altLang="pl-PL" sz="2600" dirty="0" smtClean="0">
                <a:solidFill>
                  <a:srgbClr val="000000"/>
                </a:solidFill>
              </a:rPr>
              <a:t> </a:t>
            </a:r>
            <a:r>
              <a:rPr lang="pl-PL" altLang="pl-PL" sz="2600" dirty="0" err="1" smtClean="0">
                <a:solidFill>
                  <a:srgbClr val="000000"/>
                </a:solidFill>
              </a:rPr>
              <a:t>did</a:t>
            </a:r>
            <a:r>
              <a:rPr lang="pl-PL" altLang="pl-PL" sz="2600" dirty="0" smtClean="0">
                <a:solidFill>
                  <a:srgbClr val="000000"/>
                </a:solidFill>
              </a:rPr>
              <a:t> </a:t>
            </a:r>
            <a:r>
              <a:rPr lang="pl-PL" altLang="pl-PL" sz="2600" dirty="0" err="1" smtClean="0">
                <a:solidFill>
                  <a:srgbClr val="000000"/>
                </a:solidFill>
              </a:rPr>
              <a:t>you</a:t>
            </a:r>
            <a:r>
              <a:rPr lang="pl-PL" altLang="pl-PL" sz="2600" dirty="0" smtClean="0">
                <a:solidFill>
                  <a:srgbClr val="000000"/>
                </a:solidFill>
              </a:rPr>
              <a:t> </a:t>
            </a:r>
            <a:r>
              <a:rPr lang="pl-PL" altLang="pl-PL" sz="2600" dirty="0" err="1" smtClean="0">
                <a:solidFill>
                  <a:srgbClr val="000000"/>
                </a:solidFill>
              </a:rPr>
              <a:t>indicate</a:t>
            </a:r>
            <a:r>
              <a:rPr lang="pl-PL" altLang="pl-PL" sz="2600" dirty="0" smtClean="0">
                <a:solidFill>
                  <a:srgbClr val="000000"/>
                </a:solidFill>
              </a:rPr>
              <a:t> </a:t>
            </a:r>
            <a:r>
              <a:rPr lang="pl-PL" altLang="pl-PL" sz="2600" dirty="0" err="1" smtClean="0">
                <a:solidFill>
                  <a:srgbClr val="000000"/>
                </a:solidFill>
              </a:rPr>
              <a:t>during</a:t>
            </a:r>
            <a:r>
              <a:rPr lang="pl-PL" altLang="pl-PL" sz="2600" dirty="0" smtClean="0">
                <a:solidFill>
                  <a:srgbClr val="000000"/>
                </a:solidFill>
              </a:rPr>
              <a:t> the </a:t>
            </a:r>
            <a:r>
              <a:rPr lang="pl-PL" altLang="pl-PL" sz="2600" dirty="0" err="1" smtClean="0">
                <a:solidFill>
                  <a:srgbClr val="000000"/>
                </a:solidFill>
              </a:rPr>
              <a:t>game</a:t>
            </a:r>
            <a:r>
              <a:rPr lang="pl-PL" altLang="pl-PL" sz="2600" dirty="0">
                <a:solidFill>
                  <a:srgbClr val="000000"/>
                </a:solidFill>
              </a:rPr>
              <a:t> (Forming; </a:t>
            </a:r>
            <a:r>
              <a:rPr lang="pl-PL" altLang="pl-PL" sz="2600" dirty="0" err="1">
                <a:solidFill>
                  <a:srgbClr val="000000"/>
                </a:solidFill>
              </a:rPr>
              <a:t>Storming</a:t>
            </a:r>
            <a:r>
              <a:rPr lang="pl-PL" altLang="pl-PL" sz="2600" dirty="0">
                <a:solidFill>
                  <a:srgbClr val="000000"/>
                </a:solidFill>
              </a:rPr>
              <a:t>; </a:t>
            </a:r>
            <a:r>
              <a:rPr lang="pl-PL" altLang="pl-PL" sz="2600" dirty="0" err="1">
                <a:solidFill>
                  <a:srgbClr val="000000"/>
                </a:solidFill>
              </a:rPr>
              <a:t>Norming</a:t>
            </a:r>
            <a:r>
              <a:rPr lang="pl-PL" altLang="pl-PL" sz="2600" dirty="0">
                <a:solidFill>
                  <a:srgbClr val="000000"/>
                </a:solidFill>
              </a:rPr>
              <a:t>; Performing; </a:t>
            </a:r>
            <a:r>
              <a:rPr lang="pl-PL" altLang="pl-PL" sz="2600" dirty="0" err="1" smtClean="0">
                <a:solidFill>
                  <a:srgbClr val="000000"/>
                </a:solidFill>
              </a:rPr>
              <a:t>Deforming</a:t>
            </a:r>
            <a:r>
              <a:rPr lang="pl-PL" altLang="pl-PL" sz="2600" dirty="0" smtClean="0">
                <a:solidFill>
                  <a:srgbClr val="000000"/>
                </a:solidFill>
              </a:rPr>
              <a:t>)? W</a:t>
            </a:r>
            <a:r>
              <a:rPr lang="en-US" altLang="pl-PL" sz="2600" dirty="0" smtClean="0">
                <a:solidFill>
                  <a:srgbClr val="000000"/>
                </a:solidFill>
              </a:rPr>
              <a:t>hat </a:t>
            </a:r>
            <a:r>
              <a:rPr lang="en-US" altLang="pl-PL" sz="2600" dirty="0">
                <a:solidFill>
                  <a:srgbClr val="000000"/>
                </a:solidFill>
              </a:rPr>
              <a:t>were the symptoms (characteristics) of these </a:t>
            </a:r>
            <a:r>
              <a:rPr lang="pl-PL" altLang="pl-PL" sz="2600" dirty="0" err="1" smtClean="0">
                <a:solidFill>
                  <a:srgbClr val="000000"/>
                </a:solidFill>
              </a:rPr>
              <a:t>stages</a:t>
            </a:r>
            <a:r>
              <a:rPr lang="pl-PL" altLang="pl-PL" sz="2600" dirty="0" smtClean="0">
                <a:solidFill>
                  <a:srgbClr val="000000"/>
                </a:solidFill>
              </a:rPr>
              <a:t>?</a:t>
            </a:r>
          </a:p>
          <a:p>
            <a:pPr marL="514350" indent="-514350" algn="just" defTabSz="1280160">
              <a:spcBef>
                <a:spcPts val="420"/>
              </a:spcBef>
              <a:spcAft>
                <a:spcPts val="800"/>
              </a:spcAft>
              <a:buFont typeface="+mj-lt"/>
              <a:buAutoNum type="arabicPeriod"/>
              <a:defRPr/>
            </a:pPr>
            <a:r>
              <a:rPr lang="en-US" altLang="pl-PL" sz="2600" dirty="0">
                <a:solidFill>
                  <a:srgbClr val="000000"/>
                </a:solidFill>
              </a:rPr>
              <a:t>Who was a leader </a:t>
            </a:r>
            <a:r>
              <a:rPr lang="pl-PL" altLang="pl-PL" sz="2600" dirty="0">
                <a:solidFill>
                  <a:srgbClr val="000000"/>
                </a:solidFill>
              </a:rPr>
              <a:t>in </a:t>
            </a:r>
            <a:r>
              <a:rPr lang="pl-PL" altLang="pl-PL" sz="2600" dirty="0" err="1">
                <a:solidFill>
                  <a:srgbClr val="000000"/>
                </a:solidFill>
              </a:rPr>
              <a:t>your</a:t>
            </a:r>
            <a:r>
              <a:rPr lang="pl-PL" altLang="pl-PL" sz="2600" dirty="0">
                <a:solidFill>
                  <a:srgbClr val="000000"/>
                </a:solidFill>
              </a:rPr>
              <a:t> team and w</a:t>
            </a:r>
            <a:r>
              <a:rPr lang="en-US" altLang="pl-PL" sz="2600" dirty="0" err="1">
                <a:solidFill>
                  <a:srgbClr val="000000"/>
                </a:solidFill>
              </a:rPr>
              <a:t>hy</a:t>
            </a:r>
            <a:r>
              <a:rPr lang="en-US" altLang="pl-PL" sz="2600" dirty="0">
                <a:solidFill>
                  <a:srgbClr val="000000"/>
                </a:solidFill>
              </a:rPr>
              <a:t>?</a:t>
            </a:r>
            <a:endParaRPr lang="en-US" altLang="pl-PL" sz="2600" dirty="0" smtClean="0">
              <a:solidFill>
                <a:srgbClr val="000000"/>
              </a:solidFill>
            </a:endParaRPr>
          </a:p>
          <a:p>
            <a:pPr marL="514350" indent="-514350" algn="just" defTabSz="1280160">
              <a:spcBef>
                <a:spcPts val="420"/>
              </a:spcBef>
              <a:spcAft>
                <a:spcPts val="800"/>
              </a:spcAft>
              <a:buFont typeface="+mj-lt"/>
              <a:buAutoNum type="arabicPeriod"/>
              <a:defRPr/>
            </a:pPr>
            <a:r>
              <a:rPr lang="pl-PL" altLang="pl-PL" sz="2600" dirty="0" smtClean="0">
                <a:solidFill>
                  <a:srgbClr val="000000"/>
                </a:solidFill>
              </a:rPr>
              <a:t>W</a:t>
            </a:r>
            <a:r>
              <a:rPr lang="en-US" altLang="pl-PL" sz="2600" dirty="0" smtClean="0">
                <a:solidFill>
                  <a:srgbClr val="000000"/>
                </a:solidFill>
              </a:rPr>
              <a:t>hat </a:t>
            </a:r>
            <a:r>
              <a:rPr lang="en-US" altLang="pl-PL" sz="2600" dirty="0">
                <a:solidFill>
                  <a:srgbClr val="000000"/>
                </a:solidFill>
              </a:rPr>
              <a:t>type of leadership was characteristic </a:t>
            </a:r>
            <a:r>
              <a:rPr lang="pl-PL" altLang="pl-PL" sz="2600" dirty="0" smtClean="0">
                <a:solidFill>
                  <a:srgbClr val="000000"/>
                </a:solidFill>
              </a:rPr>
              <a:t>for</a:t>
            </a:r>
            <a:r>
              <a:rPr lang="en-US" altLang="pl-PL" sz="2600" dirty="0" smtClean="0">
                <a:solidFill>
                  <a:srgbClr val="000000"/>
                </a:solidFill>
              </a:rPr>
              <a:t> </a:t>
            </a:r>
            <a:r>
              <a:rPr lang="en-US" altLang="pl-PL" sz="2600" dirty="0">
                <a:solidFill>
                  <a:srgbClr val="000000"/>
                </a:solidFill>
              </a:rPr>
              <a:t>your </a:t>
            </a:r>
            <a:r>
              <a:rPr lang="en-US" altLang="pl-PL" sz="2600" dirty="0" smtClean="0">
                <a:solidFill>
                  <a:srgbClr val="000000"/>
                </a:solidFill>
              </a:rPr>
              <a:t>team</a:t>
            </a:r>
            <a:r>
              <a:rPr lang="pl-PL" altLang="pl-PL" sz="2600" dirty="0">
                <a:solidFill>
                  <a:srgbClr val="000000"/>
                </a:solidFill>
              </a:rPr>
              <a:t> </a:t>
            </a:r>
            <a:r>
              <a:rPr lang="pl-PL" altLang="pl-PL" sz="2600" dirty="0" smtClean="0">
                <a:solidFill>
                  <a:srgbClr val="000000"/>
                </a:solidFill>
              </a:rPr>
              <a:t>(</a:t>
            </a:r>
            <a:r>
              <a:rPr lang="pl-PL" altLang="pl-PL" sz="2600" dirty="0" err="1" smtClean="0">
                <a:solidFill>
                  <a:srgbClr val="000000"/>
                </a:solidFill>
              </a:rPr>
              <a:t>Transactional</a:t>
            </a:r>
            <a:r>
              <a:rPr lang="pl-PL" altLang="pl-PL" sz="2600" dirty="0" smtClean="0">
                <a:solidFill>
                  <a:srgbClr val="000000"/>
                </a:solidFill>
              </a:rPr>
              <a:t> vs </a:t>
            </a:r>
            <a:r>
              <a:rPr lang="pl-PL" altLang="pl-PL" sz="2600" dirty="0" err="1" smtClean="0">
                <a:solidFill>
                  <a:srgbClr val="000000"/>
                </a:solidFill>
              </a:rPr>
              <a:t>Transformational</a:t>
            </a:r>
            <a:r>
              <a:rPr lang="pl-PL" altLang="pl-PL" sz="2600" dirty="0" smtClean="0">
                <a:solidFill>
                  <a:srgbClr val="000000"/>
                </a:solidFill>
              </a:rPr>
              <a:t> </a:t>
            </a:r>
            <a:r>
              <a:rPr lang="pl-PL" altLang="pl-PL" sz="2600" dirty="0">
                <a:solidFill>
                  <a:srgbClr val="000000"/>
                </a:solidFill>
              </a:rPr>
              <a:t>vs </a:t>
            </a:r>
            <a:r>
              <a:rPr lang="pl-PL" altLang="pl-PL" sz="2600" dirty="0" smtClean="0">
                <a:solidFill>
                  <a:srgbClr val="000000"/>
                </a:solidFill>
              </a:rPr>
              <a:t>Distributed)?</a:t>
            </a:r>
            <a:endParaRPr lang="en-US" altLang="pl-PL" sz="2600" dirty="0" smtClean="0">
              <a:solidFill>
                <a:srgbClr val="000000"/>
              </a:solidFill>
            </a:endParaRPr>
          </a:p>
          <a:p>
            <a:pPr marL="514350" indent="-514350" algn="just" defTabSz="1280160">
              <a:spcBef>
                <a:spcPts val="420"/>
              </a:spcBef>
              <a:spcAft>
                <a:spcPts val="800"/>
              </a:spcAft>
              <a:buFont typeface="+mj-lt"/>
              <a:buAutoNum type="arabicPeriod"/>
              <a:defRPr/>
            </a:pPr>
            <a:r>
              <a:rPr lang="en-US" altLang="pl-PL" sz="2600" dirty="0" smtClean="0">
                <a:solidFill>
                  <a:srgbClr val="000000"/>
                </a:solidFill>
              </a:rPr>
              <a:t>What about relations </a:t>
            </a:r>
            <a:r>
              <a:rPr lang="pl-PL" altLang="pl-PL" sz="2600" dirty="0">
                <a:solidFill>
                  <a:srgbClr val="000000"/>
                </a:solidFill>
              </a:rPr>
              <a:t>(</a:t>
            </a:r>
            <a:r>
              <a:rPr lang="pl-PL" altLang="pl-PL" sz="2600" dirty="0" err="1" smtClean="0">
                <a:solidFill>
                  <a:srgbClr val="000000"/>
                </a:solidFill>
              </a:rPr>
              <a:t>Cooperation</a:t>
            </a:r>
            <a:r>
              <a:rPr lang="pl-PL" altLang="pl-PL" sz="2600" dirty="0" smtClean="0">
                <a:solidFill>
                  <a:srgbClr val="000000"/>
                </a:solidFill>
              </a:rPr>
              <a:t> vs </a:t>
            </a:r>
            <a:r>
              <a:rPr lang="pl-PL" altLang="pl-PL" sz="2600" dirty="0" err="1" smtClean="0">
                <a:solidFill>
                  <a:srgbClr val="000000"/>
                </a:solidFill>
              </a:rPr>
              <a:t>Competition</a:t>
            </a:r>
            <a:r>
              <a:rPr lang="pl-PL" altLang="pl-PL" sz="2600" dirty="0" smtClean="0">
                <a:solidFill>
                  <a:srgbClr val="000000"/>
                </a:solidFill>
              </a:rPr>
              <a:t> vs </a:t>
            </a:r>
            <a:r>
              <a:rPr lang="pl-PL" altLang="pl-PL" sz="2600" dirty="0" err="1" smtClean="0">
                <a:solidFill>
                  <a:srgbClr val="000000"/>
                </a:solidFill>
              </a:rPr>
              <a:t>Coopetition</a:t>
            </a:r>
            <a:r>
              <a:rPr lang="pl-PL" altLang="pl-PL" sz="2600" dirty="0" smtClean="0">
                <a:solidFill>
                  <a:srgbClr val="000000"/>
                </a:solidFill>
              </a:rPr>
              <a:t>) </a:t>
            </a:r>
            <a:r>
              <a:rPr lang="en-US" altLang="pl-PL" sz="2600" dirty="0" smtClean="0">
                <a:solidFill>
                  <a:srgbClr val="000000"/>
                </a:solidFill>
              </a:rPr>
              <a:t>with other teams/parties </a:t>
            </a:r>
            <a:r>
              <a:rPr lang="pl-PL" altLang="pl-PL" sz="2600" dirty="0" err="1" smtClean="0">
                <a:solidFill>
                  <a:srgbClr val="000000"/>
                </a:solidFill>
              </a:rPr>
              <a:t>during</a:t>
            </a:r>
            <a:r>
              <a:rPr lang="pl-PL" altLang="pl-PL" sz="2600" dirty="0" smtClean="0">
                <a:solidFill>
                  <a:srgbClr val="000000"/>
                </a:solidFill>
              </a:rPr>
              <a:t> the </a:t>
            </a:r>
            <a:r>
              <a:rPr lang="pl-PL" altLang="pl-PL" sz="2600" dirty="0" err="1" smtClean="0">
                <a:solidFill>
                  <a:srgbClr val="000000"/>
                </a:solidFill>
              </a:rPr>
              <a:t>game</a:t>
            </a:r>
            <a:r>
              <a:rPr lang="en-US" altLang="pl-PL" sz="2600" dirty="0" smtClean="0">
                <a:solidFill>
                  <a:srgbClr val="000000"/>
                </a:solidFill>
              </a:rPr>
              <a:t>? </a:t>
            </a:r>
          </a:p>
          <a:p>
            <a:pPr marL="914400" lvl="1" indent="-514350" algn="just" defTabSz="1280160">
              <a:spcBef>
                <a:spcPts val="420"/>
              </a:spcBef>
              <a:spcAft>
                <a:spcPts val="800"/>
              </a:spcAft>
              <a:defRPr/>
            </a:pPr>
            <a:r>
              <a:rPr lang="en-US" altLang="pl-PL" sz="2600" dirty="0" smtClean="0">
                <a:solidFill>
                  <a:srgbClr val="000000"/>
                </a:solidFill>
              </a:rPr>
              <a:t>what about ethics?</a:t>
            </a:r>
          </a:p>
          <a:p>
            <a:pPr marL="514350" indent="-514350" algn="just" defTabSz="1280160">
              <a:spcBef>
                <a:spcPts val="420"/>
              </a:spcBef>
              <a:spcAft>
                <a:spcPts val="800"/>
              </a:spcAft>
              <a:buFont typeface="+mj-lt"/>
              <a:buAutoNum type="arabicPeriod"/>
              <a:defRPr/>
            </a:pPr>
            <a:r>
              <a:rPr lang="en-US" altLang="pl-PL" sz="2600" dirty="0" smtClean="0">
                <a:solidFill>
                  <a:srgbClr val="000000"/>
                </a:solidFill>
              </a:rPr>
              <a:t>What changes would you introduce to your strategy if you were to do these tasks again?</a:t>
            </a:r>
          </a:p>
          <a:p>
            <a:pPr marL="514350" indent="-514350" algn="just" defTabSz="1280160">
              <a:spcBef>
                <a:spcPts val="420"/>
              </a:spcBef>
              <a:spcAft>
                <a:spcPts val="800"/>
              </a:spcAft>
              <a:buFont typeface="+mj-lt"/>
              <a:buAutoNum type="arabicPeriod"/>
              <a:defRPr/>
            </a:pPr>
            <a:r>
              <a:rPr lang="en-US" altLang="pl-PL" sz="2600" dirty="0" smtClean="0">
                <a:solidFill>
                  <a:srgbClr val="000000"/>
                </a:solidFill>
              </a:rPr>
              <a:t>Your thoughts/feeling about the game? How could this game be improved?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26720" y="136571"/>
            <a:ext cx="11948160" cy="82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16" tIns="64008" rIns="128016" bIns="64008">
            <a:spAutoFit/>
          </a:bodyPr>
          <a:lstStyle>
            <a:lvl1pPr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1280160">
              <a:spcBef>
                <a:spcPct val="0"/>
              </a:spcBef>
              <a:buFontTx/>
              <a:buNone/>
              <a:defRPr/>
            </a:pPr>
            <a:r>
              <a:rPr lang="pl-PL" altLang="pl-PL" sz="4500" b="1" dirty="0" err="1" smtClean="0">
                <a:solidFill>
                  <a:srgbClr val="000099"/>
                </a:solidFill>
              </a:rPr>
              <a:t>Scavenger</a:t>
            </a:r>
            <a:r>
              <a:rPr lang="pl-PL" altLang="pl-PL" sz="4500" b="1" dirty="0" smtClean="0">
                <a:solidFill>
                  <a:srgbClr val="000099"/>
                </a:solidFill>
              </a:rPr>
              <a:t> </a:t>
            </a:r>
            <a:r>
              <a:rPr lang="pl-PL" altLang="pl-PL" sz="4500" b="1" dirty="0" err="1">
                <a:solidFill>
                  <a:srgbClr val="000099"/>
                </a:solidFill>
              </a:rPr>
              <a:t>Hunt</a:t>
            </a:r>
            <a:endParaRPr lang="pl-PL" altLang="pl-PL" sz="45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81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136104" y="1056184"/>
            <a:ext cx="12374880" cy="6768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16" tIns="64008" rIns="128016" bIns="64008"/>
          <a:lstStyle>
            <a:lvl1pPr marL="342900" indent="-34290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defTabSz="1280160">
              <a:spcBef>
                <a:spcPts val="420"/>
              </a:spcBef>
              <a:spcAft>
                <a:spcPts val="1300"/>
              </a:spcAft>
              <a:defRPr/>
            </a:pPr>
            <a:r>
              <a:rPr lang="en-US" sz="2600" b="1" dirty="0"/>
              <a:t>Team</a:t>
            </a:r>
            <a:r>
              <a:rPr lang="en-US" sz="2600" dirty="0"/>
              <a:t> is a small number of committed people who works together to accomplish a common goal in a certain </a:t>
            </a:r>
            <a:r>
              <a:rPr lang="en-US" sz="2600" dirty="0" smtClean="0"/>
              <a:t>time</a:t>
            </a:r>
            <a:endParaRPr lang="pl-PL" sz="2600" dirty="0" smtClean="0"/>
          </a:p>
          <a:p>
            <a:pPr algn="just" defTabSz="1280160">
              <a:spcBef>
                <a:spcPts val="420"/>
              </a:spcBef>
              <a:spcAft>
                <a:spcPts val="1300"/>
              </a:spcAft>
              <a:defRPr/>
            </a:pPr>
            <a:r>
              <a:rPr lang="pl-PL" sz="2600" b="1" dirty="0" smtClean="0"/>
              <a:t>Team </a:t>
            </a:r>
            <a:r>
              <a:rPr lang="pl-PL" sz="2600" b="1" dirty="0" err="1" smtClean="0"/>
              <a:t>work</a:t>
            </a:r>
            <a:r>
              <a:rPr lang="pl-PL" sz="2600" dirty="0" smtClean="0"/>
              <a:t> </a:t>
            </a:r>
            <a:r>
              <a:rPr lang="en-US" sz="2600" dirty="0" smtClean="0"/>
              <a:t>is </a:t>
            </a:r>
            <a:r>
              <a:rPr lang="en-US" sz="2600" dirty="0"/>
              <a:t>the ability to work together toward a common vision. It is the fuel that allows common people to attain uncommon results</a:t>
            </a:r>
            <a:r>
              <a:rPr lang="en-US" sz="2600" dirty="0" smtClean="0"/>
              <a:t>.</a:t>
            </a:r>
            <a:r>
              <a:rPr lang="pl-PL" sz="2600" dirty="0" smtClean="0"/>
              <a:t> It </a:t>
            </a:r>
            <a:r>
              <a:rPr lang="pl-PL" sz="2600" dirty="0" err="1" smtClean="0"/>
              <a:t>is</a:t>
            </a:r>
            <a:r>
              <a:rPr lang="pl-PL" sz="2600" dirty="0" smtClean="0"/>
              <a:t> </a:t>
            </a:r>
            <a:r>
              <a:rPr lang="en-US" sz="2600" dirty="0" smtClean="0"/>
              <a:t>cooperation </a:t>
            </a:r>
            <a:r>
              <a:rPr lang="en-US" sz="2600" dirty="0"/>
              <a:t>between members with diverse skills and background to achieve a common goal.</a:t>
            </a:r>
            <a:endParaRPr lang="pl-PL" sz="2600" dirty="0" smtClean="0"/>
          </a:p>
          <a:p>
            <a:pPr marL="0" indent="0" algn="just" defTabSz="1280160">
              <a:spcBef>
                <a:spcPts val="420"/>
              </a:spcBef>
              <a:spcAft>
                <a:spcPts val="1300"/>
              </a:spcAft>
              <a:buNone/>
              <a:defRPr/>
            </a:pPr>
            <a:r>
              <a:rPr lang="en-US" altLang="pl-PL" sz="2600" b="1" dirty="0">
                <a:solidFill>
                  <a:srgbClr val="000000"/>
                </a:solidFill>
              </a:rPr>
              <a:t>Key elements of a </a:t>
            </a:r>
            <a:r>
              <a:rPr lang="pl-PL" altLang="pl-PL" sz="2600" b="1" dirty="0" smtClean="0">
                <a:solidFill>
                  <a:srgbClr val="000000"/>
                </a:solidFill>
              </a:rPr>
              <a:t>t</a:t>
            </a:r>
            <a:r>
              <a:rPr lang="en-US" altLang="pl-PL" sz="2600" b="1" dirty="0" err="1" smtClean="0">
                <a:solidFill>
                  <a:srgbClr val="000000"/>
                </a:solidFill>
              </a:rPr>
              <a:t>eam</a:t>
            </a:r>
            <a:r>
              <a:rPr lang="pl-PL" altLang="pl-PL" sz="2600" b="1" dirty="0" smtClean="0">
                <a:solidFill>
                  <a:srgbClr val="000000"/>
                </a:solidFill>
              </a:rPr>
              <a:t>:</a:t>
            </a:r>
            <a:endParaRPr lang="en-US" altLang="pl-PL" sz="2600" b="1" dirty="0">
              <a:solidFill>
                <a:srgbClr val="000000"/>
              </a:solidFill>
            </a:endParaRPr>
          </a:p>
          <a:p>
            <a:pPr algn="just" defTabSz="1280160">
              <a:spcBef>
                <a:spcPts val="420"/>
              </a:spcBef>
              <a:spcAft>
                <a:spcPts val="1300"/>
              </a:spcAft>
              <a:defRPr/>
            </a:pPr>
            <a:r>
              <a:rPr lang="en-US" altLang="pl-PL" sz="2600" dirty="0">
                <a:solidFill>
                  <a:srgbClr val="000000"/>
                </a:solidFill>
              </a:rPr>
              <a:t>Formal: intentionally created organization</a:t>
            </a:r>
          </a:p>
          <a:p>
            <a:pPr algn="just" defTabSz="1280160">
              <a:spcBef>
                <a:spcPts val="420"/>
              </a:spcBef>
              <a:spcAft>
                <a:spcPts val="1300"/>
              </a:spcAft>
              <a:defRPr/>
            </a:pPr>
            <a:r>
              <a:rPr lang="en-US" altLang="pl-PL" sz="2600" dirty="0" smtClean="0">
                <a:solidFill>
                  <a:srgbClr val="000000"/>
                </a:solidFill>
              </a:rPr>
              <a:t>Size</a:t>
            </a:r>
            <a:r>
              <a:rPr lang="en-US" altLang="pl-PL" sz="2600" dirty="0">
                <a:solidFill>
                  <a:srgbClr val="000000"/>
                </a:solidFill>
              </a:rPr>
              <a:t>: generally smaller in size</a:t>
            </a:r>
          </a:p>
          <a:p>
            <a:pPr algn="just" defTabSz="1280160">
              <a:spcBef>
                <a:spcPts val="420"/>
              </a:spcBef>
              <a:spcAft>
                <a:spcPts val="1300"/>
              </a:spcAft>
              <a:defRPr/>
            </a:pPr>
            <a:r>
              <a:rPr lang="en-US" altLang="pl-PL" sz="2600" dirty="0" smtClean="0">
                <a:solidFill>
                  <a:srgbClr val="000000"/>
                </a:solidFill>
              </a:rPr>
              <a:t>Common </a:t>
            </a:r>
            <a:r>
              <a:rPr lang="en-US" altLang="pl-PL" sz="2600" dirty="0">
                <a:solidFill>
                  <a:srgbClr val="000000"/>
                </a:solidFill>
              </a:rPr>
              <a:t>goal: work for one specific goal</a:t>
            </a:r>
          </a:p>
          <a:p>
            <a:pPr algn="just" defTabSz="1280160">
              <a:spcBef>
                <a:spcPts val="420"/>
              </a:spcBef>
              <a:spcAft>
                <a:spcPts val="1300"/>
              </a:spcAft>
              <a:defRPr/>
            </a:pPr>
            <a:r>
              <a:rPr lang="en-US" altLang="pl-PL" sz="2600" dirty="0" smtClean="0">
                <a:solidFill>
                  <a:srgbClr val="000000"/>
                </a:solidFill>
              </a:rPr>
              <a:t>Proper </a:t>
            </a:r>
            <a:r>
              <a:rPr lang="pl-PL" altLang="pl-PL" sz="2600" dirty="0" smtClean="0">
                <a:solidFill>
                  <a:srgbClr val="000000"/>
                </a:solidFill>
              </a:rPr>
              <a:t>c</a:t>
            </a:r>
            <a:r>
              <a:rPr lang="en-US" altLang="pl-PL" sz="2600" dirty="0" err="1" smtClean="0">
                <a:solidFill>
                  <a:srgbClr val="000000"/>
                </a:solidFill>
              </a:rPr>
              <a:t>ommunication</a:t>
            </a:r>
            <a:r>
              <a:rPr lang="en-US" altLang="pl-PL" sz="2600" dirty="0">
                <a:solidFill>
                  <a:srgbClr val="000000"/>
                </a:solidFill>
              </a:rPr>
              <a:t>: </a:t>
            </a:r>
            <a:r>
              <a:rPr lang="pl-PL" altLang="pl-PL" sz="2600" dirty="0" err="1" smtClean="0">
                <a:solidFill>
                  <a:srgbClr val="000000"/>
                </a:solidFill>
              </a:rPr>
              <a:t>undestrood</a:t>
            </a:r>
            <a:r>
              <a:rPr lang="pl-PL" altLang="pl-PL" sz="2600" dirty="0" smtClean="0">
                <a:solidFill>
                  <a:srgbClr val="000000"/>
                </a:solidFill>
              </a:rPr>
              <a:t>, </a:t>
            </a:r>
            <a:r>
              <a:rPr lang="en-US" altLang="pl-PL" sz="2600" dirty="0" smtClean="0">
                <a:solidFill>
                  <a:srgbClr val="000000"/>
                </a:solidFill>
              </a:rPr>
              <a:t>effective</a:t>
            </a:r>
            <a:endParaRPr lang="en-US" altLang="pl-PL" sz="2600" dirty="0">
              <a:solidFill>
                <a:srgbClr val="000000"/>
              </a:solidFill>
            </a:endParaRPr>
          </a:p>
          <a:p>
            <a:pPr algn="just" defTabSz="1280160">
              <a:spcBef>
                <a:spcPts val="420"/>
              </a:spcBef>
              <a:spcAft>
                <a:spcPts val="1300"/>
              </a:spcAft>
              <a:defRPr/>
            </a:pPr>
            <a:r>
              <a:rPr lang="en-US" altLang="pl-PL" sz="2600" dirty="0" smtClean="0">
                <a:solidFill>
                  <a:srgbClr val="000000"/>
                </a:solidFill>
              </a:rPr>
              <a:t>Openness</a:t>
            </a:r>
            <a:r>
              <a:rPr lang="en-US" altLang="pl-PL" sz="2600" dirty="0">
                <a:solidFill>
                  <a:srgbClr val="000000"/>
                </a:solidFill>
              </a:rPr>
              <a:t>: everyone feels free to put views</a:t>
            </a:r>
          </a:p>
          <a:p>
            <a:pPr algn="just" defTabSz="1280160">
              <a:spcBef>
                <a:spcPts val="420"/>
              </a:spcBef>
              <a:spcAft>
                <a:spcPts val="1300"/>
              </a:spcAft>
              <a:defRPr/>
            </a:pPr>
            <a:r>
              <a:rPr lang="en-US" altLang="pl-PL" sz="2600" dirty="0" smtClean="0">
                <a:solidFill>
                  <a:srgbClr val="000000"/>
                </a:solidFill>
              </a:rPr>
              <a:t>Commitment</a:t>
            </a:r>
            <a:r>
              <a:rPr lang="en-US" altLang="pl-PL" sz="2600" dirty="0">
                <a:solidFill>
                  <a:srgbClr val="000000"/>
                </a:solidFill>
              </a:rPr>
              <a:t>: </a:t>
            </a:r>
            <a:r>
              <a:rPr lang="pl-PL" altLang="pl-PL" sz="2600" dirty="0" smtClean="0">
                <a:solidFill>
                  <a:srgbClr val="000000"/>
                </a:solidFill>
              </a:rPr>
              <a:t>engagement of </a:t>
            </a:r>
            <a:r>
              <a:rPr lang="pl-PL" altLang="pl-PL" sz="2600" dirty="0" err="1" smtClean="0">
                <a:solidFill>
                  <a:srgbClr val="000000"/>
                </a:solidFill>
              </a:rPr>
              <a:t>each</a:t>
            </a:r>
            <a:r>
              <a:rPr lang="pl-PL" altLang="pl-PL" sz="2600" dirty="0" smtClean="0">
                <a:solidFill>
                  <a:srgbClr val="000000"/>
                </a:solidFill>
              </a:rPr>
              <a:t> team </a:t>
            </a:r>
            <a:r>
              <a:rPr lang="pl-PL" altLang="pl-PL" sz="2600" dirty="0" err="1" smtClean="0">
                <a:solidFill>
                  <a:srgbClr val="000000"/>
                </a:solidFill>
              </a:rPr>
              <a:t>member</a:t>
            </a:r>
            <a:endParaRPr lang="en-US" altLang="pl-PL" sz="2600" dirty="0">
              <a:solidFill>
                <a:srgbClr val="000000"/>
              </a:solidFill>
            </a:endParaRPr>
          </a:p>
          <a:p>
            <a:pPr algn="just" defTabSz="1280160">
              <a:spcBef>
                <a:spcPts val="420"/>
              </a:spcBef>
              <a:spcAft>
                <a:spcPts val="1300"/>
              </a:spcAft>
              <a:defRPr/>
            </a:pPr>
            <a:r>
              <a:rPr lang="en-US" altLang="pl-PL" sz="2600" dirty="0" smtClean="0">
                <a:solidFill>
                  <a:srgbClr val="000000"/>
                </a:solidFill>
              </a:rPr>
              <a:t>Trust: everyone shares and respect</a:t>
            </a:r>
            <a:r>
              <a:rPr lang="pl-PL" altLang="pl-PL" sz="2600" dirty="0" smtClean="0">
                <a:solidFill>
                  <a:srgbClr val="000000"/>
                </a:solidFill>
              </a:rPr>
              <a:t> </a:t>
            </a:r>
            <a:r>
              <a:rPr lang="pl-PL" altLang="pl-PL" sz="2600" dirty="0" err="1" smtClean="0">
                <a:solidFill>
                  <a:srgbClr val="000000"/>
                </a:solidFill>
              </a:rPr>
              <a:t>each</a:t>
            </a:r>
            <a:r>
              <a:rPr lang="pl-PL" altLang="pl-PL" sz="2600" dirty="0" smtClean="0">
                <a:solidFill>
                  <a:srgbClr val="000000"/>
                </a:solidFill>
              </a:rPr>
              <a:t> </a:t>
            </a:r>
            <a:r>
              <a:rPr lang="pl-PL" altLang="pl-PL" sz="2600" dirty="0" err="1" smtClean="0">
                <a:solidFill>
                  <a:srgbClr val="000000"/>
                </a:solidFill>
              </a:rPr>
              <a:t>other</a:t>
            </a:r>
            <a:endParaRPr lang="en-US" altLang="pl-PL" sz="2600" dirty="0" smtClean="0">
              <a:solidFill>
                <a:srgbClr val="000000"/>
              </a:solidFill>
            </a:endParaRPr>
          </a:p>
          <a:p>
            <a:pPr algn="just" defTabSz="1280160">
              <a:spcBef>
                <a:spcPts val="420"/>
              </a:spcBef>
              <a:spcAft>
                <a:spcPts val="1300"/>
              </a:spcAft>
              <a:defRPr/>
            </a:pPr>
            <a:r>
              <a:rPr lang="pl-PL" altLang="pl-PL" sz="2600" dirty="0" err="1">
                <a:solidFill>
                  <a:srgbClr val="000000"/>
                </a:solidFill>
              </a:rPr>
              <a:t>Responsibility</a:t>
            </a:r>
            <a:r>
              <a:rPr lang="en-US" altLang="pl-PL" sz="2600" dirty="0" smtClean="0">
                <a:solidFill>
                  <a:srgbClr val="000000"/>
                </a:solidFill>
              </a:rPr>
              <a:t>: </a:t>
            </a:r>
            <a:r>
              <a:rPr lang="en-US" altLang="pl-PL" sz="2600" dirty="0">
                <a:solidFill>
                  <a:srgbClr val="000000"/>
                </a:solidFill>
              </a:rPr>
              <a:t>individual and mutual</a:t>
            </a:r>
          </a:p>
          <a:p>
            <a:pPr algn="just" defTabSz="1280160">
              <a:spcBef>
                <a:spcPts val="420"/>
              </a:spcBef>
              <a:spcAft>
                <a:spcPts val="1300"/>
              </a:spcAft>
              <a:defRPr/>
            </a:pPr>
            <a:r>
              <a:rPr lang="pl-PL" altLang="pl-PL" sz="2600" dirty="0" smtClean="0">
                <a:solidFill>
                  <a:srgbClr val="000000"/>
                </a:solidFill>
              </a:rPr>
              <a:t>T</a:t>
            </a:r>
            <a:r>
              <a:rPr lang="en-US" altLang="pl-PL" sz="2600" dirty="0" err="1" smtClean="0">
                <a:solidFill>
                  <a:srgbClr val="000000"/>
                </a:solidFill>
              </a:rPr>
              <a:t>ime</a:t>
            </a:r>
            <a:r>
              <a:rPr lang="en-US" altLang="pl-PL" sz="2600" dirty="0" smtClean="0">
                <a:solidFill>
                  <a:srgbClr val="000000"/>
                </a:solidFill>
              </a:rPr>
              <a:t> </a:t>
            </a:r>
            <a:r>
              <a:rPr lang="en-US" altLang="pl-PL" sz="2600" dirty="0">
                <a:solidFill>
                  <a:srgbClr val="000000"/>
                </a:solidFill>
              </a:rPr>
              <a:t>period: temporary </a:t>
            </a:r>
            <a:r>
              <a:rPr lang="en-US" altLang="pl-PL" sz="2600" dirty="0" smtClean="0">
                <a:solidFill>
                  <a:srgbClr val="000000"/>
                </a:solidFill>
              </a:rPr>
              <a:t>nature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26720" y="136571"/>
            <a:ext cx="11948160" cy="82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16" tIns="64008" rIns="128016" bIns="64008">
            <a:spAutoFit/>
          </a:bodyPr>
          <a:lstStyle>
            <a:lvl1pPr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1280160">
              <a:spcBef>
                <a:spcPct val="0"/>
              </a:spcBef>
              <a:buFontTx/>
              <a:buNone/>
              <a:defRPr/>
            </a:pPr>
            <a:r>
              <a:rPr lang="pl-PL" altLang="pl-PL" sz="4500" b="1" dirty="0" smtClean="0">
                <a:solidFill>
                  <a:srgbClr val="000099"/>
                </a:solidFill>
              </a:rPr>
              <a:t>Team </a:t>
            </a:r>
            <a:r>
              <a:rPr lang="pl-PL" altLang="pl-PL" sz="4500" b="1" dirty="0" err="1" smtClean="0">
                <a:solidFill>
                  <a:srgbClr val="000099"/>
                </a:solidFill>
              </a:rPr>
              <a:t>Work</a:t>
            </a:r>
            <a:endParaRPr lang="pl-PL" altLang="pl-PL" sz="45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67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136104" y="1056184"/>
            <a:ext cx="12374880" cy="6768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16" tIns="64008" rIns="128016" bIns="64008"/>
          <a:lstStyle>
            <a:lvl1pPr marL="342900" indent="-34290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514350" indent="-514350" defTabSz="1280160">
              <a:spcBef>
                <a:spcPts val="42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altLang="pl-PL" sz="3000" b="1" dirty="0" smtClean="0">
                <a:solidFill>
                  <a:srgbClr val="000000"/>
                </a:solidFill>
              </a:rPr>
              <a:t>Forming</a:t>
            </a:r>
            <a:endParaRPr lang="pl-PL" altLang="pl-PL" sz="3000" b="1" dirty="0" smtClean="0">
              <a:solidFill>
                <a:srgbClr val="000000"/>
              </a:solidFill>
            </a:endParaRPr>
          </a:p>
          <a:p>
            <a:pPr lvl="1" defTabSz="1280160">
              <a:spcBef>
                <a:spcPts val="420"/>
              </a:spcBef>
              <a:spcAft>
                <a:spcPts val="1200"/>
              </a:spcAft>
              <a:defRPr/>
            </a:pPr>
            <a:r>
              <a:rPr lang="en-US" altLang="pl-PL" sz="3000" dirty="0">
                <a:solidFill>
                  <a:srgbClr val="000000"/>
                </a:solidFill>
              </a:rPr>
              <a:t>Stage of initial orientation and </a:t>
            </a:r>
            <a:r>
              <a:rPr lang="pl-PL" altLang="pl-PL" sz="3000" dirty="0">
                <a:solidFill>
                  <a:srgbClr val="000000"/>
                </a:solidFill>
              </a:rPr>
              <a:t/>
            </a:r>
            <a:br>
              <a:rPr lang="pl-PL" altLang="pl-PL" sz="3000" dirty="0">
                <a:solidFill>
                  <a:srgbClr val="000000"/>
                </a:solidFill>
              </a:rPr>
            </a:br>
            <a:r>
              <a:rPr lang="en-US" altLang="pl-PL" sz="3000" dirty="0" smtClean="0">
                <a:solidFill>
                  <a:srgbClr val="000000"/>
                </a:solidFill>
              </a:rPr>
              <a:t>interpersonal </a:t>
            </a:r>
            <a:r>
              <a:rPr lang="en-US" altLang="pl-PL" sz="3000" dirty="0">
                <a:solidFill>
                  <a:srgbClr val="000000"/>
                </a:solidFill>
              </a:rPr>
              <a:t>testing</a:t>
            </a:r>
          </a:p>
          <a:p>
            <a:pPr lvl="1" defTabSz="1280160">
              <a:spcBef>
                <a:spcPts val="420"/>
              </a:spcBef>
              <a:spcAft>
                <a:spcPts val="1200"/>
              </a:spcAft>
              <a:defRPr/>
            </a:pPr>
            <a:r>
              <a:rPr lang="en-US" altLang="pl-PL" sz="3000" dirty="0">
                <a:solidFill>
                  <a:srgbClr val="000000"/>
                </a:solidFill>
              </a:rPr>
              <a:t>Seeking and exchange some </a:t>
            </a:r>
            <a:r>
              <a:rPr lang="en-US" altLang="pl-PL" sz="3000" dirty="0" smtClean="0">
                <a:solidFill>
                  <a:srgbClr val="000000"/>
                </a:solidFill>
              </a:rPr>
              <a:t>personal</a:t>
            </a:r>
            <a:r>
              <a:rPr lang="pl-PL" altLang="pl-PL" sz="3000" dirty="0" smtClean="0">
                <a:solidFill>
                  <a:srgbClr val="000000"/>
                </a:solidFill>
              </a:rPr>
              <a:t/>
            </a:r>
            <a:br>
              <a:rPr lang="pl-PL" altLang="pl-PL" sz="3000" dirty="0" smtClean="0">
                <a:solidFill>
                  <a:srgbClr val="000000"/>
                </a:solidFill>
              </a:rPr>
            </a:br>
            <a:r>
              <a:rPr lang="en-US" altLang="pl-PL" sz="3000" dirty="0" smtClean="0">
                <a:solidFill>
                  <a:srgbClr val="000000"/>
                </a:solidFill>
              </a:rPr>
              <a:t>information</a:t>
            </a:r>
            <a:r>
              <a:rPr lang="pl-PL" altLang="pl-PL" sz="3000" dirty="0" smtClean="0">
                <a:solidFill>
                  <a:srgbClr val="000000"/>
                </a:solidFill>
              </a:rPr>
              <a:t>; </a:t>
            </a:r>
            <a:r>
              <a:rPr lang="pl-PL" altLang="pl-PL" sz="3000" dirty="0" err="1" smtClean="0">
                <a:solidFill>
                  <a:srgbClr val="000000"/>
                </a:solidFill>
              </a:rPr>
              <a:t>making</a:t>
            </a:r>
            <a:r>
              <a:rPr lang="pl-PL" altLang="pl-PL" sz="3000" dirty="0" smtClean="0">
                <a:solidFill>
                  <a:srgbClr val="000000"/>
                </a:solidFill>
              </a:rPr>
              <a:t> </a:t>
            </a:r>
            <a:r>
              <a:rPr lang="en-US" altLang="pl-PL" sz="3000" dirty="0" smtClean="0">
                <a:solidFill>
                  <a:srgbClr val="000000"/>
                </a:solidFill>
              </a:rPr>
              <a:t>new </a:t>
            </a:r>
            <a:r>
              <a:rPr lang="en-US" altLang="pl-PL" sz="3000" dirty="0">
                <a:solidFill>
                  <a:srgbClr val="000000"/>
                </a:solidFill>
              </a:rPr>
              <a:t>friends </a:t>
            </a:r>
            <a:r>
              <a:rPr lang="pl-PL" altLang="pl-PL" sz="3000" dirty="0" smtClean="0">
                <a:solidFill>
                  <a:srgbClr val="000000"/>
                </a:solidFill>
              </a:rPr>
              <a:t>and </a:t>
            </a:r>
            <a:br>
              <a:rPr lang="pl-PL" altLang="pl-PL" sz="3000" dirty="0" smtClean="0">
                <a:solidFill>
                  <a:srgbClr val="000000"/>
                </a:solidFill>
              </a:rPr>
            </a:br>
            <a:r>
              <a:rPr lang="pl-PL" altLang="pl-PL" sz="3000" dirty="0" err="1" smtClean="0">
                <a:solidFill>
                  <a:srgbClr val="000000"/>
                </a:solidFill>
              </a:rPr>
              <a:t>alliances</a:t>
            </a:r>
            <a:endParaRPr lang="en-US" altLang="pl-PL" sz="3000" dirty="0">
              <a:solidFill>
                <a:srgbClr val="000000"/>
              </a:solidFill>
            </a:endParaRPr>
          </a:p>
          <a:p>
            <a:pPr lvl="1" defTabSz="1280160">
              <a:spcBef>
                <a:spcPts val="420"/>
              </a:spcBef>
              <a:spcAft>
                <a:spcPts val="1200"/>
              </a:spcAft>
              <a:defRPr/>
            </a:pPr>
            <a:r>
              <a:rPr lang="en-US" altLang="pl-PL" sz="3000" dirty="0">
                <a:solidFill>
                  <a:srgbClr val="000000"/>
                </a:solidFill>
              </a:rPr>
              <a:t>Desire to be accepted by others</a:t>
            </a:r>
          </a:p>
          <a:p>
            <a:pPr lvl="1" defTabSz="1280160">
              <a:spcBef>
                <a:spcPts val="420"/>
              </a:spcBef>
              <a:spcAft>
                <a:spcPts val="1200"/>
              </a:spcAft>
              <a:defRPr/>
            </a:pPr>
            <a:r>
              <a:rPr lang="en-US" altLang="pl-PL" sz="3000" dirty="0">
                <a:solidFill>
                  <a:srgbClr val="000000"/>
                </a:solidFill>
              </a:rPr>
              <a:t>Gathering impressions about each other </a:t>
            </a:r>
          </a:p>
          <a:p>
            <a:pPr marL="514350" indent="-514350" defTabSz="1280160">
              <a:spcBef>
                <a:spcPts val="42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altLang="pl-PL" sz="3000" b="1" dirty="0" smtClean="0">
                <a:solidFill>
                  <a:srgbClr val="000000"/>
                </a:solidFill>
              </a:rPr>
              <a:t>Storming</a:t>
            </a:r>
            <a:endParaRPr lang="pl-PL" altLang="pl-PL" sz="3000" b="1" dirty="0" smtClean="0">
              <a:solidFill>
                <a:srgbClr val="000000"/>
              </a:solidFill>
            </a:endParaRPr>
          </a:p>
          <a:p>
            <a:pPr lvl="1" defTabSz="1280160">
              <a:spcBef>
                <a:spcPts val="420"/>
              </a:spcBef>
              <a:spcAft>
                <a:spcPts val="1200"/>
              </a:spcAft>
              <a:defRPr/>
            </a:pPr>
            <a:r>
              <a:rPr lang="en-US" altLang="pl-PL" sz="3000" dirty="0">
                <a:solidFill>
                  <a:srgbClr val="000000"/>
                </a:solidFill>
              </a:rPr>
              <a:t>Stage of conflict over the task and the way of </a:t>
            </a:r>
            <a:r>
              <a:rPr lang="pl-PL" altLang="pl-PL" sz="3000" dirty="0" smtClean="0">
                <a:solidFill>
                  <a:srgbClr val="000000"/>
                </a:solidFill>
              </a:rPr>
              <a:t>performing</a:t>
            </a:r>
            <a:endParaRPr lang="en-US" altLang="pl-PL" sz="3000" dirty="0">
              <a:solidFill>
                <a:srgbClr val="000000"/>
              </a:solidFill>
            </a:endParaRPr>
          </a:p>
          <a:p>
            <a:pPr lvl="1" defTabSz="1280160">
              <a:spcBef>
                <a:spcPts val="420"/>
              </a:spcBef>
              <a:spcAft>
                <a:spcPts val="1200"/>
              </a:spcAft>
              <a:defRPr/>
            </a:pPr>
            <a:r>
              <a:rPr lang="en-US" altLang="pl-PL" sz="3000" dirty="0">
                <a:solidFill>
                  <a:srgbClr val="000000"/>
                </a:solidFill>
              </a:rPr>
              <a:t>Conflict arises for power, leadership and decision making</a:t>
            </a:r>
          </a:p>
          <a:p>
            <a:pPr lvl="1" defTabSz="1280160">
              <a:spcBef>
                <a:spcPts val="420"/>
              </a:spcBef>
              <a:spcAft>
                <a:spcPts val="1200"/>
              </a:spcAft>
              <a:defRPr/>
            </a:pPr>
            <a:r>
              <a:rPr lang="en-US" altLang="pl-PL" sz="3000" dirty="0">
                <a:solidFill>
                  <a:srgbClr val="000000"/>
                </a:solidFill>
              </a:rPr>
              <a:t>Competition and strained relationships among team </a:t>
            </a:r>
            <a:r>
              <a:rPr lang="en-US" altLang="pl-PL" sz="3000" dirty="0" smtClean="0">
                <a:solidFill>
                  <a:srgbClr val="000000"/>
                </a:solidFill>
              </a:rPr>
              <a:t>members </a:t>
            </a:r>
            <a:r>
              <a:rPr lang="en-US" altLang="pl-PL" sz="3000" dirty="0">
                <a:solidFill>
                  <a:srgbClr val="000000"/>
                </a:solidFill>
              </a:rPr>
              <a:t>(emotional and tensed)</a:t>
            </a:r>
          </a:p>
          <a:p>
            <a:pPr lvl="1" defTabSz="1280160">
              <a:spcBef>
                <a:spcPts val="420"/>
              </a:spcBef>
              <a:spcAft>
                <a:spcPts val="1200"/>
              </a:spcAft>
              <a:defRPr/>
            </a:pPr>
            <a:r>
              <a:rPr lang="en-US" altLang="pl-PL" sz="3000" dirty="0">
                <a:solidFill>
                  <a:srgbClr val="000000"/>
                </a:solidFill>
              </a:rPr>
              <a:t>Most critical stage for the </a:t>
            </a:r>
            <a:r>
              <a:rPr lang="en-US" altLang="pl-PL" sz="3000" dirty="0" smtClean="0">
                <a:solidFill>
                  <a:srgbClr val="000000"/>
                </a:solidFill>
              </a:rPr>
              <a:t>team</a:t>
            </a:r>
            <a:r>
              <a:rPr lang="pl-PL" altLang="pl-PL" sz="3000" dirty="0" smtClean="0">
                <a:solidFill>
                  <a:srgbClr val="000000"/>
                </a:solidFill>
              </a:rPr>
              <a:t> </a:t>
            </a:r>
            <a:r>
              <a:rPr lang="pl-PL" altLang="pl-PL" sz="3000" dirty="0" err="1" smtClean="0">
                <a:solidFill>
                  <a:srgbClr val="000000"/>
                </a:solidFill>
              </a:rPr>
              <a:t>building</a:t>
            </a:r>
            <a:endParaRPr lang="en-US" altLang="pl-PL" sz="3000" dirty="0">
              <a:solidFill>
                <a:srgbClr val="000000"/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26720" y="136571"/>
            <a:ext cx="11948160" cy="82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16" tIns="64008" rIns="128016" bIns="64008">
            <a:spAutoFit/>
          </a:bodyPr>
          <a:lstStyle>
            <a:lvl1pPr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1280160">
              <a:spcBef>
                <a:spcPct val="0"/>
              </a:spcBef>
              <a:buFontTx/>
              <a:buNone/>
              <a:defRPr/>
            </a:pPr>
            <a:r>
              <a:rPr lang="pl-PL" altLang="pl-PL" sz="4500" b="1" dirty="0" smtClean="0">
                <a:solidFill>
                  <a:srgbClr val="000099"/>
                </a:solidFill>
              </a:rPr>
              <a:t>Team </a:t>
            </a:r>
            <a:r>
              <a:rPr lang="en-US" altLang="pl-PL" sz="4500" b="1" dirty="0" smtClean="0">
                <a:solidFill>
                  <a:srgbClr val="000099"/>
                </a:solidFill>
              </a:rPr>
              <a:t>building</a:t>
            </a:r>
            <a:r>
              <a:rPr lang="pl-PL" altLang="pl-PL" sz="4500" b="1" dirty="0" smtClean="0">
                <a:solidFill>
                  <a:srgbClr val="000099"/>
                </a:solidFill>
              </a:rPr>
              <a:t> </a:t>
            </a:r>
            <a:r>
              <a:rPr lang="pl-PL" altLang="pl-PL" sz="4500" b="1" dirty="0" err="1" smtClean="0">
                <a:solidFill>
                  <a:srgbClr val="000099"/>
                </a:solidFill>
              </a:rPr>
              <a:t>process</a:t>
            </a:r>
            <a:endParaRPr lang="pl-PL" altLang="pl-PL" sz="4500" b="1" dirty="0">
              <a:solidFill>
                <a:srgbClr val="000099"/>
              </a:solidFill>
            </a:endParaRPr>
          </a:p>
        </p:txBody>
      </p:sp>
      <p:pic>
        <p:nvPicPr>
          <p:cNvPr id="1026" name="Picture 2" descr="https://blogger.googleusercontent.com/img/b/R29vZ2xl/AVvXsEiRkRWMzyW7hyphenhyphenpxN4pYesZDyd9ABB0coQVz2nzFhRChGg5mQBrwr2zG9rIeMVdVjinbesaLSsEw6BZHi77OJsvlD1wXZuDHaUXg6Fz2cRHIdROBpfIh1Z6_wW-lAV-XcMlIPpPWoanuP7Q/s1600/WV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8912" y="1128192"/>
            <a:ext cx="5040560" cy="5208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821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136104" y="1056184"/>
            <a:ext cx="12374880" cy="6768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16" tIns="64008" rIns="128016" bIns="64008"/>
          <a:lstStyle>
            <a:lvl1pPr marL="342900" indent="-34290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514350" indent="-514350" algn="just" defTabSz="1280160">
              <a:spcBef>
                <a:spcPts val="420"/>
              </a:spcBef>
              <a:spcAft>
                <a:spcPts val="800"/>
              </a:spcAft>
              <a:buFont typeface="+mj-lt"/>
              <a:buAutoNum type="arabicPeriod" startAt="3"/>
              <a:defRPr/>
            </a:pPr>
            <a:r>
              <a:rPr lang="en-US" altLang="pl-PL" sz="2700" b="1" dirty="0" smtClean="0">
                <a:solidFill>
                  <a:srgbClr val="000000"/>
                </a:solidFill>
              </a:rPr>
              <a:t>Norming</a:t>
            </a:r>
            <a:endParaRPr lang="pl-PL" altLang="pl-PL" sz="2700" b="1" dirty="0" smtClean="0">
              <a:solidFill>
                <a:srgbClr val="000000"/>
              </a:solidFill>
            </a:endParaRPr>
          </a:p>
          <a:p>
            <a:pPr lvl="1" algn="just" defTabSz="1280160">
              <a:spcBef>
                <a:spcPts val="420"/>
              </a:spcBef>
              <a:spcAft>
                <a:spcPts val="800"/>
              </a:spcAft>
              <a:defRPr/>
            </a:pPr>
            <a:r>
              <a:rPr lang="pl-PL" altLang="pl-PL" sz="2700" dirty="0" smtClean="0">
                <a:solidFill>
                  <a:srgbClr val="000000"/>
                </a:solidFill>
              </a:rPr>
              <a:t>A</a:t>
            </a:r>
            <a:r>
              <a:rPr lang="en-US" altLang="pl-PL" sz="2700" dirty="0" err="1" smtClean="0">
                <a:solidFill>
                  <a:srgbClr val="000000"/>
                </a:solidFill>
              </a:rPr>
              <a:t>greement</a:t>
            </a:r>
            <a:r>
              <a:rPr lang="en-US" altLang="pl-PL" sz="2700" dirty="0" smtClean="0">
                <a:solidFill>
                  <a:srgbClr val="000000"/>
                </a:solidFill>
              </a:rPr>
              <a:t> </a:t>
            </a:r>
            <a:r>
              <a:rPr lang="pl-PL" altLang="pl-PL" sz="2700" dirty="0" smtClean="0">
                <a:solidFill>
                  <a:srgbClr val="000000"/>
                </a:solidFill>
              </a:rPr>
              <a:t>on the </a:t>
            </a:r>
            <a:r>
              <a:rPr lang="en-US" altLang="pl-PL" sz="2700" dirty="0" smtClean="0">
                <a:solidFill>
                  <a:srgbClr val="000000"/>
                </a:solidFill>
              </a:rPr>
              <a:t>mutual </a:t>
            </a:r>
            <a:r>
              <a:rPr lang="en-US" altLang="pl-PL" sz="2700" dirty="0">
                <a:solidFill>
                  <a:srgbClr val="000000"/>
                </a:solidFill>
              </a:rPr>
              <a:t>plan for the team</a:t>
            </a:r>
          </a:p>
          <a:p>
            <a:pPr lvl="1" algn="just" defTabSz="1280160">
              <a:spcBef>
                <a:spcPts val="420"/>
              </a:spcBef>
              <a:spcAft>
                <a:spcPts val="800"/>
              </a:spcAft>
              <a:defRPr/>
            </a:pPr>
            <a:r>
              <a:rPr lang="en-US" altLang="pl-PL" sz="2700" dirty="0">
                <a:solidFill>
                  <a:srgbClr val="000000"/>
                </a:solidFill>
              </a:rPr>
              <a:t>Agree with others to make the team </a:t>
            </a:r>
            <a:r>
              <a:rPr lang="en-US" altLang="pl-PL" sz="2700" dirty="0" smtClean="0">
                <a:solidFill>
                  <a:srgbClr val="000000"/>
                </a:solidFill>
              </a:rPr>
              <a:t>function</a:t>
            </a:r>
            <a:r>
              <a:rPr lang="pl-PL" altLang="pl-PL" sz="2700" dirty="0" smtClean="0">
                <a:solidFill>
                  <a:srgbClr val="000000"/>
                </a:solidFill>
              </a:rPr>
              <a:t>s and performance</a:t>
            </a:r>
            <a:endParaRPr lang="en-US" altLang="pl-PL" sz="2700" dirty="0">
              <a:solidFill>
                <a:srgbClr val="000000"/>
              </a:solidFill>
            </a:endParaRPr>
          </a:p>
          <a:p>
            <a:pPr lvl="1" algn="just" defTabSz="1280160">
              <a:spcBef>
                <a:spcPts val="420"/>
              </a:spcBef>
              <a:spcAft>
                <a:spcPts val="800"/>
              </a:spcAft>
              <a:defRPr/>
            </a:pPr>
            <a:r>
              <a:rPr lang="en-US" altLang="pl-PL" sz="2700" dirty="0">
                <a:solidFill>
                  <a:srgbClr val="000000"/>
                </a:solidFill>
              </a:rPr>
              <a:t>Roles are defined</a:t>
            </a:r>
          </a:p>
          <a:p>
            <a:pPr lvl="1" algn="just" defTabSz="1280160">
              <a:spcBef>
                <a:spcPts val="420"/>
              </a:spcBef>
              <a:spcAft>
                <a:spcPts val="800"/>
              </a:spcAft>
              <a:defRPr/>
            </a:pPr>
            <a:r>
              <a:rPr lang="en-US" altLang="pl-PL" sz="2700" dirty="0">
                <a:solidFill>
                  <a:srgbClr val="000000"/>
                </a:solidFill>
              </a:rPr>
              <a:t>Rules, values, </a:t>
            </a:r>
            <a:r>
              <a:rPr lang="en-US" altLang="pl-PL" sz="2700" dirty="0" err="1" smtClean="0">
                <a:solidFill>
                  <a:srgbClr val="000000"/>
                </a:solidFill>
              </a:rPr>
              <a:t>behaviour</a:t>
            </a:r>
            <a:r>
              <a:rPr lang="pl-PL" altLang="pl-PL" sz="2700" dirty="0" smtClean="0">
                <a:solidFill>
                  <a:srgbClr val="000000"/>
                </a:solidFill>
              </a:rPr>
              <a:t>s</a:t>
            </a:r>
            <a:r>
              <a:rPr lang="en-US" altLang="pl-PL" sz="2700" dirty="0" smtClean="0">
                <a:solidFill>
                  <a:srgbClr val="000000"/>
                </a:solidFill>
              </a:rPr>
              <a:t>, method</a:t>
            </a:r>
            <a:r>
              <a:rPr lang="pl-PL" altLang="pl-PL" sz="2700" dirty="0" smtClean="0">
                <a:solidFill>
                  <a:srgbClr val="000000"/>
                </a:solidFill>
              </a:rPr>
              <a:t>s</a:t>
            </a:r>
            <a:r>
              <a:rPr lang="en-US" altLang="pl-PL" sz="2700" dirty="0" smtClean="0">
                <a:solidFill>
                  <a:srgbClr val="000000"/>
                </a:solidFill>
              </a:rPr>
              <a:t> </a:t>
            </a:r>
            <a:r>
              <a:rPr lang="en-US" altLang="pl-PL" sz="2700" dirty="0">
                <a:solidFill>
                  <a:srgbClr val="000000"/>
                </a:solidFill>
              </a:rPr>
              <a:t>and procedures are established</a:t>
            </a:r>
          </a:p>
          <a:p>
            <a:pPr marL="514350" indent="-514350" algn="just" defTabSz="1280160">
              <a:spcBef>
                <a:spcPts val="420"/>
              </a:spcBef>
              <a:spcAft>
                <a:spcPts val="800"/>
              </a:spcAft>
              <a:buFont typeface="+mj-lt"/>
              <a:buAutoNum type="arabicPeriod" startAt="3"/>
              <a:defRPr/>
            </a:pPr>
            <a:r>
              <a:rPr lang="en-US" altLang="pl-PL" sz="2700" b="1" dirty="0" smtClean="0">
                <a:solidFill>
                  <a:srgbClr val="000000"/>
                </a:solidFill>
              </a:rPr>
              <a:t>Performing</a:t>
            </a:r>
            <a:endParaRPr lang="pl-PL" altLang="pl-PL" sz="2700" b="1" dirty="0" smtClean="0">
              <a:solidFill>
                <a:srgbClr val="000000"/>
              </a:solidFill>
            </a:endParaRPr>
          </a:p>
          <a:p>
            <a:pPr marL="914400" lvl="1" indent="-514350" algn="just" defTabSz="1280160">
              <a:spcBef>
                <a:spcPts val="420"/>
              </a:spcBef>
              <a:spcAft>
                <a:spcPts val="800"/>
              </a:spcAft>
              <a:defRPr/>
            </a:pPr>
            <a:r>
              <a:rPr lang="pl-PL" altLang="pl-PL" sz="2700" dirty="0" smtClean="0">
                <a:solidFill>
                  <a:srgbClr val="000000"/>
                </a:solidFill>
              </a:rPr>
              <a:t>M</a:t>
            </a:r>
            <a:r>
              <a:rPr lang="en-US" altLang="pl-PL" sz="2700" dirty="0" smtClean="0">
                <a:solidFill>
                  <a:srgbClr val="000000"/>
                </a:solidFill>
              </a:rPr>
              <a:t>embers motivated </a:t>
            </a:r>
            <a:r>
              <a:rPr lang="en-US" altLang="pl-PL" sz="2700" dirty="0">
                <a:solidFill>
                  <a:srgbClr val="000000"/>
                </a:solidFill>
              </a:rPr>
              <a:t>and </a:t>
            </a:r>
            <a:r>
              <a:rPr lang="en-US" altLang="pl-PL" sz="2700" dirty="0" smtClean="0">
                <a:solidFill>
                  <a:srgbClr val="000000"/>
                </a:solidFill>
              </a:rPr>
              <a:t>knowledgeable</a:t>
            </a:r>
            <a:endParaRPr lang="en-US" altLang="pl-PL" sz="2700" dirty="0">
              <a:solidFill>
                <a:srgbClr val="000000"/>
              </a:solidFill>
            </a:endParaRPr>
          </a:p>
          <a:p>
            <a:pPr marL="914400" lvl="1" indent="-514350" algn="just" defTabSz="1280160">
              <a:spcBef>
                <a:spcPts val="420"/>
              </a:spcBef>
              <a:spcAft>
                <a:spcPts val="800"/>
              </a:spcAft>
              <a:defRPr/>
            </a:pPr>
            <a:r>
              <a:rPr lang="en-US" altLang="pl-PL" sz="2700" dirty="0">
                <a:solidFill>
                  <a:srgbClr val="000000"/>
                </a:solidFill>
              </a:rPr>
              <a:t>Participation and understanding of team work importance</a:t>
            </a:r>
          </a:p>
          <a:p>
            <a:pPr marL="914400" lvl="1" indent="-514350" algn="just" defTabSz="1280160">
              <a:spcBef>
                <a:spcPts val="420"/>
              </a:spcBef>
              <a:spcAft>
                <a:spcPts val="800"/>
              </a:spcAft>
              <a:defRPr/>
            </a:pPr>
            <a:r>
              <a:rPr lang="en-US" altLang="pl-PL" sz="2700" dirty="0">
                <a:solidFill>
                  <a:srgbClr val="000000"/>
                </a:solidFill>
              </a:rPr>
              <a:t>Strong </a:t>
            </a:r>
            <a:r>
              <a:rPr lang="pl-PL" altLang="pl-PL" sz="2700" dirty="0" smtClean="0">
                <a:solidFill>
                  <a:srgbClr val="000000"/>
                </a:solidFill>
              </a:rPr>
              <a:t>engagement/</a:t>
            </a:r>
            <a:r>
              <a:rPr lang="pl-PL" altLang="pl-PL" sz="2700" dirty="0" err="1" smtClean="0">
                <a:solidFill>
                  <a:srgbClr val="000000"/>
                </a:solidFill>
              </a:rPr>
              <a:t>commitment</a:t>
            </a:r>
            <a:r>
              <a:rPr lang="pl-PL" altLang="pl-PL" sz="2700" dirty="0" smtClean="0">
                <a:solidFill>
                  <a:srgbClr val="000000"/>
                </a:solidFill>
              </a:rPr>
              <a:t> of </a:t>
            </a:r>
            <a:r>
              <a:rPr lang="pl-PL" altLang="pl-PL" sz="2700" dirty="0" err="1" smtClean="0">
                <a:solidFill>
                  <a:srgbClr val="000000"/>
                </a:solidFill>
              </a:rPr>
              <a:t>each</a:t>
            </a:r>
            <a:r>
              <a:rPr lang="pl-PL" altLang="pl-PL" sz="2700" dirty="0" smtClean="0">
                <a:solidFill>
                  <a:srgbClr val="000000"/>
                </a:solidFill>
              </a:rPr>
              <a:t> team </a:t>
            </a:r>
            <a:r>
              <a:rPr lang="pl-PL" altLang="pl-PL" sz="2700" dirty="0" err="1" smtClean="0">
                <a:solidFill>
                  <a:srgbClr val="000000"/>
                </a:solidFill>
              </a:rPr>
              <a:t>member</a:t>
            </a:r>
            <a:endParaRPr lang="en-US" altLang="pl-PL" sz="2700" dirty="0">
              <a:solidFill>
                <a:srgbClr val="000000"/>
              </a:solidFill>
            </a:endParaRPr>
          </a:p>
          <a:p>
            <a:pPr marL="914400" lvl="1" indent="-514350" algn="just" defTabSz="1280160">
              <a:spcBef>
                <a:spcPts val="420"/>
              </a:spcBef>
              <a:spcAft>
                <a:spcPts val="800"/>
              </a:spcAft>
              <a:defRPr/>
            </a:pPr>
            <a:r>
              <a:rPr lang="pl-PL" altLang="pl-PL" sz="2700" dirty="0" smtClean="0">
                <a:solidFill>
                  <a:srgbClr val="000000"/>
                </a:solidFill>
              </a:rPr>
              <a:t>Team </a:t>
            </a:r>
            <a:r>
              <a:rPr lang="pl-PL" altLang="pl-PL" sz="2700" dirty="0" err="1" smtClean="0">
                <a:solidFill>
                  <a:srgbClr val="000000"/>
                </a:solidFill>
              </a:rPr>
              <a:t>member</a:t>
            </a:r>
            <a:r>
              <a:rPr lang="pl-PL" altLang="pl-PL" sz="2700" dirty="0" smtClean="0">
                <a:solidFill>
                  <a:srgbClr val="000000"/>
                </a:solidFill>
              </a:rPr>
              <a:t> </a:t>
            </a:r>
            <a:r>
              <a:rPr lang="pl-PL" altLang="pl-PL" sz="2700" dirty="0" err="1" smtClean="0">
                <a:solidFill>
                  <a:srgbClr val="000000"/>
                </a:solidFill>
              </a:rPr>
              <a:t>oriented</a:t>
            </a:r>
            <a:r>
              <a:rPr lang="pl-PL" altLang="pl-PL" sz="2700" dirty="0" smtClean="0">
                <a:solidFill>
                  <a:srgbClr val="000000"/>
                </a:solidFill>
              </a:rPr>
              <a:t> </a:t>
            </a:r>
            <a:r>
              <a:rPr lang="pl-PL" altLang="pl-PL" sz="2700" dirty="0" err="1" smtClean="0">
                <a:solidFill>
                  <a:srgbClr val="000000"/>
                </a:solidFill>
              </a:rPr>
              <a:t>towards</a:t>
            </a:r>
            <a:r>
              <a:rPr lang="pl-PL" altLang="pl-PL" sz="2700" dirty="0" smtClean="0">
                <a:solidFill>
                  <a:srgbClr val="000000"/>
                </a:solidFill>
              </a:rPr>
              <a:t> </a:t>
            </a:r>
            <a:r>
              <a:rPr lang="pl-PL" altLang="pl-PL" sz="2700" dirty="0" err="1" smtClean="0">
                <a:solidFill>
                  <a:srgbClr val="000000"/>
                </a:solidFill>
              </a:rPr>
              <a:t>common</a:t>
            </a:r>
            <a:r>
              <a:rPr lang="pl-PL" altLang="pl-PL" sz="2700" dirty="0" smtClean="0">
                <a:solidFill>
                  <a:srgbClr val="000000"/>
                </a:solidFill>
              </a:rPr>
              <a:t> </a:t>
            </a:r>
            <a:r>
              <a:rPr lang="pl-PL" altLang="pl-PL" sz="2700" dirty="0" err="1" smtClean="0">
                <a:solidFill>
                  <a:srgbClr val="000000"/>
                </a:solidFill>
              </a:rPr>
              <a:t>goal</a:t>
            </a:r>
            <a:endParaRPr lang="en-US" altLang="pl-PL" sz="2700" dirty="0">
              <a:solidFill>
                <a:srgbClr val="000000"/>
              </a:solidFill>
            </a:endParaRPr>
          </a:p>
          <a:p>
            <a:pPr marL="514350" indent="-514350" algn="just" defTabSz="1280160">
              <a:spcBef>
                <a:spcPts val="420"/>
              </a:spcBef>
              <a:spcAft>
                <a:spcPts val="800"/>
              </a:spcAft>
              <a:buFont typeface="+mj-lt"/>
              <a:buAutoNum type="arabicPeriod" startAt="3"/>
              <a:defRPr/>
            </a:pPr>
            <a:r>
              <a:rPr lang="en-US" altLang="pl-PL" sz="2700" b="1" dirty="0" smtClean="0">
                <a:solidFill>
                  <a:srgbClr val="000000"/>
                </a:solidFill>
              </a:rPr>
              <a:t>Adjourning</a:t>
            </a:r>
            <a:r>
              <a:rPr lang="pl-PL" altLang="pl-PL" sz="2700" b="1" dirty="0" smtClean="0">
                <a:solidFill>
                  <a:srgbClr val="000000"/>
                </a:solidFill>
              </a:rPr>
              <a:t>/</a:t>
            </a:r>
            <a:r>
              <a:rPr lang="en-US" altLang="pl-PL" sz="2700" b="1" dirty="0" smtClean="0">
                <a:solidFill>
                  <a:srgbClr val="000000"/>
                </a:solidFill>
              </a:rPr>
              <a:t>Deforming</a:t>
            </a:r>
            <a:endParaRPr lang="pl-PL" altLang="pl-PL" sz="2700" b="1" dirty="0" smtClean="0">
              <a:solidFill>
                <a:srgbClr val="000000"/>
              </a:solidFill>
            </a:endParaRPr>
          </a:p>
          <a:p>
            <a:pPr lvl="1" algn="just" defTabSz="1280160">
              <a:spcBef>
                <a:spcPts val="420"/>
              </a:spcBef>
              <a:spcAft>
                <a:spcPts val="800"/>
              </a:spcAft>
              <a:defRPr/>
            </a:pPr>
            <a:r>
              <a:rPr lang="en-US" altLang="pl-PL" sz="2700" dirty="0">
                <a:solidFill>
                  <a:srgbClr val="000000"/>
                </a:solidFill>
              </a:rPr>
              <a:t>Task </a:t>
            </a:r>
            <a:r>
              <a:rPr lang="en-US" altLang="pl-PL" sz="2700" dirty="0" smtClean="0">
                <a:solidFill>
                  <a:srgbClr val="000000"/>
                </a:solidFill>
              </a:rPr>
              <a:t>complete</a:t>
            </a:r>
            <a:r>
              <a:rPr lang="pl-PL" altLang="pl-PL" sz="2700" dirty="0" smtClean="0">
                <a:solidFill>
                  <a:srgbClr val="000000"/>
                </a:solidFill>
              </a:rPr>
              <a:t>d. </a:t>
            </a:r>
            <a:r>
              <a:rPr lang="en-US" altLang="pl-PL" sz="2700" dirty="0" smtClean="0">
                <a:solidFill>
                  <a:srgbClr val="000000"/>
                </a:solidFill>
              </a:rPr>
              <a:t>Revision</a:t>
            </a:r>
            <a:r>
              <a:rPr lang="en-US" altLang="pl-PL" sz="2700" dirty="0">
                <a:solidFill>
                  <a:srgbClr val="000000"/>
                </a:solidFill>
              </a:rPr>
              <a:t>, analysis and evaluation of achievements</a:t>
            </a:r>
          </a:p>
          <a:p>
            <a:pPr lvl="1" algn="just" defTabSz="1280160">
              <a:spcBef>
                <a:spcPts val="420"/>
              </a:spcBef>
              <a:spcAft>
                <a:spcPts val="800"/>
              </a:spcAft>
              <a:defRPr/>
            </a:pPr>
            <a:r>
              <a:rPr lang="pl-PL" altLang="pl-PL" sz="2700" dirty="0" smtClean="0">
                <a:solidFill>
                  <a:srgbClr val="000000"/>
                </a:solidFill>
              </a:rPr>
              <a:t>F</a:t>
            </a:r>
            <a:r>
              <a:rPr lang="en-US" altLang="pl-PL" sz="2700" dirty="0" err="1" smtClean="0">
                <a:solidFill>
                  <a:srgbClr val="000000"/>
                </a:solidFill>
              </a:rPr>
              <a:t>eedbacks</a:t>
            </a:r>
            <a:r>
              <a:rPr lang="en-US" altLang="pl-PL" sz="2700" dirty="0" smtClean="0">
                <a:solidFill>
                  <a:srgbClr val="000000"/>
                </a:solidFill>
              </a:rPr>
              <a:t> </a:t>
            </a:r>
            <a:r>
              <a:rPr lang="en-US" altLang="pl-PL" sz="2700" dirty="0">
                <a:solidFill>
                  <a:srgbClr val="000000"/>
                </a:solidFill>
              </a:rPr>
              <a:t>and </a:t>
            </a:r>
            <a:r>
              <a:rPr lang="en-US" altLang="pl-PL" sz="2700" dirty="0" smtClean="0">
                <a:solidFill>
                  <a:srgbClr val="000000"/>
                </a:solidFill>
              </a:rPr>
              <a:t>acknowledgements</a:t>
            </a:r>
            <a:endParaRPr lang="pl-PL" altLang="pl-PL" sz="2700" dirty="0" smtClean="0">
              <a:solidFill>
                <a:srgbClr val="000000"/>
              </a:solidFill>
            </a:endParaRPr>
          </a:p>
          <a:p>
            <a:pPr lvl="1" algn="just" defTabSz="1280160">
              <a:spcBef>
                <a:spcPts val="420"/>
              </a:spcBef>
              <a:spcAft>
                <a:spcPts val="800"/>
              </a:spcAft>
              <a:defRPr/>
            </a:pPr>
            <a:r>
              <a:rPr lang="pl-PL" altLang="pl-PL" sz="2700" dirty="0" err="1" smtClean="0">
                <a:solidFill>
                  <a:srgbClr val="000000"/>
                </a:solidFill>
              </a:rPr>
              <a:t>Reflections</a:t>
            </a:r>
            <a:r>
              <a:rPr lang="pl-PL" altLang="pl-PL" sz="2700" dirty="0" smtClean="0">
                <a:solidFill>
                  <a:srgbClr val="000000"/>
                </a:solidFill>
              </a:rPr>
              <a:t> on s</a:t>
            </a:r>
            <a:r>
              <a:rPr lang="en-US" altLang="pl-PL" sz="2700" dirty="0" err="1" smtClean="0">
                <a:solidFill>
                  <a:srgbClr val="000000"/>
                </a:solidFill>
              </a:rPr>
              <a:t>trategies</a:t>
            </a:r>
            <a:endParaRPr lang="en-US" altLang="pl-PL" sz="2700" dirty="0">
              <a:solidFill>
                <a:srgbClr val="000000"/>
              </a:solidFill>
            </a:endParaRPr>
          </a:p>
          <a:p>
            <a:pPr lvl="1" algn="just" defTabSz="1280160">
              <a:spcBef>
                <a:spcPts val="420"/>
              </a:spcBef>
              <a:spcAft>
                <a:spcPts val="800"/>
              </a:spcAft>
              <a:defRPr/>
            </a:pPr>
            <a:r>
              <a:rPr lang="en-US" altLang="pl-PL" sz="2700" dirty="0">
                <a:solidFill>
                  <a:srgbClr val="000000"/>
                </a:solidFill>
              </a:rPr>
              <a:t>Disassembled 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26720" y="136571"/>
            <a:ext cx="11948160" cy="82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16" tIns="64008" rIns="128016" bIns="64008">
            <a:spAutoFit/>
          </a:bodyPr>
          <a:lstStyle>
            <a:lvl1pPr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1280160">
              <a:spcBef>
                <a:spcPct val="0"/>
              </a:spcBef>
              <a:buFontTx/>
              <a:buNone/>
              <a:defRPr/>
            </a:pPr>
            <a:r>
              <a:rPr lang="pl-PL" altLang="pl-PL" sz="4500" b="1" dirty="0" smtClean="0">
                <a:solidFill>
                  <a:srgbClr val="000099"/>
                </a:solidFill>
              </a:rPr>
              <a:t>Team </a:t>
            </a:r>
            <a:r>
              <a:rPr lang="en-US" altLang="pl-PL" sz="4500" b="1" dirty="0" smtClean="0">
                <a:solidFill>
                  <a:srgbClr val="000099"/>
                </a:solidFill>
              </a:rPr>
              <a:t>building</a:t>
            </a:r>
            <a:r>
              <a:rPr lang="pl-PL" altLang="pl-PL" sz="4500" b="1" dirty="0" smtClean="0">
                <a:solidFill>
                  <a:srgbClr val="000099"/>
                </a:solidFill>
              </a:rPr>
              <a:t> </a:t>
            </a:r>
            <a:r>
              <a:rPr lang="en-US" altLang="pl-PL" sz="4500" b="1" dirty="0" smtClean="0">
                <a:solidFill>
                  <a:srgbClr val="000099"/>
                </a:solidFill>
              </a:rPr>
              <a:t>process</a:t>
            </a:r>
            <a:endParaRPr lang="en-US" altLang="pl-PL" sz="45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33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136104" y="1128192"/>
            <a:ext cx="12374880" cy="6768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16" tIns="64008" rIns="128016" bIns="64008"/>
          <a:lstStyle>
            <a:lvl1pPr marL="342900" indent="-34290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514350" indent="-514350" algn="just" defTabSz="1280160">
              <a:spcBef>
                <a:spcPts val="420"/>
              </a:spcBef>
              <a:spcAft>
                <a:spcPts val="800"/>
              </a:spcAft>
              <a:buFont typeface="+mj-lt"/>
              <a:buAutoNum type="arabicPeriod"/>
              <a:defRPr/>
            </a:pPr>
            <a:r>
              <a:rPr lang="en-US" altLang="pl-PL" sz="2900" b="1" dirty="0">
                <a:solidFill>
                  <a:srgbClr val="000000"/>
                </a:solidFill>
              </a:rPr>
              <a:t>Leader</a:t>
            </a:r>
            <a:r>
              <a:rPr lang="en-US" altLang="pl-PL" sz="2900" b="1" dirty="0" smtClean="0">
                <a:solidFill>
                  <a:srgbClr val="000000"/>
                </a:solidFill>
              </a:rPr>
              <a:t>:</a:t>
            </a:r>
            <a:r>
              <a:rPr lang="pl-PL" altLang="pl-PL" sz="2900" b="1" dirty="0" smtClean="0">
                <a:solidFill>
                  <a:srgbClr val="000000"/>
                </a:solidFill>
              </a:rPr>
              <a:t> </a:t>
            </a:r>
            <a:r>
              <a:rPr lang="pl-PL" altLang="pl-PL" sz="2900" dirty="0" smtClean="0">
                <a:solidFill>
                  <a:srgbClr val="000000"/>
                </a:solidFill>
              </a:rPr>
              <a:t>S</a:t>
            </a:r>
            <a:r>
              <a:rPr lang="en-US" altLang="pl-PL" sz="2900" dirty="0" err="1" smtClean="0">
                <a:solidFill>
                  <a:srgbClr val="000000"/>
                </a:solidFill>
              </a:rPr>
              <a:t>omeone</a:t>
            </a:r>
            <a:r>
              <a:rPr lang="en-US" altLang="pl-PL" sz="2900" dirty="0" smtClean="0">
                <a:solidFill>
                  <a:srgbClr val="000000"/>
                </a:solidFill>
              </a:rPr>
              <a:t> </a:t>
            </a:r>
            <a:r>
              <a:rPr lang="en-US" altLang="pl-PL" sz="2900" dirty="0">
                <a:solidFill>
                  <a:srgbClr val="000000"/>
                </a:solidFill>
              </a:rPr>
              <a:t>who can influence others </a:t>
            </a:r>
            <a:r>
              <a:rPr lang="pl-PL" altLang="pl-PL" sz="2900" dirty="0" smtClean="0">
                <a:solidFill>
                  <a:srgbClr val="000000"/>
                </a:solidFill>
              </a:rPr>
              <a:t>to do and </a:t>
            </a:r>
            <a:r>
              <a:rPr lang="pl-PL" altLang="pl-PL" sz="2900" dirty="0" err="1" smtClean="0">
                <a:solidFill>
                  <a:srgbClr val="000000"/>
                </a:solidFill>
              </a:rPr>
              <a:t>achieve</a:t>
            </a:r>
            <a:r>
              <a:rPr lang="pl-PL" altLang="pl-PL" sz="2900" dirty="0" smtClean="0">
                <a:solidFill>
                  <a:srgbClr val="000000"/>
                </a:solidFill>
              </a:rPr>
              <a:t> </a:t>
            </a:r>
            <a:r>
              <a:rPr lang="pl-PL" altLang="pl-PL" sz="2900" dirty="0" err="1" smtClean="0">
                <a:solidFill>
                  <a:srgbClr val="000000"/>
                </a:solidFill>
              </a:rPr>
              <a:t>something</a:t>
            </a:r>
            <a:r>
              <a:rPr lang="pl-PL" altLang="pl-PL" sz="2900" dirty="0" smtClean="0">
                <a:solidFill>
                  <a:srgbClr val="000000"/>
                </a:solidFill>
              </a:rPr>
              <a:t>; </a:t>
            </a:r>
            <a:r>
              <a:rPr lang="pl-PL" altLang="pl-PL" sz="2900" dirty="0" err="1" smtClean="0">
                <a:solidFill>
                  <a:srgbClr val="000000"/>
                </a:solidFill>
              </a:rPr>
              <a:t>who</a:t>
            </a:r>
            <a:r>
              <a:rPr lang="pl-PL" altLang="pl-PL" sz="2900" dirty="0" smtClean="0">
                <a:solidFill>
                  <a:srgbClr val="000000"/>
                </a:solidFill>
              </a:rPr>
              <a:t> </a:t>
            </a:r>
            <a:r>
              <a:rPr lang="pl-PL" altLang="pl-PL" sz="2900" dirty="0" err="1" smtClean="0">
                <a:solidFill>
                  <a:srgbClr val="000000"/>
                </a:solidFill>
              </a:rPr>
              <a:t>has</a:t>
            </a:r>
            <a:r>
              <a:rPr lang="pl-PL" altLang="pl-PL" sz="2900" dirty="0" smtClean="0">
                <a:solidFill>
                  <a:srgbClr val="000000"/>
                </a:solidFill>
              </a:rPr>
              <a:t> </a:t>
            </a:r>
            <a:r>
              <a:rPr lang="en-US" altLang="pl-PL" sz="2900" dirty="0" smtClean="0">
                <a:solidFill>
                  <a:srgbClr val="000000"/>
                </a:solidFill>
              </a:rPr>
              <a:t>authority</a:t>
            </a:r>
            <a:r>
              <a:rPr lang="pl-PL" altLang="pl-PL" sz="2900" dirty="0" smtClean="0">
                <a:solidFill>
                  <a:srgbClr val="000000"/>
                </a:solidFill>
              </a:rPr>
              <a:t> and (</a:t>
            </a:r>
            <a:r>
              <a:rPr lang="pl-PL" altLang="pl-PL" sz="2900" dirty="0" err="1" smtClean="0">
                <a:solidFill>
                  <a:srgbClr val="000000"/>
                </a:solidFill>
              </a:rPr>
              <a:t>usually</a:t>
            </a:r>
            <a:r>
              <a:rPr lang="pl-PL" altLang="pl-PL" sz="2900" dirty="0" smtClean="0">
                <a:solidFill>
                  <a:srgbClr val="000000"/>
                </a:solidFill>
              </a:rPr>
              <a:t>) </a:t>
            </a:r>
            <a:r>
              <a:rPr lang="pl-PL" altLang="pl-PL" sz="2900" dirty="0" err="1" smtClean="0">
                <a:solidFill>
                  <a:srgbClr val="000000"/>
                </a:solidFill>
              </a:rPr>
              <a:t>managerial</a:t>
            </a:r>
            <a:r>
              <a:rPr lang="pl-PL" altLang="pl-PL" sz="2900" dirty="0" smtClean="0">
                <a:solidFill>
                  <a:srgbClr val="000000"/>
                </a:solidFill>
              </a:rPr>
              <a:t> </a:t>
            </a:r>
            <a:r>
              <a:rPr lang="pl-PL" altLang="pl-PL" sz="2900" dirty="0" err="1" smtClean="0">
                <a:solidFill>
                  <a:srgbClr val="000000"/>
                </a:solidFill>
              </a:rPr>
              <a:t>skills</a:t>
            </a:r>
            <a:endParaRPr lang="en-US" altLang="pl-PL" sz="2900" dirty="0">
              <a:solidFill>
                <a:srgbClr val="000000"/>
              </a:solidFill>
            </a:endParaRPr>
          </a:p>
          <a:p>
            <a:pPr marL="514350" indent="-514350" algn="just" defTabSz="1280160">
              <a:spcBef>
                <a:spcPts val="420"/>
              </a:spcBef>
              <a:spcAft>
                <a:spcPts val="800"/>
              </a:spcAft>
              <a:buFont typeface="+mj-lt"/>
              <a:buAutoNum type="arabicPeriod"/>
              <a:defRPr/>
            </a:pPr>
            <a:r>
              <a:rPr lang="pl-PL" altLang="pl-PL" sz="2900" b="1" dirty="0" smtClean="0">
                <a:solidFill>
                  <a:srgbClr val="000000"/>
                </a:solidFill>
              </a:rPr>
              <a:t>L</a:t>
            </a:r>
            <a:r>
              <a:rPr lang="en-US" altLang="pl-PL" sz="2900" b="1" dirty="0" err="1" smtClean="0">
                <a:solidFill>
                  <a:srgbClr val="000000"/>
                </a:solidFill>
              </a:rPr>
              <a:t>eadership</a:t>
            </a:r>
            <a:r>
              <a:rPr lang="en-US" altLang="pl-PL" sz="2900" b="1" dirty="0" smtClean="0">
                <a:solidFill>
                  <a:srgbClr val="000000"/>
                </a:solidFill>
              </a:rPr>
              <a:t>:</a:t>
            </a:r>
            <a:r>
              <a:rPr lang="pl-PL" altLang="pl-PL" sz="2900" b="1" dirty="0" smtClean="0">
                <a:solidFill>
                  <a:srgbClr val="000000"/>
                </a:solidFill>
              </a:rPr>
              <a:t> </a:t>
            </a:r>
            <a:r>
              <a:rPr lang="pl-PL" altLang="pl-PL" sz="2900" dirty="0" smtClean="0">
                <a:solidFill>
                  <a:srgbClr val="000000"/>
                </a:solidFill>
              </a:rPr>
              <a:t>The</a:t>
            </a:r>
            <a:r>
              <a:rPr lang="en-US" altLang="pl-PL" sz="2900" dirty="0" smtClean="0">
                <a:solidFill>
                  <a:srgbClr val="000000"/>
                </a:solidFill>
              </a:rPr>
              <a:t> </a:t>
            </a:r>
            <a:r>
              <a:rPr lang="en-US" altLang="pl-PL" sz="2900" dirty="0">
                <a:solidFill>
                  <a:srgbClr val="000000"/>
                </a:solidFill>
              </a:rPr>
              <a:t>process of leading a group and influencing that group to achieve its </a:t>
            </a:r>
            <a:r>
              <a:rPr lang="en-US" altLang="pl-PL" sz="2900" dirty="0" smtClean="0">
                <a:solidFill>
                  <a:srgbClr val="000000"/>
                </a:solidFill>
              </a:rPr>
              <a:t>goals</a:t>
            </a:r>
            <a:r>
              <a:rPr lang="pl-PL" altLang="pl-PL" sz="2900" dirty="0" smtClean="0">
                <a:solidFill>
                  <a:srgbClr val="000000"/>
                </a:solidFill>
              </a:rPr>
              <a:t>; </a:t>
            </a:r>
            <a:r>
              <a:rPr lang="en-US" altLang="pl-PL" sz="2900" dirty="0" smtClean="0">
                <a:solidFill>
                  <a:srgbClr val="000000"/>
                </a:solidFill>
              </a:rPr>
              <a:t>acts </a:t>
            </a:r>
            <a:r>
              <a:rPr lang="en-US" altLang="pl-PL" sz="2900" dirty="0">
                <a:solidFill>
                  <a:srgbClr val="000000"/>
                </a:solidFill>
              </a:rPr>
              <a:t>of guiding, influencing, directing, inspiring, and/or motivating the actions of others to achieve organizational goals.</a:t>
            </a:r>
            <a:endParaRPr lang="pl-PL" altLang="pl-PL" sz="2900" dirty="0" smtClean="0">
              <a:solidFill>
                <a:srgbClr val="000000"/>
              </a:solidFill>
            </a:endParaRPr>
          </a:p>
          <a:p>
            <a:pPr marL="0" indent="0" algn="just" defTabSz="1280160">
              <a:spcBef>
                <a:spcPts val="420"/>
              </a:spcBef>
              <a:spcAft>
                <a:spcPts val="800"/>
              </a:spcAft>
              <a:buNone/>
              <a:defRPr/>
            </a:pPr>
            <a:r>
              <a:rPr lang="pl-PL" altLang="pl-PL" sz="2900" b="1" dirty="0" err="1" smtClean="0">
                <a:solidFill>
                  <a:srgbClr val="000000"/>
                </a:solidFill>
              </a:rPr>
              <a:t>Types</a:t>
            </a:r>
            <a:r>
              <a:rPr lang="pl-PL" altLang="pl-PL" sz="2900" b="1" dirty="0" smtClean="0">
                <a:solidFill>
                  <a:srgbClr val="000000"/>
                </a:solidFill>
              </a:rPr>
              <a:t> of </a:t>
            </a:r>
            <a:r>
              <a:rPr lang="pl-PL" altLang="pl-PL" sz="2900" b="1" dirty="0" err="1" smtClean="0">
                <a:solidFill>
                  <a:srgbClr val="000000"/>
                </a:solidFill>
              </a:rPr>
              <a:t>leadership</a:t>
            </a:r>
            <a:r>
              <a:rPr lang="pl-PL" altLang="pl-PL" sz="2900" b="1" dirty="0" smtClean="0">
                <a:solidFill>
                  <a:srgbClr val="000000"/>
                </a:solidFill>
              </a:rPr>
              <a:t>:</a:t>
            </a:r>
          </a:p>
          <a:p>
            <a:pPr marL="514350" indent="-514350" algn="just" defTabSz="1280160">
              <a:spcBef>
                <a:spcPts val="420"/>
              </a:spcBef>
              <a:spcAft>
                <a:spcPts val="800"/>
              </a:spcAft>
              <a:buFont typeface="+mj-lt"/>
              <a:buAutoNum type="arabicPeriod"/>
              <a:defRPr/>
            </a:pPr>
            <a:r>
              <a:rPr lang="pl-PL" altLang="pl-PL" sz="2900" b="1" dirty="0" err="1" smtClean="0">
                <a:solidFill>
                  <a:srgbClr val="000000"/>
                </a:solidFill>
              </a:rPr>
              <a:t>Transactional</a:t>
            </a:r>
            <a:r>
              <a:rPr lang="pl-PL" altLang="pl-PL" sz="2900" b="1" dirty="0" smtClean="0">
                <a:solidFill>
                  <a:srgbClr val="000000"/>
                </a:solidFill>
              </a:rPr>
              <a:t> </a:t>
            </a:r>
            <a:r>
              <a:rPr lang="pl-PL" altLang="pl-PL" sz="2900" b="1" dirty="0" err="1" smtClean="0">
                <a:solidFill>
                  <a:srgbClr val="000000"/>
                </a:solidFill>
              </a:rPr>
              <a:t>leadership</a:t>
            </a:r>
            <a:endParaRPr lang="pl-PL" altLang="pl-PL" sz="2900" b="1" dirty="0" smtClean="0">
              <a:solidFill>
                <a:srgbClr val="000000"/>
              </a:solidFill>
            </a:endParaRPr>
          </a:p>
          <a:p>
            <a:pPr lvl="1" algn="just" defTabSz="1280160">
              <a:spcBef>
                <a:spcPts val="420"/>
              </a:spcBef>
              <a:spcAft>
                <a:spcPts val="800"/>
              </a:spcAft>
              <a:defRPr/>
            </a:pPr>
            <a:r>
              <a:rPr lang="en-US" altLang="pl-PL" sz="2900" dirty="0" smtClean="0">
                <a:solidFill>
                  <a:srgbClr val="000000"/>
                </a:solidFill>
              </a:rPr>
              <a:t>Is initiated </a:t>
            </a:r>
            <a:r>
              <a:rPr lang="en-US" altLang="pl-PL" sz="2900" dirty="0">
                <a:solidFill>
                  <a:srgbClr val="000000"/>
                </a:solidFill>
              </a:rPr>
              <a:t>solely by the </a:t>
            </a:r>
            <a:r>
              <a:rPr lang="en-US" altLang="pl-PL" sz="2900" dirty="0" smtClean="0">
                <a:solidFill>
                  <a:srgbClr val="000000"/>
                </a:solidFill>
              </a:rPr>
              <a:t>leader</a:t>
            </a:r>
            <a:r>
              <a:rPr lang="pl-PL" altLang="pl-PL" sz="2900" dirty="0" smtClean="0">
                <a:solidFill>
                  <a:srgbClr val="000000"/>
                </a:solidFill>
              </a:rPr>
              <a:t>; </a:t>
            </a:r>
            <a:r>
              <a:rPr lang="en-US" altLang="pl-PL" sz="2900" dirty="0" smtClean="0">
                <a:solidFill>
                  <a:srgbClr val="000000"/>
                </a:solidFill>
              </a:rPr>
              <a:t>is </a:t>
            </a:r>
            <a:r>
              <a:rPr lang="en-US" altLang="pl-PL" sz="2900" dirty="0">
                <a:solidFill>
                  <a:srgbClr val="000000"/>
                </a:solidFill>
              </a:rPr>
              <a:t>based upon the exchange of valued goods between the leader and </a:t>
            </a:r>
            <a:r>
              <a:rPr lang="en-US" altLang="pl-PL" sz="2900" dirty="0" smtClean="0">
                <a:solidFill>
                  <a:srgbClr val="000000"/>
                </a:solidFill>
              </a:rPr>
              <a:t>followers</a:t>
            </a:r>
            <a:r>
              <a:rPr lang="pl-PL" altLang="pl-PL" sz="2900" dirty="0" smtClean="0">
                <a:solidFill>
                  <a:srgbClr val="000000"/>
                </a:solidFill>
              </a:rPr>
              <a:t>; </a:t>
            </a:r>
          </a:p>
          <a:p>
            <a:pPr lvl="1" algn="just" defTabSz="1280160">
              <a:spcBef>
                <a:spcPts val="420"/>
              </a:spcBef>
              <a:spcAft>
                <a:spcPts val="800"/>
              </a:spcAft>
              <a:defRPr/>
            </a:pPr>
            <a:r>
              <a:rPr lang="en-US" altLang="pl-PL" sz="2900" dirty="0" smtClean="0">
                <a:solidFill>
                  <a:srgbClr val="000000"/>
                </a:solidFill>
              </a:rPr>
              <a:t>Is based </a:t>
            </a:r>
            <a:r>
              <a:rPr lang="pl-PL" altLang="pl-PL" sz="2900" dirty="0" err="1" smtClean="0">
                <a:solidFill>
                  <a:srgbClr val="000000"/>
                </a:solidFill>
              </a:rPr>
              <a:t>usually</a:t>
            </a:r>
            <a:r>
              <a:rPr lang="pl-PL" altLang="pl-PL" sz="2900" dirty="0" smtClean="0">
                <a:solidFill>
                  <a:srgbClr val="000000"/>
                </a:solidFill>
              </a:rPr>
              <a:t> </a:t>
            </a:r>
            <a:r>
              <a:rPr lang="en-US" altLang="pl-PL" sz="2900" dirty="0" smtClean="0">
                <a:solidFill>
                  <a:srgbClr val="000000"/>
                </a:solidFill>
              </a:rPr>
              <a:t>on </a:t>
            </a:r>
            <a:r>
              <a:rPr lang="en-US" altLang="pl-PL" sz="2900" dirty="0">
                <a:solidFill>
                  <a:srgbClr val="000000"/>
                </a:solidFill>
              </a:rPr>
              <a:t>tangible (money, resources) or intangible (time, recognition, praise, etc.) </a:t>
            </a:r>
            <a:r>
              <a:rPr lang="en-US" altLang="pl-PL" sz="2900" dirty="0" smtClean="0">
                <a:solidFill>
                  <a:srgbClr val="000000"/>
                </a:solidFill>
              </a:rPr>
              <a:t>goods</a:t>
            </a:r>
            <a:r>
              <a:rPr lang="pl-PL" altLang="pl-PL" sz="2900" dirty="0" smtClean="0">
                <a:solidFill>
                  <a:srgbClr val="000000"/>
                </a:solidFill>
              </a:rPr>
              <a:t>; </a:t>
            </a:r>
            <a:r>
              <a:rPr lang="en-US" altLang="pl-PL" sz="2900" dirty="0" smtClean="0">
                <a:solidFill>
                  <a:srgbClr val="000000"/>
                </a:solidFill>
              </a:rPr>
              <a:t>is </a:t>
            </a:r>
            <a:r>
              <a:rPr lang="en-US" altLang="pl-PL" sz="2900" dirty="0">
                <a:solidFill>
                  <a:srgbClr val="000000"/>
                </a:solidFill>
              </a:rPr>
              <a:t>not based on an </a:t>
            </a:r>
            <a:r>
              <a:rPr lang="pl-PL" altLang="pl-PL" sz="2900" dirty="0" err="1" smtClean="0">
                <a:solidFill>
                  <a:srgbClr val="000000"/>
                </a:solidFill>
              </a:rPr>
              <a:t>deeper</a:t>
            </a:r>
            <a:r>
              <a:rPr lang="pl-PL" altLang="pl-PL" sz="2900" dirty="0" smtClean="0">
                <a:solidFill>
                  <a:srgbClr val="000000"/>
                </a:solidFill>
              </a:rPr>
              <a:t> </a:t>
            </a:r>
            <a:r>
              <a:rPr lang="en-US" altLang="pl-PL" sz="2900" dirty="0" smtClean="0">
                <a:solidFill>
                  <a:srgbClr val="000000"/>
                </a:solidFill>
              </a:rPr>
              <a:t>relationship</a:t>
            </a:r>
            <a:r>
              <a:rPr lang="en-US" altLang="pl-PL" sz="2900" dirty="0">
                <a:solidFill>
                  <a:srgbClr val="000000"/>
                </a:solidFill>
              </a:rPr>
              <a:t>; therefore both parties go their separate ways</a:t>
            </a:r>
          </a:p>
          <a:p>
            <a:pPr lvl="1" algn="just" defTabSz="1280160">
              <a:spcBef>
                <a:spcPts val="420"/>
              </a:spcBef>
              <a:spcAft>
                <a:spcPts val="800"/>
              </a:spcAft>
              <a:defRPr/>
            </a:pPr>
            <a:r>
              <a:rPr lang="en-US" altLang="pl-PL" sz="2900" dirty="0" smtClean="0">
                <a:solidFill>
                  <a:srgbClr val="000000"/>
                </a:solidFill>
              </a:rPr>
              <a:t>Is based </a:t>
            </a:r>
            <a:r>
              <a:rPr lang="pl-PL" altLang="pl-PL" sz="2900" dirty="0" smtClean="0">
                <a:solidFill>
                  <a:srgbClr val="000000"/>
                </a:solidFill>
              </a:rPr>
              <a:t>on </a:t>
            </a:r>
            <a:r>
              <a:rPr lang="en-US" altLang="pl-PL" sz="2900" dirty="0" smtClean="0">
                <a:solidFill>
                  <a:srgbClr val="000000"/>
                </a:solidFill>
              </a:rPr>
              <a:t>model </a:t>
            </a:r>
            <a:r>
              <a:rPr lang="en-US" altLang="pl-PL" sz="2900" dirty="0">
                <a:solidFill>
                  <a:srgbClr val="000000"/>
                </a:solidFill>
              </a:rPr>
              <a:t>of punishment, respect </a:t>
            </a:r>
            <a:r>
              <a:rPr lang="pl-PL" altLang="pl-PL" sz="2900" dirty="0" smtClean="0">
                <a:solidFill>
                  <a:srgbClr val="000000"/>
                </a:solidFill>
              </a:rPr>
              <a:t>for</a:t>
            </a:r>
            <a:r>
              <a:rPr lang="en-US" altLang="pl-PL" sz="2900" dirty="0" smtClean="0">
                <a:solidFill>
                  <a:srgbClr val="000000"/>
                </a:solidFill>
              </a:rPr>
              <a:t> authority</a:t>
            </a:r>
            <a:endParaRPr lang="pl-PL" altLang="pl-PL" sz="2900" dirty="0" smtClean="0">
              <a:solidFill>
                <a:srgbClr val="000000"/>
              </a:solidFill>
            </a:endParaRPr>
          </a:p>
          <a:p>
            <a:pPr lvl="1" algn="just" defTabSz="1280160">
              <a:spcBef>
                <a:spcPts val="420"/>
              </a:spcBef>
              <a:spcAft>
                <a:spcPts val="800"/>
              </a:spcAft>
              <a:defRPr/>
            </a:pPr>
            <a:r>
              <a:rPr lang="pl-PL" altLang="pl-PL" sz="2900" dirty="0" err="1" smtClean="0">
                <a:solidFill>
                  <a:srgbClr val="000000"/>
                </a:solidFill>
              </a:rPr>
              <a:t>Administrative</a:t>
            </a:r>
            <a:r>
              <a:rPr lang="pl-PL" altLang="pl-PL" sz="2900" dirty="0" smtClean="0">
                <a:solidFill>
                  <a:srgbClr val="000000"/>
                </a:solidFill>
              </a:rPr>
              <a:t>; m</a:t>
            </a:r>
            <a:r>
              <a:rPr lang="en-US" altLang="pl-PL" sz="2900" dirty="0" err="1" smtClean="0">
                <a:solidFill>
                  <a:srgbClr val="000000"/>
                </a:solidFill>
              </a:rPr>
              <a:t>aintaining</a:t>
            </a:r>
            <a:r>
              <a:rPr lang="en-US" altLang="pl-PL" sz="2900" dirty="0" smtClean="0">
                <a:solidFill>
                  <a:srgbClr val="000000"/>
                </a:solidFill>
              </a:rPr>
              <a:t> </a:t>
            </a:r>
            <a:r>
              <a:rPr lang="en-US" altLang="pl-PL" sz="2900" dirty="0">
                <a:solidFill>
                  <a:srgbClr val="000000"/>
                </a:solidFill>
              </a:rPr>
              <a:t>status </a:t>
            </a:r>
            <a:r>
              <a:rPr lang="en-US" altLang="pl-PL" sz="2900" dirty="0" smtClean="0">
                <a:solidFill>
                  <a:srgbClr val="000000"/>
                </a:solidFill>
              </a:rPr>
              <a:t>quo</a:t>
            </a:r>
            <a:r>
              <a:rPr lang="pl-PL" altLang="pl-PL" sz="2900" dirty="0" smtClean="0">
                <a:solidFill>
                  <a:srgbClr val="000000"/>
                </a:solidFill>
              </a:rPr>
              <a:t>; </a:t>
            </a:r>
            <a:r>
              <a:rPr lang="pl-PL" altLang="pl-PL" sz="2900" dirty="0" err="1" smtClean="0">
                <a:solidFill>
                  <a:srgbClr val="000000"/>
                </a:solidFill>
              </a:rPr>
              <a:t>prefers</a:t>
            </a:r>
            <a:r>
              <a:rPr lang="pl-PL" altLang="pl-PL" sz="2900" dirty="0" smtClean="0">
                <a:solidFill>
                  <a:srgbClr val="000000"/>
                </a:solidFill>
              </a:rPr>
              <a:t> </a:t>
            </a:r>
            <a:r>
              <a:rPr lang="en-US" altLang="pl-PL" sz="2900" dirty="0" smtClean="0">
                <a:solidFill>
                  <a:srgbClr val="000000"/>
                </a:solidFill>
              </a:rPr>
              <a:t>structures</a:t>
            </a:r>
            <a:r>
              <a:rPr lang="pl-PL" altLang="pl-PL" sz="2900" dirty="0" smtClean="0">
                <a:solidFill>
                  <a:srgbClr val="000000"/>
                </a:solidFill>
              </a:rPr>
              <a:t>, c</a:t>
            </a:r>
            <a:r>
              <a:rPr lang="en-US" altLang="pl-PL" sz="2900" dirty="0" err="1" smtClean="0">
                <a:solidFill>
                  <a:srgbClr val="000000"/>
                </a:solidFill>
              </a:rPr>
              <a:t>ontrol</a:t>
            </a:r>
            <a:endParaRPr lang="en-US" altLang="pl-PL" sz="2900" dirty="0">
              <a:solidFill>
                <a:srgbClr val="000000"/>
              </a:solidFill>
            </a:endParaRPr>
          </a:p>
          <a:p>
            <a:pPr lvl="1" algn="just" defTabSz="1280160">
              <a:spcBef>
                <a:spcPts val="420"/>
              </a:spcBef>
              <a:spcAft>
                <a:spcPts val="800"/>
              </a:spcAft>
              <a:defRPr/>
            </a:pPr>
            <a:r>
              <a:rPr lang="pl-PL" altLang="pl-PL" sz="2900" dirty="0" err="1" smtClean="0">
                <a:solidFill>
                  <a:srgbClr val="000000"/>
                </a:solidFill>
              </a:rPr>
              <a:t>Aimed</a:t>
            </a:r>
            <a:r>
              <a:rPr lang="pl-PL" altLang="pl-PL" sz="2900" dirty="0" smtClean="0">
                <a:solidFill>
                  <a:srgbClr val="000000"/>
                </a:solidFill>
              </a:rPr>
              <a:t> </a:t>
            </a:r>
            <a:r>
              <a:rPr lang="pl-PL" altLang="pl-PL" sz="2900" dirty="0" err="1" smtClean="0">
                <a:solidFill>
                  <a:srgbClr val="000000"/>
                </a:solidFill>
              </a:rPr>
              <a:t>at</a:t>
            </a:r>
            <a:r>
              <a:rPr lang="pl-PL" altLang="pl-PL" sz="2900" dirty="0" smtClean="0">
                <a:solidFill>
                  <a:srgbClr val="000000"/>
                </a:solidFill>
              </a:rPr>
              <a:t> t</a:t>
            </a:r>
            <a:r>
              <a:rPr lang="en-US" altLang="pl-PL" sz="2900" dirty="0" err="1" smtClean="0">
                <a:solidFill>
                  <a:srgbClr val="000000"/>
                </a:solidFill>
              </a:rPr>
              <a:t>actical</a:t>
            </a:r>
            <a:r>
              <a:rPr lang="pl-PL" altLang="pl-PL" sz="2900" dirty="0" smtClean="0">
                <a:solidFill>
                  <a:srgbClr val="000000"/>
                </a:solidFill>
              </a:rPr>
              <a:t> </a:t>
            </a:r>
            <a:r>
              <a:rPr lang="pl-PL" altLang="pl-PL" sz="2900" dirty="0" err="1" smtClean="0">
                <a:solidFill>
                  <a:srgbClr val="000000"/>
                </a:solidFill>
              </a:rPr>
              <a:t>goals</a:t>
            </a:r>
            <a:endParaRPr lang="en-US" altLang="pl-PL" sz="2900" dirty="0">
              <a:solidFill>
                <a:srgbClr val="000000"/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26720" y="136571"/>
            <a:ext cx="11948160" cy="82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16" tIns="64008" rIns="128016" bIns="64008">
            <a:spAutoFit/>
          </a:bodyPr>
          <a:lstStyle>
            <a:lvl1pPr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1280160">
              <a:spcBef>
                <a:spcPct val="0"/>
              </a:spcBef>
              <a:buFontTx/>
              <a:buNone/>
              <a:defRPr/>
            </a:pPr>
            <a:r>
              <a:rPr lang="pl-PL" altLang="pl-PL" sz="4500" b="1" dirty="0" err="1" smtClean="0">
                <a:solidFill>
                  <a:srgbClr val="000099"/>
                </a:solidFill>
              </a:rPr>
              <a:t>Leadership</a:t>
            </a:r>
            <a:r>
              <a:rPr lang="pl-PL" altLang="pl-PL" sz="4500" b="1" dirty="0" smtClean="0">
                <a:solidFill>
                  <a:srgbClr val="000099"/>
                </a:solidFill>
              </a:rPr>
              <a:t> in team </a:t>
            </a:r>
            <a:r>
              <a:rPr lang="pl-PL" altLang="pl-PL" sz="4500" b="1" dirty="0" err="1" smtClean="0">
                <a:solidFill>
                  <a:srgbClr val="000099"/>
                </a:solidFill>
              </a:rPr>
              <a:t>work</a:t>
            </a:r>
            <a:endParaRPr lang="pl-PL" altLang="pl-PL" sz="45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17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155154" y="984176"/>
            <a:ext cx="12374880" cy="6768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16" tIns="64008" rIns="128016" bIns="64008"/>
          <a:lstStyle>
            <a:lvl1pPr marL="342900" indent="-34290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just" defTabSz="1280160">
              <a:spcBef>
                <a:spcPts val="420"/>
              </a:spcBef>
              <a:spcAft>
                <a:spcPts val="600"/>
              </a:spcAft>
              <a:buNone/>
              <a:defRPr/>
            </a:pPr>
            <a:r>
              <a:rPr lang="pl-PL" altLang="pl-PL" sz="2400" b="1" dirty="0" smtClean="0">
                <a:solidFill>
                  <a:srgbClr val="000000"/>
                </a:solidFill>
              </a:rPr>
              <a:t>2. T</a:t>
            </a:r>
            <a:r>
              <a:rPr lang="en-US" altLang="pl-PL" sz="2400" b="1" dirty="0" err="1" smtClean="0">
                <a:solidFill>
                  <a:srgbClr val="000000"/>
                </a:solidFill>
              </a:rPr>
              <a:t>ransformational</a:t>
            </a:r>
            <a:r>
              <a:rPr lang="en-US" altLang="pl-PL" sz="2400" b="1" dirty="0" smtClean="0">
                <a:solidFill>
                  <a:srgbClr val="000000"/>
                </a:solidFill>
              </a:rPr>
              <a:t> leadership</a:t>
            </a:r>
            <a:endParaRPr lang="pl-PL" altLang="pl-PL" sz="2400" b="1" dirty="0" smtClean="0">
              <a:solidFill>
                <a:srgbClr val="000000"/>
              </a:solidFill>
            </a:endParaRPr>
          </a:p>
          <a:p>
            <a:pPr algn="just" defTabSz="1280160">
              <a:spcBef>
                <a:spcPts val="420"/>
              </a:spcBef>
              <a:spcAft>
                <a:spcPts val="600"/>
              </a:spcAft>
              <a:defRPr/>
            </a:pPr>
            <a:r>
              <a:rPr lang="en-US" altLang="pl-PL" sz="2400" dirty="0" smtClean="0">
                <a:solidFill>
                  <a:srgbClr val="000000"/>
                </a:solidFill>
              </a:rPr>
              <a:t>stimulate </a:t>
            </a:r>
            <a:r>
              <a:rPr lang="en-US" altLang="pl-PL" sz="2400" dirty="0">
                <a:solidFill>
                  <a:srgbClr val="000000"/>
                </a:solidFill>
              </a:rPr>
              <a:t>and inspire (transform) followers to achieve extraordinary </a:t>
            </a:r>
            <a:r>
              <a:rPr lang="en-US" altLang="pl-PL" sz="2400" dirty="0" smtClean="0">
                <a:solidFill>
                  <a:srgbClr val="000000"/>
                </a:solidFill>
              </a:rPr>
              <a:t>outcomes</a:t>
            </a:r>
            <a:r>
              <a:rPr lang="pl-PL" altLang="pl-PL" sz="2400" dirty="0" smtClean="0">
                <a:solidFill>
                  <a:srgbClr val="000000"/>
                </a:solidFill>
              </a:rPr>
              <a:t>; </a:t>
            </a:r>
            <a:r>
              <a:rPr lang="en-US" altLang="pl-PL" sz="2400" dirty="0" smtClean="0">
                <a:solidFill>
                  <a:srgbClr val="000000"/>
                </a:solidFill>
              </a:rPr>
              <a:t>is </a:t>
            </a:r>
            <a:r>
              <a:rPr lang="en-US" altLang="pl-PL" sz="2400" dirty="0">
                <a:solidFill>
                  <a:srgbClr val="000000"/>
                </a:solidFill>
              </a:rPr>
              <a:t>based on mutual </a:t>
            </a:r>
            <a:r>
              <a:rPr lang="en-US" altLang="pl-PL" sz="2400" dirty="0" smtClean="0">
                <a:solidFill>
                  <a:srgbClr val="000000"/>
                </a:solidFill>
              </a:rPr>
              <a:t>relationship</a:t>
            </a:r>
            <a:r>
              <a:rPr lang="pl-PL" altLang="pl-PL" sz="2400" dirty="0" smtClean="0">
                <a:solidFill>
                  <a:srgbClr val="000000"/>
                </a:solidFill>
              </a:rPr>
              <a:t> </a:t>
            </a:r>
            <a:r>
              <a:rPr lang="pl-PL" altLang="pl-PL" sz="2400" dirty="0" err="1" smtClean="0">
                <a:solidFill>
                  <a:srgbClr val="000000"/>
                </a:solidFill>
              </a:rPr>
              <a:t>between</a:t>
            </a:r>
            <a:r>
              <a:rPr lang="pl-PL" altLang="pl-PL" sz="2400" dirty="0" smtClean="0">
                <a:solidFill>
                  <a:srgbClr val="000000"/>
                </a:solidFill>
              </a:rPr>
              <a:t> leader and </a:t>
            </a:r>
            <a:r>
              <a:rPr lang="pl-PL" altLang="pl-PL" sz="2400" dirty="0" err="1" smtClean="0">
                <a:solidFill>
                  <a:srgbClr val="000000"/>
                </a:solidFill>
              </a:rPr>
              <a:t>followers</a:t>
            </a:r>
            <a:endParaRPr lang="en-US" altLang="pl-PL" sz="2400" dirty="0">
              <a:solidFill>
                <a:srgbClr val="000000"/>
              </a:solidFill>
            </a:endParaRPr>
          </a:p>
          <a:p>
            <a:pPr algn="just" defTabSz="1280160">
              <a:spcBef>
                <a:spcPts val="420"/>
              </a:spcBef>
              <a:spcAft>
                <a:spcPts val="600"/>
              </a:spcAft>
              <a:defRPr/>
            </a:pPr>
            <a:r>
              <a:rPr lang="en-US" altLang="pl-PL" sz="2400" dirty="0">
                <a:solidFill>
                  <a:srgbClr val="000000"/>
                </a:solidFill>
              </a:rPr>
              <a:t>elevates both leader and followers to higher levels of </a:t>
            </a:r>
            <a:r>
              <a:rPr lang="en-US" altLang="pl-PL" sz="2400" dirty="0" smtClean="0">
                <a:solidFill>
                  <a:srgbClr val="000000"/>
                </a:solidFill>
              </a:rPr>
              <a:t>motivation</a:t>
            </a:r>
            <a:r>
              <a:rPr lang="pl-PL" altLang="pl-PL" sz="2400" dirty="0" smtClean="0">
                <a:solidFill>
                  <a:srgbClr val="000000"/>
                </a:solidFill>
              </a:rPr>
              <a:t> and engagement</a:t>
            </a:r>
            <a:endParaRPr lang="en-US" altLang="pl-PL" sz="2400" dirty="0">
              <a:solidFill>
                <a:srgbClr val="000000"/>
              </a:solidFill>
            </a:endParaRPr>
          </a:p>
          <a:p>
            <a:pPr algn="just" defTabSz="1280160">
              <a:spcBef>
                <a:spcPts val="420"/>
              </a:spcBef>
              <a:spcAft>
                <a:spcPts val="600"/>
              </a:spcAft>
              <a:defRPr/>
            </a:pPr>
            <a:r>
              <a:rPr lang="en-US" altLang="pl-PL" sz="2400" dirty="0" smtClean="0">
                <a:solidFill>
                  <a:srgbClr val="000000"/>
                </a:solidFill>
              </a:rPr>
              <a:t>provides </a:t>
            </a:r>
            <a:r>
              <a:rPr lang="en-US" altLang="pl-PL" sz="2400" dirty="0">
                <a:solidFill>
                  <a:srgbClr val="000000"/>
                </a:solidFill>
              </a:rPr>
              <a:t>the opportunity over time followers have the potential to be changed (transformed) into leaders themselves</a:t>
            </a:r>
            <a:endParaRPr lang="pl-PL" altLang="pl-PL" sz="2400" dirty="0" smtClean="0">
              <a:solidFill>
                <a:srgbClr val="000000"/>
              </a:solidFill>
            </a:endParaRPr>
          </a:p>
          <a:p>
            <a:pPr marL="0" indent="0" algn="just" defTabSz="1280160">
              <a:spcBef>
                <a:spcPts val="420"/>
              </a:spcBef>
              <a:spcAft>
                <a:spcPts val="600"/>
              </a:spcAft>
              <a:buNone/>
              <a:defRPr/>
            </a:pPr>
            <a:r>
              <a:rPr lang="en-US" altLang="pl-PL" sz="2400" dirty="0" smtClean="0">
                <a:solidFill>
                  <a:srgbClr val="000000"/>
                </a:solidFill>
              </a:rPr>
              <a:t>Four </a:t>
            </a:r>
            <a:r>
              <a:rPr lang="pl-PL" altLang="pl-PL" sz="2400" dirty="0" smtClean="0">
                <a:solidFill>
                  <a:srgbClr val="000000"/>
                </a:solidFill>
              </a:rPr>
              <a:t>c</a:t>
            </a:r>
            <a:r>
              <a:rPr lang="en-US" altLang="pl-PL" sz="2400" dirty="0" err="1" smtClean="0">
                <a:solidFill>
                  <a:srgbClr val="000000"/>
                </a:solidFill>
              </a:rPr>
              <a:t>omponents</a:t>
            </a:r>
            <a:r>
              <a:rPr lang="en-US" altLang="pl-PL" sz="2400" dirty="0" smtClean="0">
                <a:solidFill>
                  <a:srgbClr val="000000"/>
                </a:solidFill>
              </a:rPr>
              <a:t> of transformational leadership</a:t>
            </a:r>
            <a:r>
              <a:rPr lang="pl-PL" altLang="pl-PL" sz="2400" dirty="0" smtClean="0">
                <a:solidFill>
                  <a:srgbClr val="000000"/>
                </a:solidFill>
              </a:rPr>
              <a:t>:</a:t>
            </a:r>
            <a:endParaRPr lang="en-US" altLang="pl-PL" sz="2400" dirty="0" smtClean="0">
              <a:solidFill>
                <a:srgbClr val="000000"/>
              </a:solidFill>
            </a:endParaRPr>
          </a:p>
          <a:p>
            <a:pPr marL="514350" indent="-514350" algn="just" defTabSz="1280160">
              <a:spcBef>
                <a:spcPts val="420"/>
              </a:spcBef>
              <a:spcAft>
                <a:spcPts val="600"/>
              </a:spcAft>
              <a:buFont typeface="+mj-lt"/>
              <a:buAutoNum type="alphaLcPeriod"/>
              <a:defRPr/>
            </a:pPr>
            <a:r>
              <a:rPr lang="en-US" altLang="pl-PL" sz="2400" b="1" dirty="0" smtClean="0">
                <a:solidFill>
                  <a:srgbClr val="000000"/>
                </a:solidFill>
              </a:rPr>
              <a:t>Intellectual </a:t>
            </a:r>
            <a:r>
              <a:rPr lang="pl-PL" altLang="pl-PL" sz="2400" b="1" dirty="0" smtClean="0">
                <a:solidFill>
                  <a:srgbClr val="000000"/>
                </a:solidFill>
              </a:rPr>
              <a:t>s</a:t>
            </a:r>
            <a:r>
              <a:rPr lang="en-US" altLang="pl-PL" sz="2400" b="1" dirty="0" err="1" smtClean="0">
                <a:solidFill>
                  <a:srgbClr val="000000"/>
                </a:solidFill>
              </a:rPr>
              <a:t>timulation</a:t>
            </a:r>
            <a:endParaRPr lang="en-US" altLang="pl-PL" sz="2400" b="1" dirty="0">
              <a:solidFill>
                <a:srgbClr val="000000"/>
              </a:solidFill>
            </a:endParaRPr>
          </a:p>
          <a:p>
            <a:pPr lvl="1" algn="just" defTabSz="1280160">
              <a:spcBef>
                <a:spcPts val="420"/>
              </a:spcBef>
              <a:spcAft>
                <a:spcPts val="600"/>
              </a:spcAft>
              <a:defRPr/>
            </a:pPr>
            <a:r>
              <a:rPr lang="en-US" altLang="pl-PL" sz="2400" dirty="0">
                <a:solidFill>
                  <a:srgbClr val="000000"/>
                </a:solidFill>
              </a:rPr>
              <a:t>Transformational leaders challenge the status </a:t>
            </a:r>
            <a:r>
              <a:rPr lang="en-US" altLang="pl-PL" sz="2400" dirty="0" smtClean="0">
                <a:solidFill>
                  <a:srgbClr val="000000"/>
                </a:solidFill>
              </a:rPr>
              <a:t>quo</a:t>
            </a:r>
            <a:r>
              <a:rPr lang="pl-PL" altLang="pl-PL" sz="2400" dirty="0" smtClean="0">
                <a:solidFill>
                  <a:srgbClr val="000000"/>
                </a:solidFill>
              </a:rPr>
              <a:t>; </a:t>
            </a:r>
            <a:r>
              <a:rPr lang="en-US" altLang="pl-PL" sz="2400" dirty="0" smtClean="0">
                <a:solidFill>
                  <a:srgbClr val="000000"/>
                </a:solidFill>
              </a:rPr>
              <a:t>encourage </a:t>
            </a:r>
            <a:r>
              <a:rPr lang="en-US" altLang="pl-PL" sz="2400" dirty="0">
                <a:solidFill>
                  <a:srgbClr val="000000"/>
                </a:solidFill>
              </a:rPr>
              <a:t>creativity among </a:t>
            </a:r>
            <a:r>
              <a:rPr lang="en-US" altLang="pl-PL" sz="2400" dirty="0" smtClean="0">
                <a:solidFill>
                  <a:srgbClr val="000000"/>
                </a:solidFill>
              </a:rPr>
              <a:t>followers</a:t>
            </a:r>
            <a:r>
              <a:rPr lang="pl-PL" altLang="pl-PL" sz="2400" dirty="0" smtClean="0">
                <a:solidFill>
                  <a:srgbClr val="000000"/>
                </a:solidFill>
              </a:rPr>
              <a:t>; </a:t>
            </a:r>
            <a:r>
              <a:rPr lang="en-US" altLang="pl-PL" sz="2400" dirty="0" smtClean="0">
                <a:solidFill>
                  <a:srgbClr val="000000"/>
                </a:solidFill>
              </a:rPr>
              <a:t>encourage </a:t>
            </a:r>
            <a:r>
              <a:rPr lang="en-US" altLang="pl-PL" sz="2400" dirty="0">
                <a:solidFill>
                  <a:srgbClr val="000000"/>
                </a:solidFill>
              </a:rPr>
              <a:t>followers to explore new ways of doing things.</a:t>
            </a:r>
          </a:p>
          <a:p>
            <a:pPr marL="514350" indent="-514350" algn="just" defTabSz="1280160">
              <a:spcBef>
                <a:spcPts val="420"/>
              </a:spcBef>
              <a:spcAft>
                <a:spcPts val="600"/>
              </a:spcAft>
              <a:buFont typeface="+mj-lt"/>
              <a:buAutoNum type="alphaLcPeriod"/>
              <a:defRPr/>
            </a:pPr>
            <a:r>
              <a:rPr lang="en-US" altLang="pl-PL" sz="2400" b="1" dirty="0" smtClean="0">
                <a:solidFill>
                  <a:srgbClr val="000000"/>
                </a:solidFill>
              </a:rPr>
              <a:t>Individualized </a:t>
            </a:r>
            <a:r>
              <a:rPr lang="pl-PL" altLang="pl-PL" sz="2400" b="1" dirty="0" smtClean="0">
                <a:solidFill>
                  <a:srgbClr val="000000"/>
                </a:solidFill>
              </a:rPr>
              <a:t>c</a:t>
            </a:r>
            <a:r>
              <a:rPr lang="en-US" altLang="pl-PL" sz="2400" b="1" dirty="0" err="1" smtClean="0">
                <a:solidFill>
                  <a:srgbClr val="000000"/>
                </a:solidFill>
              </a:rPr>
              <a:t>onsideration</a:t>
            </a:r>
            <a:endParaRPr lang="en-US" altLang="pl-PL" sz="2400" b="1" dirty="0" smtClean="0">
              <a:solidFill>
                <a:srgbClr val="000000"/>
              </a:solidFill>
            </a:endParaRPr>
          </a:p>
          <a:p>
            <a:pPr lvl="1" algn="just" defTabSz="1280160">
              <a:spcBef>
                <a:spcPts val="420"/>
              </a:spcBef>
              <a:spcAft>
                <a:spcPts val="600"/>
              </a:spcAft>
              <a:defRPr/>
            </a:pPr>
            <a:r>
              <a:rPr lang="en-US" altLang="pl-PL" sz="2400" dirty="0" smtClean="0">
                <a:solidFill>
                  <a:srgbClr val="000000"/>
                </a:solidFill>
              </a:rPr>
              <a:t>Leaders </a:t>
            </a:r>
            <a:r>
              <a:rPr lang="en-US" altLang="pl-PL" sz="2400" dirty="0">
                <a:solidFill>
                  <a:srgbClr val="000000"/>
                </a:solidFill>
              </a:rPr>
              <a:t>offer support and encouragement to individual </a:t>
            </a:r>
            <a:r>
              <a:rPr lang="en-US" altLang="pl-PL" sz="2400" dirty="0" smtClean="0">
                <a:solidFill>
                  <a:srgbClr val="000000"/>
                </a:solidFill>
              </a:rPr>
              <a:t>followers</a:t>
            </a:r>
            <a:r>
              <a:rPr lang="pl-PL" altLang="pl-PL" sz="2400" dirty="0" smtClean="0">
                <a:solidFill>
                  <a:srgbClr val="000000"/>
                </a:solidFill>
              </a:rPr>
              <a:t>; </a:t>
            </a:r>
            <a:r>
              <a:rPr lang="en-US" altLang="pl-PL" sz="2400" dirty="0" smtClean="0">
                <a:solidFill>
                  <a:srgbClr val="000000"/>
                </a:solidFill>
              </a:rPr>
              <a:t>leaders </a:t>
            </a:r>
            <a:r>
              <a:rPr lang="en-US" altLang="pl-PL" sz="2400" dirty="0">
                <a:solidFill>
                  <a:srgbClr val="000000"/>
                </a:solidFill>
              </a:rPr>
              <a:t>keep lines of communication </a:t>
            </a:r>
            <a:r>
              <a:rPr lang="en-US" altLang="pl-PL" sz="2400" dirty="0" smtClean="0">
                <a:solidFill>
                  <a:srgbClr val="000000"/>
                </a:solidFill>
              </a:rPr>
              <a:t>open</a:t>
            </a:r>
            <a:r>
              <a:rPr lang="pl-PL" altLang="pl-PL" sz="2400" dirty="0" smtClean="0">
                <a:solidFill>
                  <a:srgbClr val="000000"/>
                </a:solidFill>
              </a:rPr>
              <a:t>: f</a:t>
            </a:r>
            <a:r>
              <a:rPr lang="en-US" altLang="pl-PL" sz="2400" dirty="0" err="1" smtClean="0">
                <a:solidFill>
                  <a:srgbClr val="000000"/>
                </a:solidFill>
              </a:rPr>
              <a:t>ollowers</a:t>
            </a:r>
            <a:r>
              <a:rPr lang="en-US" altLang="pl-PL" sz="2400" dirty="0" smtClean="0">
                <a:solidFill>
                  <a:srgbClr val="000000"/>
                </a:solidFill>
              </a:rPr>
              <a:t> </a:t>
            </a:r>
            <a:r>
              <a:rPr lang="en-US" altLang="pl-PL" sz="2400" dirty="0">
                <a:solidFill>
                  <a:srgbClr val="000000"/>
                </a:solidFill>
              </a:rPr>
              <a:t>feel free to share ideas openly.</a:t>
            </a:r>
          </a:p>
          <a:p>
            <a:pPr marL="514350" indent="-514350" algn="just" defTabSz="1280160">
              <a:spcBef>
                <a:spcPts val="420"/>
              </a:spcBef>
              <a:spcAft>
                <a:spcPts val="600"/>
              </a:spcAft>
              <a:buFont typeface="+mj-lt"/>
              <a:buAutoNum type="alphaLcPeriod"/>
              <a:defRPr/>
            </a:pPr>
            <a:r>
              <a:rPr lang="en-US" altLang="pl-PL" sz="2400" b="1" dirty="0" smtClean="0">
                <a:solidFill>
                  <a:srgbClr val="000000"/>
                </a:solidFill>
              </a:rPr>
              <a:t>Inspirational </a:t>
            </a:r>
            <a:r>
              <a:rPr lang="pl-PL" altLang="pl-PL" sz="2400" b="1" dirty="0" smtClean="0">
                <a:solidFill>
                  <a:srgbClr val="000000"/>
                </a:solidFill>
              </a:rPr>
              <a:t>m</a:t>
            </a:r>
            <a:r>
              <a:rPr lang="en-US" altLang="pl-PL" sz="2400" b="1" dirty="0" err="1" smtClean="0">
                <a:solidFill>
                  <a:srgbClr val="000000"/>
                </a:solidFill>
              </a:rPr>
              <a:t>otivation</a:t>
            </a:r>
            <a:endParaRPr lang="en-US" altLang="pl-PL" sz="2400" b="1" dirty="0">
              <a:solidFill>
                <a:srgbClr val="000000"/>
              </a:solidFill>
            </a:endParaRPr>
          </a:p>
          <a:p>
            <a:pPr lvl="1" algn="just" defTabSz="1280160">
              <a:spcBef>
                <a:spcPts val="420"/>
              </a:spcBef>
              <a:spcAft>
                <a:spcPts val="600"/>
              </a:spcAft>
              <a:defRPr/>
            </a:pPr>
            <a:r>
              <a:rPr lang="en-US" altLang="pl-PL" sz="2400" dirty="0">
                <a:solidFill>
                  <a:srgbClr val="000000"/>
                </a:solidFill>
              </a:rPr>
              <a:t>Transformational leaders have a clear vision that they are able to </a:t>
            </a:r>
            <a:r>
              <a:rPr lang="pl-PL" altLang="pl-PL" sz="2400" dirty="0" err="1" smtClean="0">
                <a:solidFill>
                  <a:srgbClr val="000000"/>
                </a:solidFill>
              </a:rPr>
              <a:t>share</a:t>
            </a:r>
            <a:r>
              <a:rPr lang="pl-PL" altLang="pl-PL" sz="2400" dirty="0" smtClean="0">
                <a:solidFill>
                  <a:srgbClr val="000000"/>
                </a:solidFill>
              </a:rPr>
              <a:t> with </a:t>
            </a:r>
            <a:r>
              <a:rPr lang="en-US" altLang="pl-PL" sz="2400" dirty="0" smtClean="0">
                <a:solidFill>
                  <a:srgbClr val="000000"/>
                </a:solidFill>
              </a:rPr>
              <a:t>followers</a:t>
            </a:r>
            <a:r>
              <a:rPr lang="pl-PL" altLang="pl-PL" sz="2400" dirty="0" smtClean="0">
                <a:solidFill>
                  <a:srgbClr val="000000"/>
                </a:solidFill>
              </a:rPr>
              <a:t>; </a:t>
            </a:r>
            <a:r>
              <a:rPr lang="en-US" altLang="pl-PL" sz="2400" dirty="0" smtClean="0">
                <a:solidFill>
                  <a:srgbClr val="000000"/>
                </a:solidFill>
              </a:rPr>
              <a:t>Leaders </a:t>
            </a:r>
            <a:r>
              <a:rPr lang="en-US" altLang="pl-PL" sz="2400" dirty="0">
                <a:solidFill>
                  <a:srgbClr val="000000"/>
                </a:solidFill>
              </a:rPr>
              <a:t>help followers experience the same passion and motivation to reach their goals.</a:t>
            </a:r>
          </a:p>
          <a:p>
            <a:pPr marL="514350" indent="-514350" algn="just" defTabSz="1280160">
              <a:spcBef>
                <a:spcPts val="420"/>
              </a:spcBef>
              <a:spcAft>
                <a:spcPts val="600"/>
              </a:spcAft>
              <a:buFont typeface="+mj-lt"/>
              <a:buAutoNum type="alphaLcPeriod" startAt="4"/>
              <a:defRPr/>
            </a:pPr>
            <a:r>
              <a:rPr lang="en-US" altLang="pl-PL" sz="2400" b="1" dirty="0" smtClean="0">
                <a:solidFill>
                  <a:srgbClr val="000000"/>
                </a:solidFill>
              </a:rPr>
              <a:t>Idealized </a:t>
            </a:r>
            <a:r>
              <a:rPr lang="pl-PL" altLang="pl-PL" sz="2400" b="1" dirty="0" smtClean="0">
                <a:solidFill>
                  <a:srgbClr val="000000"/>
                </a:solidFill>
              </a:rPr>
              <a:t>i</a:t>
            </a:r>
            <a:r>
              <a:rPr lang="en-US" altLang="pl-PL" sz="2400" b="1" dirty="0" err="1" smtClean="0">
                <a:solidFill>
                  <a:srgbClr val="000000"/>
                </a:solidFill>
              </a:rPr>
              <a:t>nfluence</a:t>
            </a:r>
            <a:endParaRPr lang="en-US" altLang="pl-PL" sz="2400" b="1" dirty="0">
              <a:solidFill>
                <a:srgbClr val="000000"/>
              </a:solidFill>
            </a:endParaRPr>
          </a:p>
          <a:p>
            <a:pPr lvl="1" algn="just" defTabSz="1280160">
              <a:spcBef>
                <a:spcPts val="420"/>
              </a:spcBef>
              <a:spcAft>
                <a:spcPts val="600"/>
              </a:spcAft>
              <a:defRPr/>
            </a:pPr>
            <a:r>
              <a:rPr lang="en-US" altLang="pl-PL" sz="2400" dirty="0">
                <a:solidFill>
                  <a:srgbClr val="000000"/>
                </a:solidFill>
              </a:rPr>
              <a:t>The transformational leader serves as a role model for </a:t>
            </a:r>
            <a:r>
              <a:rPr lang="en-US" altLang="pl-PL" sz="2400" dirty="0" smtClean="0">
                <a:solidFill>
                  <a:srgbClr val="000000"/>
                </a:solidFill>
              </a:rPr>
              <a:t>followers</a:t>
            </a:r>
            <a:r>
              <a:rPr lang="pl-PL" altLang="pl-PL" sz="2400" dirty="0" smtClean="0">
                <a:solidFill>
                  <a:srgbClr val="000000"/>
                </a:solidFill>
              </a:rPr>
              <a:t>; </a:t>
            </a:r>
            <a:r>
              <a:rPr lang="en-US" altLang="pl-PL" sz="2400" dirty="0" smtClean="0">
                <a:solidFill>
                  <a:srgbClr val="000000"/>
                </a:solidFill>
              </a:rPr>
              <a:t>Followers </a:t>
            </a:r>
            <a:r>
              <a:rPr lang="en-US" altLang="pl-PL" sz="2400" dirty="0">
                <a:solidFill>
                  <a:srgbClr val="000000"/>
                </a:solidFill>
              </a:rPr>
              <a:t>trust and respect the </a:t>
            </a:r>
            <a:r>
              <a:rPr lang="en-US" altLang="pl-PL" sz="2400" dirty="0" smtClean="0">
                <a:solidFill>
                  <a:srgbClr val="000000"/>
                </a:solidFill>
              </a:rPr>
              <a:t>leader</a:t>
            </a:r>
            <a:r>
              <a:rPr lang="pl-PL" altLang="pl-PL" sz="2400" dirty="0" smtClean="0">
                <a:solidFill>
                  <a:srgbClr val="000000"/>
                </a:solidFill>
              </a:rPr>
              <a:t>; </a:t>
            </a:r>
            <a:r>
              <a:rPr lang="en-US" altLang="pl-PL" sz="2400" dirty="0" smtClean="0">
                <a:solidFill>
                  <a:srgbClr val="000000"/>
                </a:solidFill>
              </a:rPr>
              <a:t>Followers </a:t>
            </a:r>
            <a:r>
              <a:rPr lang="en-US" altLang="pl-PL" sz="2400" dirty="0">
                <a:solidFill>
                  <a:srgbClr val="000000"/>
                </a:solidFill>
              </a:rPr>
              <a:t>emulate the </a:t>
            </a:r>
            <a:r>
              <a:rPr lang="en-US" altLang="pl-PL" sz="2400" dirty="0" smtClean="0">
                <a:solidFill>
                  <a:srgbClr val="000000"/>
                </a:solidFill>
              </a:rPr>
              <a:t>leader</a:t>
            </a:r>
            <a:r>
              <a:rPr lang="pl-PL" altLang="pl-PL" sz="2400" dirty="0" smtClean="0">
                <a:solidFill>
                  <a:srgbClr val="000000"/>
                </a:solidFill>
              </a:rPr>
              <a:t>;</a:t>
            </a:r>
            <a:endParaRPr lang="en-US" altLang="pl-PL" sz="2400" dirty="0">
              <a:solidFill>
                <a:srgbClr val="000000"/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26720" y="136571"/>
            <a:ext cx="11948160" cy="82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16" tIns="64008" rIns="128016" bIns="64008">
            <a:spAutoFit/>
          </a:bodyPr>
          <a:lstStyle>
            <a:lvl1pPr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1280160">
              <a:spcBef>
                <a:spcPct val="0"/>
              </a:spcBef>
              <a:buFontTx/>
              <a:buNone/>
              <a:defRPr/>
            </a:pPr>
            <a:r>
              <a:rPr lang="pl-PL" altLang="pl-PL" sz="4500" b="1" dirty="0" err="1" smtClean="0">
                <a:solidFill>
                  <a:srgbClr val="000099"/>
                </a:solidFill>
              </a:rPr>
              <a:t>Leadership</a:t>
            </a:r>
            <a:r>
              <a:rPr lang="pl-PL" altLang="pl-PL" sz="4500" b="1" dirty="0" smtClean="0">
                <a:solidFill>
                  <a:srgbClr val="000099"/>
                </a:solidFill>
              </a:rPr>
              <a:t> in team </a:t>
            </a:r>
            <a:r>
              <a:rPr lang="pl-PL" altLang="pl-PL" sz="4500" b="1" dirty="0" err="1" smtClean="0">
                <a:solidFill>
                  <a:srgbClr val="000099"/>
                </a:solidFill>
              </a:rPr>
              <a:t>work</a:t>
            </a:r>
            <a:endParaRPr lang="pl-PL" altLang="pl-PL" sz="45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53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136104" y="1056184"/>
            <a:ext cx="12374880" cy="6768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16" tIns="64008" rIns="128016" bIns="64008"/>
          <a:lstStyle>
            <a:lvl1pPr marL="342900" indent="-34290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just" defTabSz="1280160">
              <a:spcBef>
                <a:spcPts val="420"/>
              </a:spcBef>
              <a:spcAft>
                <a:spcPts val="800"/>
              </a:spcAft>
              <a:buNone/>
              <a:defRPr/>
            </a:pPr>
            <a:r>
              <a:rPr lang="pl-PL" altLang="pl-PL" sz="2700" b="1" dirty="0" smtClean="0">
                <a:solidFill>
                  <a:srgbClr val="000000"/>
                </a:solidFill>
              </a:rPr>
              <a:t>3.  </a:t>
            </a:r>
            <a:r>
              <a:rPr lang="en-US" altLang="pl-PL" sz="2700" b="1" dirty="0" smtClean="0">
                <a:solidFill>
                  <a:srgbClr val="000000"/>
                </a:solidFill>
              </a:rPr>
              <a:t>Distributed </a:t>
            </a:r>
            <a:r>
              <a:rPr lang="en-US" altLang="pl-PL" sz="2700" b="1" dirty="0">
                <a:solidFill>
                  <a:srgbClr val="000000"/>
                </a:solidFill>
              </a:rPr>
              <a:t>leadership</a:t>
            </a:r>
          </a:p>
          <a:p>
            <a:pPr algn="just" defTabSz="1280160">
              <a:spcBef>
                <a:spcPts val="420"/>
              </a:spcBef>
              <a:spcAft>
                <a:spcPts val="800"/>
              </a:spcAft>
              <a:defRPr/>
            </a:pPr>
            <a:r>
              <a:rPr lang="pl-PL" altLang="pl-PL" sz="2700" dirty="0" smtClean="0">
                <a:solidFill>
                  <a:srgbClr val="000000"/>
                </a:solidFill>
              </a:rPr>
              <a:t>Team </a:t>
            </a:r>
            <a:r>
              <a:rPr lang="en-US" altLang="pl-PL" sz="2700" dirty="0" smtClean="0">
                <a:solidFill>
                  <a:srgbClr val="000000"/>
                </a:solidFill>
              </a:rPr>
              <a:t>members </a:t>
            </a:r>
            <a:r>
              <a:rPr lang="en-US" altLang="pl-PL" sz="2700" dirty="0">
                <a:solidFill>
                  <a:srgbClr val="000000"/>
                </a:solidFill>
              </a:rPr>
              <a:t>share leadership </a:t>
            </a:r>
            <a:r>
              <a:rPr lang="en-US" altLang="pl-PL" sz="2700" dirty="0" smtClean="0">
                <a:solidFill>
                  <a:srgbClr val="000000"/>
                </a:solidFill>
              </a:rPr>
              <a:t>functions</a:t>
            </a:r>
            <a:r>
              <a:rPr lang="pl-PL" altLang="pl-PL" sz="2700" dirty="0" smtClean="0">
                <a:solidFill>
                  <a:srgbClr val="000000"/>
                </a:solidFill>
              </a:rPr>
              <a:t>: </a:t>
            </a:r>
            <a:r>
              <a:rPr lang="en-US" altLang="pl-PL" sz="2700" dirty="0" smtClean="0">
                <a:solidFill>
                  <a:srgbClr val="000000"/>
                </a:solidFill>
              </a:rPr>
              <a:t>everyone </a:t>
            </a:r>
            <a:r>
              <a:rPr lang="en-US" altLang="pl-PL" sz="2700" dirty="0">
                <a:solidFill>
                  <a:srgbClr val="000000"/>
                </a:solidFill>
              </a:rPr>
              <a:t>shares the experience of serving as a leader, not sequentially, but concurrently and collectively</a:t>
            </a:r>
            <a:r>
              <a:rPr lang="en-US" altLang="pl-PL" sz="2700" dirty="0" smtClean="0">
                <a:solidFill>
                  <a:srgbClr val="000000"/>
                </a:solidFill>
              </a:rPr>
              <a:t>.</a:t>
            </a:r>
            <a:endParaRPr lang="en-US" altLang="pl-PL" sz="2700" dirty="0">
              <a:solidFill>
                <a:srgbClr val="000000"/>
              </a:solidFill>
            </a:endParaRPr>
          </a:p>
          <a:p>
            <a:pPr algn="just" defTabSz="1280160">
              <a:spcBef>
                <a:spcPts val="420"/>
              </a:spcBef>
              <a:spcAft>
                <a:spcPts val="800"/>
              </a:spcAft>
              <a:defRPr/>
            </a:pPr>
            <a:r>
              <a:rPr lang="pl-PL" altLang="pl-PL" sz="2700" dirty="0" smtClean="0">
                <a:solidFill>
                  <a:srgbClr val="000000"/>
                </a:solidFill>
              </a:rPr>
              <a:t>I</a:t>
            </a:r>
            <a:r>
              <a:rPr lang="en-US" altLang="pl-PL" sz="2700" dirty="0" err="1" smtClean="0">
                <a:solidFill>
                  <a:srgbClr val="000000"/>
                </a:solidFill>
              </a:rPr>
              <a:t>ntroduces</a:t>
            </a:r>
            <a:r>
              <a:rPr lang="en-US" altLang="pl-PL" sz="2700" dirty="0" smtClean="0">
                <a:solidFill>
                  <a:srgbClr val="000000"/>
                </a:solidFill>
              </a:rPr>
              <a:t> </a:t>
            </a:r>
            <a:r>
              <a:rPr lang="en-US" altLang="pl-PL" sz="2700" dirty="0">
                <a:solidFill>
                  <a:srgbClr val="000000"/>
                </a:solidFill>
              </a:rPr>
              <a:t>a method for developing </a:t>
            </a:r>
            <a:r>
              <a:rPr lang="en-US" altLang="pl-PL" sz="2700" dirty="0" smtClean="0">
                <a:solidFill>
                  <a:srgbClr val="000000"/>
                </a:solidFill>
              </a:rPr>
              <a:t>a</a:t>
            </a:r>
            <a:r>
              <a:rPr lang="pl-PL" altLang="pl-PL" sz="2700" dirty="0" smtClean="0">
                <a:solidFill>
                  <a:srgbClr val="000000"/>
                </a:solidFill>
              </a:rPr>
              <a:t> team </a:t>
            </a:r>
            <a:r>
              <a:rPr lang="en-US" altLang="pl-PL" sz="2700" dirty="0" smtClean="0">
                <a:solidFill>
                  <a:srgbClr val="000000"/>
                </a:solidFill>
              </a:rPr>
              <a:t>into </a:t>
            </a:r>
            <a:r>
              <a:rPr lang="en-US" altLang="pl-PL" sz="2700" dirty="0">
                <a:solidFill>
                  <a:srgbClr val="000000"/>
                </a:solidFill>
              </a:rPr>
              <a:t>a true society of peers. </a:t>
            </a:r>
          </a:p>
          <a:p>
            <a:pPr algn="just" defTabSz="1280160">
              <a:spcBef>
                <a:spcPts val="420"/>
              </a:spcBef>
              <a:spcAft>
                <a:spcPts val="800"/>
              </a:spcAft>
              <a:defRPr/>
            </a:pPr>
            <a:r>
              <a:rPr lang="en-US" altLang="pl-PL" sz="2700" dirty="0">
                <a:solidFill>
                  <a:srgbClr val="000000"/>
                </a:solidFill>
              </a:rPr>
              <a:t>Any </a:t>
            </a:r>
            <a:r>
              <a:rPr lang="pl-PL" altLang="pl-PL" sz="2700" dirty="0" smtClean="0">
                <a:solidFill>
                  <a:srgbClr val="000000"/>
                </a:solidFill>
              </a:rPr>
              <a:t>team</a:t>
            </a:r>
            <a:r>
              <a:rPr lang="en-US" altLang="pl-PL" sz="2700" dirty="0" smtClean="0">
                <a:solidFill>
                  <a:srgbClr val="000000"/>
                </a:solidFill>
              </a:rPr>
              <a:t> </a:t>
            </a:r>
            <a:r>
              <a:rPr lang="en-US" altLang="pl-PL" sz="2700" dirty="0">
                <a:solidFill>
                  <a:srgbClr val="000000"/>
                </a:solidFill>
              </a:rPr>
              <a:t>member may assume leadership at any time by taking action that facilitates goal accomplishment or maintains positive </a:t>
            </a:r>
            <a:r>
              <a:rPr lang="en-US" altLang="pl-PL" sz="2700" dirty="0" smtClean="0">
                <a:solidFill>
                  <a:srgbClr val="000000"/>
                </a:solidFill>
              </a:rPr>
              <a:t>relationships</a:t>
            </a:r>
            <a:endParaRPr lang="pl-PL" altLang="pl-PL" sz="2700" dirty="0" smtClean="0">
              <a:solidFill>
                <a:srgbClr val="000000"/>
              </a:solidFill>
            </a:endParaRPr>
          </a:p>
          <a:p>
            <a:pPr marL="0" indent="0" algn="just" defTabSz="1280160">
              <a:spcBef>
                <a:spcPts val="420"/>
              </a:spcBef>
              <a:spcAft>
                <a:spcPts val="800"/>
              </a:spcAft>
              <a:buNone/>
              <a:defRPr/>
            </a:pPr>
            <a:endParaRPr lang="pl-PL" altLang="pl-PL" sz="2700" dirty="0">
              <a:solidFill>
                <a:srgbClr val="000000"/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26720" y="136571"/>
            <a:ext cx="11948160" cy="82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16" tIns="64008" rIns="128016" bIns="64008">
            <a:spAutoFit/>
          </a:bodyPr>
          <a:lstStyle>
            <a:lvl1pPr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1280160">
              <a:spcBef>
                <a:spcPct val="0"/>
              </a:spcBef>
              <a:buFontTx/>
              <a:buNone/>
              <a:defRPr/>
            </a:pPr>
            <a:r>
              <a:rPr lang="pl-PL" altLang="pl-PL" sz="4500" b="1" dirty="0" err="1" smtClean="0">
                <a:solidFill>
                  <a:srgbClr val="000099"/>
                </a:solidFill>
              </a:rPr>
              <a:t>Leadership</a:t>
            </a:r>
            <a:r>
              <a:rPr lang="pl-PL" altLang="pl-PL" sz="4500" b="1" dirty="0" smtClean="0">
                <a:solidFill>
                  <a:srgbClr val="000099"/>
                </a:solidFill>
              </a:rPr>
              <a:t> in team </a:t>
            </a:r>
            <a:r>
              <a:rPr lang="pl-PL" altLang="pl-PL" sz="4500" b="1" dirty="0" err="1" smtClean="0">
                <a:solidFill>
                  <a:srgbClr val="000099"/>
                </a:solidFill>
              </a:rPr>
              <a:t>work</a:t>
            </a:r>
            <a:endParaRPr lang="pl-PL" altLang="pl-PL" sz="4500" b="1" dirty="0">
              <a:solidFill>
                <a:srgbClr val="000099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24136" y="4338877"/>
            <a:ext cx="11948160" cy="82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16" tIns="64008" rIns="128016" bIns="64008">
            <a:spAutoFit/>
          </a:bodyPr>
          <a:lstStyle>
            <a:lvl1pPr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1280160">
              <a:spcBef>
                <a:spcPct val="0"/>
              </a:spcBef>
              <a:buFontTx/>
              <a:buNone/>
              <a:defRPr/>
            </a:pPr>
            <a:r>
              <a:rPr lang="pl-PL" altLang="pl-PL" sz="4500" b="1" dirty="0" err="1" smtClean="0">
                <a:solidFill>
                  <a:srgbClr val="000099"/>
                </a:solidFill>
              </a:rPr>
              <a:t>Relationships</a:t>
            </a:r>
            <a:r>
              <a:rPr lang="pl-PL" altLang="pl-PL" sz="4500" b="1" dirty="0" smtClean="0">
                <a:solidFill>
                  <a:srgbClr val="000099"/>
                </a:solidFill>
              </a:rPr>
              <a:t> </a:t>
            </a:r>
            <a:r>
              <a:rPr lang="pl-PL" altLang="pl-PL" sz="4500" b="1" dirty="0" err="1" smtClean="0">
                <a:solidFill>
                  <a:srgbClr val="000099"/>
                </a:solidFill>
              </a:rPr>
              <a:t>between</a:t>
            </a:r>
            <a:r>
              <a:rPr lang="pl-PL" altLang="pl-PL" sz="4500" b="1" dirty="0" smtClean="0">
                <a:solidFill>
                  <a:srgbClr val="000099"/>
                </a:solidFill>
              </a:rPr>
              <a:t> </a:t>
            </a:r>
            <a:r>
              <a:rPr lang="pl-PL" altLang="pl-PL" sz="4500" b="1" dirty="0" err="1" smtClean="0">
                <a:solidFill>
                  <a:srgbClr val="000099"/>
                </a:solidFill>
              </a:rPr>
              <a:t>teams</a:t>
            </a:r>
            <a:endParaRPr lang="pl-PL" altLang="pl-PL" sz="4500" b="1" dirty="0">
              <a:solidFill>
                <a:srgbClr val="000099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36104" y="5232648"/>
            <a:ext cx="12374880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16" tIns="64008" rIns="128016" bIns="64008"/>
          <a:lstStyle>
            <a:lvl1pPr marL="342900" indent="-34290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514350" indent="-514350" algn="just" defTabSz="1280160">
              <a:spcBef>
                <a:spcPts val="420"/>
              </a:spcBef>
              <a:spcAft>
                <a:spcPts val="800"/>
              </a:spcAft>
              <a:buFont typeface="+mj-lt"/>
              <a:buAutoNum type="arabicPeriod"/>
              <a:defRPr/>
            </a:pPr>
            <a:r>
              <a:rPr lang="pl-PL" altLang="pl-PL" sz="2700" b="1" dirty="0" err="1" smtClean="0">
                <a:solidFill>
                  <a:srgbClr val="000000"/>
                </a:solidFill>
              </a:rPr>
              <a:t>Cooperation</a:t>
            </a:r>
            <a:endParaRPr lang="pl-PL" altLang="pl-PL" sz="2700" b="1" dirty="0" smtClean="0">
              <a:solidFill>
                <a:srgbClr val="000000"/>
              </a:solidFill>
            </a:endParaRPr>
          </a:p>
          <a:p>
            <a:pPr lvl="1" algn="just" defTabSz="1280160">
              <a:spcBef>
                <a:spcPts val="420"/>
              </a:spcBef>
              <a:spcAft>
                <a:spcPts val="800"/>
              </a:spcAft>
              <a:defRPr/>
            </a:pPr>
            <a:r>
              <a:rPr lang="en-US" altLang="pl-PL" sz="2700" dirty="0">
                <a:solidFill>
                  <a:srgbClr val="000000"/>
                </a:solidFill>
              </a:rPr>
              <a:t>process of teams mutual working or acting together for common/mutual benefit or goal</a:t>
            </a:r>
            <a:endParaRPr lang="pl-PL" altLang="pl-PL" sz="2700" dirty="0" smtClean="0">
              <a:solidFill>
                <a:srgbClr val="000000"/>
              </a:solidFill>
            </a:endParaRPr>
          </a:p>
          <a:p>
            <a:pPr marL="514350" indent="-514350" algn="just" defTabSz="1280160">
              <a:spcBef>
                <a:spcPts val="420"/>
              </a:spcBef>
              <a:spcAft>
                <a:spcPts val="800"/>
              </a:spcAft>
              <a:buFont typeface="+mj-lt"/>
              <a:buAutoNum type="arabicPeriod"/>
              <a:defRPr/>
            </a:pPr>
            <a:r>
              <a:rPr lang="pl-PL" altLang="pl-PL" sz="2700" b="1" dirty="0" err="1" smtClean="0">
                <a:solidFill>
                  <a:srgbClr val="000000"/>
                </a:solidFill>
              </a:rPr>
              <a:t>Competition</a:t>
            </a:r>
            <a:endParaRPr lang="pl-PL" altLang="pl-PL" sz="2700" b="1" dirty="0" smtClean="0">
              <a:solidFill>
                <a:srgbClr val="000000"/>
              </a:solidFill>
            </a:endParaRPr>
          </a:p>
          <a:p>
            <a:pPr lvl="1" algn="just" defTabSz="1280160">
              <a:spcBef>
                <a:spcPts val="420"/>
              </a:spcBef>
              <a:spcAft>
                <a:spcPts val="800"/>
              </a:spcAft>
              <a:defRPr/>
            </a:pPr>
            <a:r>
              <a:rPr lang="en-US" altLang="pl-PL" sz="2700" dirty="0">
                <a:solidFill>
                  <a:srgbClr val="000000"/>
                </a:solidFill>
              </a:rPr>
              <a:t>is a rivalry where two or more teams/parties strive for a common goal which cannot be shared: where one's gain is the other's loss</a:t>
            </a:r>
            <a:endParaRPr lang="pl-PL" altLang="pl-PL" sz="2700" dirty="0" smtClean="0">
              <a:solidFill>
                <a:srgbClr val="000000"/>
              </a:solidFill>
            </a:endParaRPr>
          </a:p>
          <a:p>
            <a:pPr marL="514350" indent="-514350" algn="just" defTabSz="1280160">
              <a:spcBef>
                <a:spcPts val="420"/>
              </a:spcBef>
              <a:spcAft>
                <a:spcPts val="800"/>
              </a:spcAft>
              <a:buFont typeface="+mj-lt"/>
              <a:buAutoNum type="arabicPeriod"/>
              <a:defRPr/>
            </a:pPr>
            <a:r>
              <a:rPr lang="pl-PL" altLang="pl-PL" sz="2700" b="1" dirty="0" err="1" smtClean="0">
                <a:solidFill>
                  <a:srgbClr val="000000"/>
                </a:solidFill>
              </a:rPr>
              <a:t>Coopetition</a:t>
            </a:r>
            <a:endParaRPr lang="pl-PL" altLang="pl-PL" sz="2700" b="1" dirty="0" smtClean="0">
              <a:solidFill>
                <a:srgbClr val="000000"/>
              </a:solidFill>
            </a:endParaRPr>
          </a:p>
          <a:p>
            <a:pPr lvl="1" algn="just" defTabSz="1280160">
              <a:spcBef>
                <a:spcPts val="420"/>
              </a:spcBef>
              <a:spcAft>
                <a:spcPts val="800"/>
              </a:spcAft>
              <a:defRPr/>
            </a:pPr>
            <a:r>
              <a:rPr lang="pl-PL" altLang="pl-PL" sz="2700" dirty="0" err="1" smtClean="0">
                <a:solidFill>
                  <a:srgbClr val="000000"/>
                </a:solidFill>
              </a:rPr>
              <a:t>cooperation</a:t>
            </a:r>
            <a:r>
              <a:rPr lang="en-US" altLang="pl-PL" sz="2700" dirty="0" smtClean="0">
                <a:solidFill>
                  <a:srgbClr val="000000"/>
                </a:solidFill>
              </a:rPr>
              <a:t> </a:t>
            </a:r>
            <a:r>
              <a:rPr lang="en-US" altLang="pl-PL" sz="2700" dirty="0">
                <a:solidFill>
                  <a:srgbClr val="000000"/>
                </a:solidFill>
              </a:rPr>
              <a:t>with a competitor to achieve a </a:t>
            </a:r>
            <a:r>
              <a:rPr lang="pl-PL" altLang="pl-PL" sz="2700" dirty="0" err="1" smtClean="0">
                <a:solidFill>
                  <a:srgbClr val="000000"/>
                </a:solidFill>
              </a:rPr>
              <a:t>specific</a:t>
            </a:r>
            <a:r>
              <a:rPr lang="en-US" altLang="pl-PL" sz="2700" dirty="0" smtClean="0">
                <a:solidFill>
                  <a:srgbClr val="000000"/>
                </a:solidFill>
              </a:rPr>
              <a:t> </a:t>
            </a:r>
            <a:r>
              <a:rPr lang="en-US" altLang="pl-PL" sz="2700" dirty="0">
                <a:solidFill>
                  <a:srgbClr val="000000"/>
                </a:solidFill>
              </a:rPr>
              <a:t>goal </a:t>
            </a:r>
            <a:endParaRPr lang="pl-PL" altLang="pl-PL" sz="27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547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426720" y="136571"/>
            <a:ext cx="11948160" cy="82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16" tIns="64008" rIns="128016" bIns="64008">
            <a:spAutoFit/>
          </a:bodyPr>
          <a:lstStyle>
            <a:lvl1pPr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1280160">
              <a:spcBef>
                <a:spcPct val="0"/>
              </a:spcBef>
              <a:buFontTx/>
              <a:buNone/>
              <a:defRPr/>
            </a:pPr>
            <a:r>
              <a:rPr lang="pl-PL" altLang="pl-PL" sz="4500" b="1" dirty="0" err="1" smtClean="0">
                <a:solidFill>
                  <a:srgbClr val="000099"/>
                </a:solidFill>
              </a:rPr>
              <a:t>Scavenger</a:t>
            </a:r>
            <a:r>
              <a:rPr lang="pl-PL" altLang="pl-PL" sz="4500" b="1" dirty="0" smtClean="0">
                <a:solidFill>
                  <a:srgbClr val="000099"/>
                </a:solidFill>
              </a:rPr>
              <a:t> </a:t>
            </a:r>
            <a:r>
              <a:rPr lang="pl-PL" altLang="pl-PL" sz="4500" b="1" dirty="0" err="1">
                <a:solidFill>
                  <a:srgbClr val="000099"/>
                </a:solidFill>
              </a:rPr>
              <a:t>Hunt</a:t>
            </a:r>
            <a:endParaRPr lang="pl-PL" altLang="pl-PL" sz="4500" b="1" dirty="0">
              <a:solidFill>
                <a:srgbClr val="000099"/>
              </a:solidFill>
            </a:endParaRP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136104" y="1948818"/>
            <a:ext cx="12374880" cy="335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16" tIns="64008" rIns="128016" bIns="64008"/>
          <a:lstStyle>
            <a:lvl1pPr marL="342900" indent="-34290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just" defTabSz="1280160">
              <a:spcBef>
                <a:spcPts val="420"/>
              </a:spcBef>
              <a:spcAft>
                <a:spcPts val="1000"/>
              </a:spcAft>
              <a:buFontTx/>
              <a:buNone/>
              <a:defRPr/>
            </a:pPr>
            <a:r>
              <a:rPr lang="en-US" sz="3000" b="1" dirty="0" smtClean="0">
                <a:solidFill>
                  <a:srgbClr val="000000"/>
                </a:solidFill>
              </a:rPr>
              <a:t>Step 1: </a:t>
            </a:r>
            <a:r>
              <a:rPr lang="en-US" altLang="pl-PL" sz="3000" b="1" dirty="0" smtClean="0">
                <a:solidFill>
                  <a:srgbClr val="000000"/>
                </a:solidFill>
              </a:rPr>
              <a:t>Divide into teams (students from different countries)</a:t>
            </a:r>
          </a:p>
          <a:p>
            <a:pPr algn="just" defTabSz="1280160">
              <a:spcBef>
                <a:spcPts val="420"/>
              </a:spcBef>
              <a:spcAft>
                <a:spcPts val="1000"/>
              </a:spcAft>
              <a:defRPr/>
            </a:pPr>
            <a:r>
              <a:rPr lang="en-US" sz="3000" dirty="0" smtClean="0">
                <a:solidFill>
                  <a:srgbClr val="000000"/>
                </a:solidFill>
              </a:rPr>
              <a:t>Choose a name for your team</a:t>
            </a:r>
          </a:p>
          <a:p>
            <a:pPr algn="just" defTabSz="1280160">
              <a:spcBef>
                <a:spcPts val="420"/>
              </a:spcBef>
              <a:spcAft>
                <a:spcPts val="1000"/>
              </a:spcAft>
              <a:defRPr/>
            </a:pPr>
            <a:endParaRPr lang="en-US" sz="3000" dirty="0" smtClean="0">
              <a:solidFill>
                <a:srgbClr val="000000"/>
              </a:solidFill>
            </a:endParaRPr>
          </a:p>
          <a:p>
            <a:pPr marL="0" indent="0" algn="just" defTabSz="1280160">
              <a:spcBef>
                <a:spcPts val="420"/>
              </a:spcBef>
              <a:spcAft>
                <a:spcPts val="1000"/>
              </a:spcAft>
              <a:buFontTx/>
              <a:buNone/>
              <a:defRPr/>
            </a:pPr>
            <a:r>
              <a:rPr lang="en-US" sz="3200" b="1" dirty="0" smtClean="0">
                <a:solidFill>
                  <a:srgbClr val="000000"/>
                </a:solidFill>
              </a:rPr>
              <a:t>Step 2: Your aim is to get as many points for completion of specific tasks as possible in 1</a:t>
            </a:r>
            <a:r>
              <a:rPr lang="pl-PL" sz="3200" b="1" dirty="0" smtClean="0">
                <a:solidFill>
                  <a:srgbClr val="000000"/>
                </a:solidFill>
              </a:rPr>
              <a:t>5</a:t>
            </a:r>
            <a:r>
              <a:rPr lang="en-US" sz="3200" b="1" dirty="0" smtClean="0">
                <a:solidFill>
                  <a:srgbClr val="000000"/>
                </a:solidFill>
              </a:rPr>
              <a:t>+4</a:t>
            </a:r>
            <a:r>
              <a:rPr lang="pl-PL" sz="3200" b="1" dirty="0" smtClean="0">
                <a:solidFill>
                  <a:srgbClr val="000000"/>
                </a:solidFill>
              </a:rPr>
              <a:t>5</a:t>
            </a:r>
            <a:r>
              <a:rPr lang="en-US" sz="3200" b="1" dirty="0" smtClean="0">
                <a:solidFill>
                  <a:srgbClr val="000000"/>
                </a:solidFill>
              </a:rPr>
              <a:t> minutes time!</a:t>
            </a:r>
          </a:p>
          <a:p>
            <a:pPr marL="0" indent="0" algn="just" defTabSz="1280160">
              <a:spcBef>
                <a:spcPts val="420"/>
              </a:spcBef>
              <a:spcAft>
                <a:spcPts val="1000"/>
              </a:spcAft>
              <a:buFontTx/>
              <a:buNone/>
              <a:defRPr/>
            </a:pPr>
            <a:r>
              <a:rPr lang="pl-PL" sz="3200" dirty="0">
                <a:solidFill>
                  <a:srgbClr val="000000"/>
                </a:solidFill>
              </a:rPr>
              <a:t>5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smtClean="0">
                <a:solidFill>
                  <a:srgbClr val="000000"/>
                </a:solidFill>
              </a:rPr>
              <a:t>minutes – strategy </a:t>
            </a:r>
            <a:r>
              <a:rPr lang="pl-PL" sz="3200" dirty="0" err="1" smtClean="0">
                <a:solidFill>
                  <a:srgbClr val="000000"/>
                </a:solidFill>
              </a:rPr>
              <a:t>planning</a:t>
            </a:r>
            <a:r>
              <a:rPr lang="pl-PL" sz="3200" dirty="0" smtClean="0">
                <a:solidFill>
                  <a:srgbClr val="000000"/>
                </a:solidFill>
              </a:rPr>
              <a:t> &amp; </a:t>
            </a:r>
            <a:r>
              <a:rPr lang="en-US" sz="3200" dirty="0" smtClean="0">
                <a:solidFill>
                  <a:srgbClr val="000000"/>
                </a:solidFill>
              </a:rPr>
              <a:t>development </a:t>
            </a:r>
            <a:r>
              <a:rPr lang="en-US" sz="3200" dirty="0" smtClean="0">
                <a:solidFill>
                  <a:srgbClr val="000000"/>
                </a:solidFill>
              </a:rPr>
              <a:t>(do not</a:t>
            </a:r>
            <a:r>
              <a:rPr lang="pl-PL" sz="3200" dirty="0" smtClean="0">
                <a:solidFill>
                  <a:srgbClr val="000000"/>
                </a:solidFill>
              </a:rPr>
              <a:t> </a:t>
            </a:r>
            <a:r>
              <a:rPr lang="pl-PL" sz="3200" dirty="0" err="1" smtClean="0">
                <a:solidFill>
                  <a:srgbClr val="000000"/>
                </a:solidFill>
              </a:rPr>
              <a:t>use</a:t>
            </a:r>
            <a:r>
              <a:rPr lang="pl-PL" sz="3200" dirty="0" smtClean="0">
                <a:solidFill>
                  <a:srgbClr val="000000"/>
                </a:solidFill>
              </a:rPr>
              <a:t> </a:t>
            </a:r>
            <a:r>
              <a:rPr lang="pl-PL" sz="3200" dirty="0" err="1" smtClean="0">
                <a:solidFill>
                  <a:srgbClr val="000000"/>
                </a:solidFill>
              </a:rPr>
              <a:t>mobiles</a:t>
            </a:r>
            <a:r>
              <a:rPr lang="pl-PL" sz="3200" dirty="0" smtClean="0">
                <a:solidFill>
                  <a:srgbClr val="000000"/>
                </a:solidFill>
              </a:rPr>
              <a:t> </a:t>
            </a:r>
            <a:r>
              <a:rPr lang="pl-PL" sz="3200" dirty="0" err="1" smtClean="0">
                <a:solidFill>
                  <a:srgbClr val="000000"/>
                </a:solidFill>
              </a:rPr>
              <a:t>or</a:t>
            </a:r>
            <a:r>
              <a:rPr lang="pl-PL" sz="3200" dirty="0" smtClean="0">
                <a:solidFill>
                  <a:srgbClr val="000000"/>
                </a:solidFill>
              </a:rPr>
              <a:t> </a:t>
            </a:r>
            <a:r>
              <a:rPr lang="pl-PL" sz="3200" dirty="0" err="1" smtClean="0">
                <a:solidFill>
                  <a:srgbClr val="000000"/>
                </a:solidFill>
              </a:rPr>
              <a:t>other</a:t>
            </a:r>
            <a:r>
              <a:rPr lang="pl-PL" sz="3200" dirty="0" smtClean="0">
                <a:solidFill>
                  <a:srgbClr val="000000"/>
                </a:solidFill>
              </a:rPr>
              <a:t> </a:t>
            </a:r>
            <a:r>
              <a:rPr lang="pl-PL" sz="3200" dirty="0" err="1" smtClean="0">
                <a:solidFill>
                  <a:srgbClr val="000000"/>
                </a:solidFill>
              </a:rPr>
              <a:t>internet</a:t>
            </a:r>
            <a:r>
              <a:rPr lang="pl-PL" sz="3200" dirty="0" smtClean="0">
                <a:solidFill>
                  <a:srgbClr val="000000"/>
                </a:solidFill>
              </a:rPr>
              <a:t> </a:t>
            </a:r>
            <a:r>
              <a:rPr lang="pl-PL" sz="3200" dirty="0" err="1" smtClean="0">
                <a:solidFill>
                  <a:srgbClr val="000000"/>
                </a:solidFill>
              </a:rPr>
              <a:t>sources</a:t>
            </a:r>
            <a:r>
              <a:rPr lang="pl-PL" sz="3200" dirty="0" smtClean="0">
                <a:solidFill>
                  <a:srgbClr val="000000"/>
                </a:solidFill>
              </a:rPr>
              <a:t>, do not </a:t>
            </a:r>
            <a:r>
              <a:rPr lang="en-US" sz="3200" dirty="0" smtClean="0">
                <a:solidFill>
                  <a:srgbClr val="000000"/>
                </a:solidFill>
              </a:rPr>
              <a:t>perform any actions!)</a:t>
            </a:r>
          </a:p>
          <a:p>
            <a:pPr marL="0" indent="0" algn="just" defTabSz="1280160">
              <a:spcBef>
                <a:spcPts val="420"/>
              </a:spcBef>
              <a:spcAft>
                <a:spcPts val="1000"/>
              </a:spcAft>
              <a:buFontTx/>
              <a:buNone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4</a:t>
            </a:r>
            <a:r>
              <a:rPr lang="pl-PL" sz="3200" dirty="0" smtClean="0">
                <a:solidFill>
                  <a:srgbClr val="000000"/>
                </a:solidFill>
              </a:rPr>
              <a:t>5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smtClean="0">
                <a:solidFill>
                  <a:srgbClr val="000000"/>
                </a:solidFill>
              </a:rPr>
              <a:t>minutes – tasks completion</a:t>
            </a:r>
            <a:r>
              <a:rPr lang="pl-PL" sz="3200" dirty="0" smtClean="0">
                <a:solidFill>
                  <a:srgbClr val="000000"/>
                </a:solidFill>
              </a:rPr>
              <a:t> &amp; report</a:t>
            </a:r>
            <a:r>
              <a:rPr lang="pl-PL" sz="3200" dirty="0" smtClean="0">
                <a:solidFill>
                  <a:srgbClr val="000000"/>
                </a:solidFill>
              </a:rPr>
              <a:t>!!</a:t>
            </a:r>
            <a:endParaRPr lang="en-US" sz="3200" dirty="0" smtClean="0">
              <a:solidFill>
                <a:srgbClr val="000000"/>
              </a:solidFill>
            </a:endParaRPr>
          </a:p>
          <a:p>
            <a:pPr algn="just" defTabSz="1280160">
              <a:spcBef>
                <a:spcPts val="420"/>
              </a:spcBef>
              <a:spcAft>
                <a:spcPts val="1000"/>
              </a:spcAft>
              <a:defRPr/>
            </a:pPr>
            <a:endParaRPr lang="pl-PL" sz="3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438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390741"/>
              </p:ext>
            </p:extLst>
          </p:nvPr>
        </p:nvGraphicFramePr>
        <p:xfrm>
          <a:off x="426720" y="984176"/>
          <a:ext cx="12022752" cy="75291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665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685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  <a:latin typeface="+mj-lt"/>
                        </a:rPr>
                        <a:t>Task: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1" u="none" strike="noStrike" dirty="0" err="1" smtClean="0">
                          <a:effectLst/>
                        </a:rPr>
                        <a:t>Points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7641">
                <a:tc>
                  <a:txBody>
                    <a:bodyPr/>
                    <a:lstStyle/>
                    <a:p>
                      <a:pPr marL="0" indent="0" algn="l" fontAlgn="b">
                        <a:buFont typeface="+mj-lt"/>
                        <a:buNone/>
                      </a:pPr>
                      <a:r>
                        <a:rPr lang="en-US" sz="2400" u="none" strike="noStrike" noProof="0" dirty="0" smtClean="0">
                          <a:effectLst/>
                          <a:latin typeface="+mj-lt"/>
                        </a:rPr>
                        <a:t>1. Take a creative, promotional photo of your team, including your team name</a:t>
                      </a:r>
                      <a:endParaRPr lang="en-US" sz="2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u="none" strike="noStrike" dirty="0">
                          <a:effectLst/>
                        </a:rPr>
                        <a:t>1</a:t>
                      </a:r>
                      <a:endParaRPr lang="en-US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7641">
                <a:tc>
                  <a:txBody>
                    <a:bodyPr/>
                    <a:lstStyle/>
                    <a:p>
                      <a:pPr marL="0" indent="0" algn="l" fontAlgn="b">
                        <a:buFont typeface="+mj-lt"/>
                        <a:buNone/>
                      </a:pPr>
                      <a:r>
                        <a:rPr lang="en-US" sz="2400" u="none" strike="noStrike" noProof="0" dirty="0" smtClean="0">
                          <a:effectLst/>
                          <a:latin typeface="+mj-lt"/>
                        </a:rPr>
                        <a:t>2. Send me an </a:t>
                      </a:r>
                      <a:r>
                        <a:rPr lang="en-US" sz="2400" u="none" strike="noStrike" noProof="0" dirty="0" err="1" smtClean="0">
                          <a:effectLst/>
                          <a:latin typeface="+mj-lt"/>
                        </a:rPr>
                        <a:t>sms</a:t>
                      </a:r>
                      <a:r>
                        <a:rPr lang="en-US" sz="2400" u="none" strike="noStrike" noProof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pl-PL" sz="2400" u="none" strike="noStrike" noProof="0" dirty="0" err="1" smtClean="0">
                          <a:effectLst/>
                          <a:latin typeface="+mj-lt"/>
                        </a:rPr>
                        <a:t>or</a:t>
                      </a:r>
                      <a:r>
                        <a:rPr lang="pl-PL" sz="2400" u="none" strike="noStrike" noProof="0" dirty="0" smtClean="0">
                          <a:effectLst/>
                          <a:latin typeface="+mj-lt"/>
                        </a:rPr>
                        <a:t> WhatsApp </a:t>
                      </a:r>
                      <a:r>
                        <a:rPr lang="pl-PL" sz="2400" u="none" strike="noStrike" baseline="0" noProof="0" dirty="0" err="1" smtClean="0">
                          <a:effectLst/>
                          <a:latin typeface="+mj-lt"/>
                        </a:rPr>
                        <a:t>message</a:t>
                      </a:r>
                      <a:r>
                        <a:rPr lang="pl-PL" sz="2400" u="none" strike="noStrike" baseline="0" noProof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u="none" strike="noStrike" noProof="0" dirty="0" smtClean="0">
                          <a:effectLst/>
                          <a:latin typeface="+mj-lt"/>
                        </a:rPr>
                        <a:t>with your team name</a:t>
                      </a:r>
                      <a:endParaRPr lang="en-US" sz="2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u="none" strike="noStrike" dirty="0">
                          <a:effectLst/>
                        </a:rPr>
                        <a:t>2</a:t>
                      </a:r>
                      <a:endParaRPr lang="en-US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7641">
                <a:tc>
                  <a:txBody>
                    <a:bodyPr/>
                    <a:lstStyle/>
                    <a:p>
                      <a:pPr marL="0" indent="0" algn="l" fontAlgn="b">
                        <a:buFont typeface="+mj-lt"/>
                        <a:buNone/>
                      </a:pPr>
                      <a:r>
                        <a:rPr lang="en-US" sz="2400" u="none" strike="noStrike" noProof="0" dirty="0" smtClean="0">
                          <a:effectLst/>
                          <a:latin typeface="+mj-lt"/>
                        </a:rPr>
                        <a:t>3. Take a creative selfie at my university room door</a:t>
                      </a:r>
                      <a:endParaRPr lang="en-US" sz="2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u="none" strike="noStrike" dirty="0">
                          <a:effectLst/>
                        </a:rPr>
                        <a:t>2</a:t>
                      </a:r>
                      <a:endParaRPr lang="en-US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15279">
                <a:tc>
                  <a:txBody>
                    <a:bodyPr/>
                    <a:lstStyle/>
                    <a:p>
                      <a:pPr marL="0" indent="0" algn="l" fontAlgn="b">
                        <a:buFont typeface="+mj-lt"/>
                        <a:buNone/>
                      </a:pPr>
                      <a:r>
                        <a:rPr lang="en-US" sz="2400" u="none" strike="noStrike" noProof="0" dirty="0" smtClean="0">
                          <a:effectLst/>
                          <a:latin typeface="+mj-lt"/>
                        </a:rPr>
                        <a:t>4. Make a short, promotional movie (&gt; 30 sec) with a stranger (person from the outside of the class), who recommend your team</a:t>
                      </a:r>
                      <a:endParaRPr lang="en-US" sz="2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u="none" strike="noStrike" dirty="0">
                          <a:effectLst/>
                          <a:latin typeface="+mj-lt"/>
                        </a:rPr>
                        <a:t>4</a:t>
                      </a:r>
                      <a:endParaRPr lang="en-US" sz="3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141222">
                <a:tc>
                  <a:txBody>
                    <a:bodyPr/>
                    <a:lstStyle/>
                    <a:p>
                      <a:pPr marL="0" indent="0" algn="l" fontAlgn="b">
                        <a:buFont typeface="+mj-lt"/>
                        <a:buNone/>
                      </a:pPr>
                      <a:r>
                        <a:rPr lang="en-US" sz="2400" u="none" strike="noStrike" noProof="0" dirty="0" smtClean="0">
                          <a:effectLst/>
                          <a:latin typeface="+mj-lt"/>
                        </a:rPr>
                        <a:t>5. Take a photo of your team protecting the tree planted on 1 October 2019, which the Faculty of Management received as a gift from the Faculty of Economics and Sociology, University of Lodz</a:t>
                      </a:r>
                      <a:r>
                        <a:rPr lang="pl-PL" sz="2400" u="none" strike="noStrike" noProof="0" dirty="0" smtClean="0">
                          <a:effectLst/>
                          <a:latin typeface="+mj-lt"/>
                        </a:rPr>
                        <a:t> (QR </a:t>
                      </a:r>
                      <a:r>
                        <a:rPr lang="pl-PL" sz="2400" u="none" strike="noStrike" noProof="0" dirty="0" err="1" smtClean="0">
                          <a:effectLst/>
                          <a:latin typeface="+mj-lt"/>
                        </a:rPr>
                        <a:t>Code</a:t>
                      </a:r>
                      <a:r>
                        <a:rPr lang="pl-PL" sz="2400" u="none" strike="noStrike" noProof="0" dirty="0" smtClean="0">
                          <a:effectLst/>
                          <a:latin typeface="+mj-lt"/>
                        </a:rPr>
                        <a:t> map </a:t>
                      </a:r>
                      <a:r>
                        <a:rPr lang="en-US" sz="2400" u="none" strike="noStrike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 the wall </a:t>
                      </a:r>
                      <a:r>
                        <a:rPr lang="en-US" sz="2400" u="none" strike="noStrike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board </a:t>
                      </a:r>
                      <a:r>
                        <a:rPr lang="en-US" sz="2400" u="none" strike="noStrike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 the Faculty</a:t>
                      </a:r>
                      <a:r>
                        <a:rPr lang="pl-PL" sz="2400" u="none" strike="noStrike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2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3000" u="none" strike="noStrike" dirty="0" smtClean="0">
                          <a:effectLst/>
                          <a:latin typeface="+mj-lt"/>
                        </a:rPr>
                        <a:t>5</a:t>
                      </a:r>
                      <a:endParaRPr lang="en-US" sz="3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64384">
                <a:tc>
                  <a:txBody>
                    <a:bodyPr/>
                    <a:lstStyle/>
                    <a:p>
                      <a:pPr marL="0" indent="0" algn="l" fontAlgn="b">
                        <a:buFont typeface="+mj-lt"/>
                        <a:buNone/>
                      </a:pPr>
                      <a:r>
                        <a:rPr lang="en-US" sz="2400" u="none" strike="noStrike" noProof="0" dirty="0" smtClean="0">
                          <a:effectLst/>
                          <a:latin typeface="+mj-lt"/>
                        </a:rPr>
                        <a:t>6. Document your protest against the pollution affecting climate </a:t>
                      </a:r>
                      <a:r>
                        <a:rPr lang="pl-PL" sz="2400" u="none" strike="noStrike" noProof="0" dirty="0" smtClean="0">
                          <a:effectLst/>
                          <a:latin typeface="+mj-lt"/>
                        </a:rPr>
                        <a:t/>
                      </a:r>
                      <a:br>
                        <a:rPr lang="pl-PL" sz="2400" u="none" strike="noStrike" noProof="0" dirty="0" smtClean="0">
                          <a:effectLst/>
                          <a:latin typeface="+mj-lt"/>
                        </a:rPr>
                      </a:br>
                      <a:r>
                        <a:rPr lang="en-US" sz="2400" u="none" strike="noStrike" noProof="0" dirty="0" smtClean="0">
                          <a:effectLst/>
                          <a:latin typeface="+mj-lt"/>
                        </a:rPr>
                        <a:t>change carried out together with Greta Thunberg</a:t>
                      </a:r>
                      <a:endParaRPr lang="en-US" sz="2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3000" u="none" strike="noStrike" dirty="0" smtClean="0">
                          <a:effectLst/>
                          <a:latin typeface="+mj-lt"/>
                        </a:rPr>
                        <a:t>5</a:t>
                      </a:r>
                      <a:endParaRPr lang="en-US" sz="3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84666">
                <a:tc>
                  <a:txBody>
                    <a:bodyPr/>
                    <a:lstStyle/>
                    <a:p>
                      <a:pPr marL="0" indent="0" algn="l" fontAlgn="b">
                        <a:buFont typeface="+mj-lt"/>
                        <a:buNone/>
                      </a:pPr>
                      <a:r>
                        <a:rPr lang="en-US" sz="2400" u="none" strike="noStrike" noProof="0" dirty="0" smtClean="0">
                          <a:effectLst/>
                          <a:latin typeface="+mj-lt"/>
                        </a:rPr>
                        <a:t>7. </a:t>
                      </a:r>
                      <a:r>
                        <a:rPr lang="pl-PL" sz="2400" u="none" strike="noStrike" noProof="0" dirty="0" smtClean="0">
                          <a:effectLst/>
                          <a:latin typeface="+mj-lt"/>
                        </a:rPr>
                        <a:t>Grab a</a:t>
                      </a:r>
                      <a:r>
                        <a:rPr lang="en-US" sz="2400" u="none" strike="noStrike" noProof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pl-PL" sz="2400" u="none" strike="noStrike" noProof="0" dirty="0" smtClean="0">
                          <a:effectLst/>
                          <a:latin typeface="+mj-lt"/>
                        </a:rPr>
                        <a:t>Team </a:t>
                      </a:r>
                      <a:r>
                        <a:rPr lang="en-US" sz="2400" u="none" strike="noStrike" noProof="0" dirty="0" smtClean="0">
                          <a:effectLst/>
                          <a:latin typeface="+mj-lt"/>
                        </a:rPr>
                        <a:t>Artefact hung on the wall boards somewhere </a:t>
                      </a:r>
                      <a:r>
                        <a:rPr lang="pl-PL" sz="2400" u="none" strike="noStrike" noProof="0" dirty="0" smtClean="0">
                          <a:effectLst/>
                          <a:latin typeface="+mj-lt"/>
                        </a:rPr>
                        <a:t/>
                      </a:r>
                      <a:br>
                        <a:rPr lang="pl-PL" sz="2400" u="none" strike="noStrike" noProof="0" dirty="0" smtClean="0">
                          <a:effectLst/>
                          <a:latin typeface="+mj-lt"/>
                        </a:rPr>
                      </a:br>
                      <a:r>
                        <a:rPr lang="en-US" sz="2400" u="none" strike="noStrike" noProof="0" dirty="0" smtClean="0">
                          <a:effectLst/>
                          <a:latin typeface="+mj-lt"/>
                        </a:rPr>
                        <a:t>at the Faculty</a:t>
                      </a:r>
                      <a:r>
                        <a:rPr lang="pl-PL" sz="2400" u="none" strike="noStrike" noProof="0" dirty="0" smtClean="0">
                          <a:effectLst/>
                          <a:latin typeface="+mj-lt"/>
                        </a:rPr>
                        <a:t> (6 a</a:t>
                      </a:r>
                      <a:r>
                        <a:rPr lang="en-US" sz="2400" u="none" strike="noStrike" kern="1200" noProof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rtefact</a:t>
                      </a:r>
                      <a:r>
                        <a:rPr lang="pl-PL" sz="2400" u="none" strike="noStrike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s)</a:t>
                      </a:r>
                      <a:endParaRPr lang="en-US" sz="2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3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2</a:t>
                      </a:r>
                      <a:r>
                        <a:rPr lang="pl-PL" sz="30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pl-PL" sz="3000" b="0" i="0" u="none" strike="noStrike" baseline="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each</a:t>
                      </a:r>
                      <a:endParaRPr lang="en-US" sz="3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710687">
                <a:tc>
                  <a:txBody>
                    <a:bodyPr/>
                    <a:lstStyle/>
                    <a:p>
                      <a:pPr marL="0" indent="0" algn="l" fontAlgn="b">
                        <a:buFont typeface="+mj-lt"/>
                        <a:buNone/>
                      </a:pPr>
                      <a:r>
                        <a:rPr lang="en-US" sz="2400" u="none" strike="noStrike" noProof="0" dirty="0" smtClean="0">
                          <a:effectLst/>
                          <a:latin typeface="+mj-lt"/>
                        </a:rPr>
                        <a:t>8. Make a creative drawing of the sunset on the advertising </a:t>
                      </a:r>
                      <a:r>
                        <a:rPr lang="pl-PL" sz="2400" u="none" strike="noStrike" noProof="0" dirty="0" smtClean="0">
                          <a:effectLst/>
                          <a:latin typeface="+mj-lt"/>
                        </a:rPr>
                        <a:t/>
                      </a:r>
                      <a:br>
                        <a:rPr lang="pl-PL" sz="2400" u="none" strike="noStrike" noProof="0" dirty="0" smtClean="0">
                          <a:effectLst/>
                          <a:latin typeface="+mj-lt"/>
                        </a:rPr>
                      </a:br>
                      <a:r>
                        <a:rPr lang="en-US" sz="2400" u="none" strike="noStrike" noProof="0" dirty="0" smtClean="0">
                          <a:effectLst/>
                          <a:latin typeface="+mj-lt"/>
                        </a:rPr>
                        <a:t>leaflet of the bank</a:t>
                      </a:r>
                      <a:endParaRPr lang="en-US" sz="2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3000" u="none" strike="noStrike" dirty="0" smtClean="0">
                          <a:effectLst/>
                          <a:latin typeface="+mj-lt"/>
                        </a:rPr>
                        <a:t>3</a:t>
                      </a:r>
                      <a:endParaRPr lang="en-US" sz="3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731099">
                <a:tc>
                  <a:txBody>
                    <a:bodyPr/>
                    <a:lstStyle/>
                    <a:p>
                      <a:pPr marL="0" indent="0" algn="l" fontAlgn="b">
                        <a:buFont typeface="+mj-lt"/>
                        <a:buNone/>
                      </a:pPr>
                      <a:r>
                        <a:rPr lang="en-US" sz="2400" u="none" strike="noStrike" noProof="0" dirty="0" smtClean="0">
                          <a:effectLst/>
                          <a:latin typeface="+mj-lt"/>
                        </a:rPr>
                        <a:t>9. Make a poster with categorization (classification) of top factors for start-ups success according to Bill Gross</a:t>
                      </a:r>
                      <a:endParaRPr lang="en-US" sz="2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3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26720" y="136571"/>
            <a:ext cx="11948160" cy="82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16" tIns="64008" rIns="128016" bIns="64008">
            <a:spAutoFit/>
          </a:bodyPr>
          <a:lstStyle>
            <a:lvl1pPr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1280160">
              <a:spcBef>
                <a:spcPct val="0"/>
              </a:spcBef>
              <a:buFontTx/>
              <a:buNone/>
              <a:defRPr/>
            </a:pPr>
            <a:r>
              <a:rPr lang="pl-PL" altLang="pl-PL" sz="4500" b="1" dirty="0" err="1" smtClean="0">
                <a:solidFill>
                  <a:srgbClr val="000099"/>
                </a:solidFill>
              </a:rPr>
              <a:t>Scavenger</a:t>
            </a:r>
            <a:r>
              <a:rPr lang="pl-PL" altLang="pl-PL" sz="4500" b="1" dirty="0" smtClean="0">
                <a:solidFill>
                  <a:srgbClr val="000099"/>
                </a:solidFill>
              </a:rPr>
              <a:t> </a:t>
            </a:r>
            <a:r>
              <a:rPr lang="pl-PL" altLang="pl-PL" sz="4500" b="1" dirty="0" err="1">
                <a:solidFill>
                  <a:srgbClr val="000099"/>
                </a:solidFill>
              </a:rPr>
              <a:t>Hunt</a:t>
            </a:r>
            <a:endParaRPr lang="pl-PL" altLang="pl-PL" sz="4500" b="1" dirty="0">
              <a:solidFill>
                <a:srgbClr val="000099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9072" y="5664696"/>
            <a:ext cx="1527446" cy="1982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13360" y="8617024"/>
            <a:ext cx="12374880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16" tIns="64008" rIns="128016" bIns="64008"/>
          <a:lstStyle>
            <a:lvl1pPr marL="342900" indent="-34290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 defTabSz="1280160">
              <a:spcBef>
                <a:spcPts val="420"/>
              </a:spcBef>
              <a:spcAft>
                <a:spcPts val="1500"/>
              </a:spcAft>
              <a:buNone/>
              <a:defRPr/>
            </a:pPr>
            <a:r>
              <a:rPr lang="pl-PL" altLang="pl-PL" sz="2500" dirty="0" err="1" smtClean="0">
                <a:solidFill>
                  <a:srgbClr val="000000"/>
                </a:solidFill>
              </a:rPr>
              <a:t>Please</a:t>
            </a:r>
            <a:r>
              <a:rPr lang="pl-PL" altLang="pl-PL" sz="2500" dirty="0" smtClean="0">
                <a:solidFill>
                  <a:srgbClr val="000000"/>
                </a:solidFill>
              </a:rPr>
              <a:t> </a:t>
            </a:r>
            <a:r>
              <a:rPr lang="en-US" altLang="pl-PL" sz="2500" dirty="0" smtClean="0">
                <a:solidFill>
                  <a:srgbClr val="000000"/>
                </a:solidFill>
              </a:rPr>
              <a:t>report </a:t>
            </a:r>
            <a:r>
              <a:rPr lang="pl-PL" altLang="pl-PL" sz="2500" b="1" u="sng" dirty="0" smtClean="0">
                <a:solidFill>
                  <a:srgbClr val="000000"/>
                </a:solidFill>
              </a:rPr>
              <a:t>ALL </a:t>
            </a:r>
            <a:r>
              <a:rPr lang="en-US" altLang="pl-PL" sz="2500" b="1" u="sng" dirty="0" smtClean="0">
                <a:solidFill>
                  <a:srgbClr val="000000"/>
                </a:solidFill>
              </a:rPr>
              <a:t>tasks</a:t>
            </a:r>
            <a:r>
              <a:rPr lang="en-US" altLang="pl-PL" sz="2500" dirty="0" smtClean="0">
                <a:solidFill>
                  <a:srgbClr val="000000"/>
                </a:solidFill>
              </a:rPr>
              <a:t> completion</a:t>
            </a:r>
            <a:r>
              <a:rPr lang="pl-PL" altLang="pl-PL" sz="2500" dirty="0" smtClean="0">
                <a:solidFill>
                  <a:srgbClr val="000000"/>
                </a:solidFill>
              </a:rPr>
              <a:t> as </a:t>
            </a:r>
            <a:r>
              <a:rPr lang="pl-PL" altLang="pl-PL" sz="2500" dirty="0" err="1" smtClean="0">
                <a:solidFill>
                  <a:srgbClr val="000000"/>
                </a:solidFill>
              </a:rPr>
              <a:t>photos</a:t>
            </a:r>
            <a:r>
              <a:rPr lang="pl-PL" altLang="pl-PL" sz="2500" dirty="0" smtClean="0">
                <a:solidFill>
                  <a:srgbClr val="000000"/>
                </a:solidFill>
              </a:rPr>
              <a:t>/</a:t>
            </a:r>
            <a:r>
              <a:rPr lang="pl-PL" altLang="pl-PL" sz="2500" dirty="0" err="1" smtClean="0">
                <a:solidFill>
                  <a:srgbClr val="000000"/>
                </a:solidFill>
              </a:rPr>
              <a:t>movies</a:t>
            </a:r>
            <a:r>
              <a:rPr lang="pl-PL" altLang="pl-PL" sz="2500" dirty="0" smtClean="0">
                <a:solidFill>
                  <a:srgbClr val="000000"/>
                </a:solidFill>
              </a:rPr>
              <a:t> to my </a:t>
            </a:r>
            <a:r>
              <a:rPr lang="pl-PL" altLang="pl-PL" sz="2500" dirty="0" err="1" smtClean="0">
                <a:solidFill>
                  <a:srgbClr val="000000"/>
                </a:solidFill>
              </a:rPr>
              <a:t>university</a:t>
            </a:r>
            <a:r>
              <a:rPr lang="pl-PL" altLang="pl-PL" sz="2500" dirty="0" smtClean="0">
                <a:solidFill>
                  <a:srgbClr val="000000"/>
                </a:solidFill>
              </a:rPr>
              <a:t> e-mail: </a:t>
            </a:r>
            <a:r>
              <a:rPr lang="pl-PL" altLang="pl-PL" sz="2500" dirty="0" smtClean="0">
                <a:solidFill>
                  <a:srgbClr val="000000"/>
                </a:solidFill>
                <a:hlinkClick r:id="rId3"/>
              </a:rPr>
              <a:t>marek.matejun@uni.lodz.pl</a:t>
            </a:r>
            <a:r>
              <a:rPr lang="pl-PL" altLang="pl-PL" sz="2500" dirty="0" smtClean="0">
                <a:solidFill>
                  <a:srgbClr val="000000"/>
                </a:solidFill>
              </a:rPr>
              <a:t> </a:t>
            </a:r>
            <a:endParaRPr lang="en-US" altLang="pl-PL" sz="25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97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Projekt domyślny">
  <a:themeElements>
    <a:clrScheme name="Niestandardowy 4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pl-PL" altLang="pl-PL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pl-PL" altLang="pl-PL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11369</TotalTime>
  <Words>1245</Words>
  <Application>Microsoft Office PowerPoint</Application>
  <PresentationFormat>Papier A3 (297x420 mm)</PresentationFormat>
  <Paragraphs>134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2_Projekt domyślny</vt:lpstr>
      <vt:lpstr>Organizational issues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Marek Matejun</dc:creator>
  <cp:lastModifiedBy>Kowalski Ryszard</cp:lastModifiedBy>
  <cp:revision>1017</cp:revision>
  <cp:lastPrinted>2004-04-14T05:44:38Z</cp:lastPrinted>
  <dcterms:created xsi:type="dcterms:W3CDTF">2004-04-12T18:55:21Z</dcterms:created>
  <dcterms:modified xsi:type="dcterms:W3CDTF">2025-04-28T10:31:45Z</dcterms:modified>
</cp:coreProperties>
</file>