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7" r:id="rId2"/>
    <p:sldId id="421" r:id="rId3"/>
    <p:sldId id="425" r:id="rId4"/>
    <p:sldId id="423" r:id="rId5"/>
    <p:sldId id="422" r:id="rId6"/>
    <p:sldId id="426" r:id="rId7"/>
  </p:sldIdLst>
  <p:sldSz cx="9144000" cy="6858000" type="screen4x3"/>
  <p:notesSz cx="6761163" cy="99425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45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29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435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581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26" algn="l" defTabSz="91429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871" algn="l" defTabSz="91429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016" algn="l" defTabSz="91429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161" algn="l" defTabSz="91429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22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13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6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1326" y="0"/>
            <a:ext cx="2929837" cy="46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6449"/>
            <a:ext cx="2929837" cy="46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1326" y="9456449"/>
            <a:ext cx="2929837" cy="46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7D4D446-4D27-44A8-BC34-818F1D1019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111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326" y="0"/>
            <a:ext cx="2929837" cy="49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489" y="4723381"/>
            <a:ext cx="4958186" cy="447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45"/>
            <a:ext cx="2929837" cy="49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326" y="9445145"/>
            <a:ext cx="2929837" cy="49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2A85EC-4E0E-4D68-9B6E-4B506ED3A2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5366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4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2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4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58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5" indent="0" algn="ctr">
              <a:buNone/>
              <a:defRPr/>
            </a:lvl2pPr>
            <a:lvl3pPr marL="914290" indent="0" algn="ctr">
              <a:buNone/>
              <a:defRPr/>
            </a:lvl3pPr>
            <a:lvl4pPr marL="1371435" indent="0" algn="ctr">
              <a:buNone/>
              <a:defRPr/>
            </a:lvl4pPr>
            <a:lvl5pPr marL="1828581" indent="0" algn="ctr">
              <a:buNone/>
              <a:defRPr/>
            </a:lvl5pPr>
            <a:lvl6pPr marL="2285726" indent="0" algn="ctr">
              <a:buNone/>
              <a:defRPr/>
            </a:lvl6pPr>
            <a:lvl7pPr marL="2742871" indent="0" algn="ctr">
              <a:buNone/>
              <a:defRPr/>
            </a:lvl7pPr>
            <a:lvl8pPr marL="3200016" indent="0" algn="ctr">
              <a:buNone/>
              <a:defRPr/>
            </a:lvl8pPr>
            <a:lvl9pPr marL="3657161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4C729-422C-4D0C-9305-497F606A24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8587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DA427-F4E8-442D-9E15-9B71D66AFB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63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0DD94-5019-4368-90FE-FB0F0B0F42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737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BFE8-5B39-4049-98A9-C7C0187A57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240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5" indent="0">
              <a:buNone/>
              <a:defRPr sz="1800"/>
            </a:lvl2pPr>
            <a:lvl3pPr marL="914290" indent="0">
              <a:buNone/>
              <a:defRPr sz="1600"/>
            </a:lvl3pPr>
            <a:lvl4pPr marL="1371435" indent="0">
              <a:buNone/>
              <a:defRPr sz="1400"/>
            </a:lvl4pPr>
            <a:lvl5pPr marL="1828581" indent="0">
              <a:buNone/>
              <a:defRPr sz="1400"/>
            </a:lvl5pPr>
            <a:lvl6pPr marL="2285726" indent="0">
              <a:buNone/>
              <a:defRPr sz="1400"/>
            </a:lvl6pPr>
            <a:lvl7pPr marL="2742871" indent="0">
              <a:buNone/>
              <a:defRPr sz="1400"/>
            </a:lvl7pPr>
            <a:lvl8pPr marL="3200016" indent="0">
              <a:buNone/>
              <a:defRPr sz="1400"/>
            </a:lvl8pPr>
            <a:lvl9pPr marL="3657161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79706-0BBB-4DB2-B596-B2FDD7C516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22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9B376-9341-41A8-9AC7-E0211EAE24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298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42BC-3556-4F86-B808-2F6B518F8D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74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18195-C475-4DA5-B90D-C19577AE2A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564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D2719-8E19-45CC-A627-A2EA6BC9D3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7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63D69-4701-48F3-8FDF-04CA33E211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95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C4CC3-A339-4ED3-8958-89134051FD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945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C7EE62B-920C-41F6-9036-E479E1EE64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4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29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43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581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859" indent="-342859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863" indent="-22857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008" indent="-22857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53" indent="-22857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298" indent="-22857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43" indent="-22857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589" indent="-22857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734" indent="-22857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matejun@uni.lodz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 smtClean="0"/>
              <a:t>Case </a:t>
            </a:r>
            <a:r>
              <a:rPr lang="pl-PL" altLang="pl-PL" b="1" dirty="0" err="1" smtClean="0"/>
              <a:t>study</a:t>
            </a:r>
            <a:endParaRPr lang="pl-PL" altLang="pl-PL" b="1" dirty="0" smtClean="0"/>
          </a:p>
        </p:txBody>
      </p:sp>
      <p:sp>
        <p:nvSpPr>
          <p:cNvPr id="4" name="Tytuł 1"/>
          <p:cNvSpPr txBox="1">
            <a:spLocks/>
          </p:cNvSpPr>
          <p:nvPr/>
        </p:nvSpPr>
        <p:spPr bwMode="auto">
          <a:xfrm>
            <a:off x="323850" y="1916833"/>
            <a:ext cx="8496300" cy="3456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ctr"/>
          <a:lstStyle/>
          <a:p>
            <a:pPr algn="ctr">
              <a:defRPr/>
            </a:pPr>
            <a:r>
              <a:rPr lang="pl-PL" sz="6000" kern="0" dirty="0" err="1">
                <a:solidFill>
                  <a:srgbClr val="000099"/>
                </a:solidFill>
              </a:rPr>
              <a:t>PizzaPortal</a:t>
            </a:r>
            <a:endParaRPr lang="pl-PL" sz="6000" kern="0" dirty="0">
              <a:solidFill>
                <a:srgbClr val="000099"/>
              </a:solidFill>
            </a:endParaRPr>
          </a:p>
          <a:p>
            <a:pPr algn="ctr">
              <a:defRPr/>
            </a:pPr>
            <a:r>
              <a:rPr lang="pl-PL" sz="60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"</a:t>
            </a:r>
            <a:r>
              <a:rPr lang="en-US" sz="60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Team leader: supervisor or </a:t>
            </a:r>
            <a:r>
              <a:rPr lang="en-US" sz="6000" kern="0" dirty="0" err="1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partne</a:t>
            </a:r>
            <a:r>
              <a:rPr lang="pl-PL" sz="60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r?"</a:t>
            </a:r>
          </a:p>
        </p:txBody>
      </p:sp>
    </p:spTree>
    <p:extLst>
      <p:ext uri="{BB962C8B-B14F-4D97-AF65-F5344CB8AC3E}">
        <p14:creationId xmlns:p14="http://schemas.microsoft.com/office/powerpoint/2010/main" val="125308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42350" cy="660400"/>
          </a:xfrm>
        </p:spPr>
        <p:txBody>
          <a:bodyPr/>
          <a:lstStyle/>
          <a:p>
            <a:r>
              <a:rPr lang="pl-PL" altLang="pl-PL" sz="3500" b="1" dirty="0" err="1">
                <a:solidFill>
                  <a:srgbClr val="000099"/>
                </a:solidFill>
              </a:rPr>
              <a:t>Description</a:t>
            </a:r>
            <a:r>
              <a:rPr lang="pl-PL" altLang="pl-PL" sz="3500" b="1" dirty="0">
                <a:solidFill>
                  <a:srgbClr val="000099"/>
                </a:solidFill>
              </a:rPr>
              <a:t> of the </a:t>
            </a:r>
            <a:r>
              <a:rPr lang="pl-PL" altLang="pl-PL" sz="3500" b="1" dirty="0" err="1">
                <a:solidFill>
                  <a:srgbClr val="000099"/>
                </a:solidFill>
              </a:rPr>
              <a:t>case</a:t>
            </a:r>
            <a:r>
              <a:rPr lang="pl-PL" altLang="pl-PL" sz="3500" b="1" dirty="0">
                <a:solidFill>
                  <a:srgbClr val="000099"/>
                </a:solidFill>
              </a:rPr>
              <a:t> </a:t>
            </a:r>
            <a:r>
              <a:rPr lang="pl-PL" altLang="pl-PL" sz="3500" b="1" dirty="0" err="1">
                <a:solidFill>
                  <a:srgbClr val="000099"/>
                </a:solidFill>
              </a:rPr>
              <a:t>study</a:t>
            </a:r>
            <a:endParaRPr lang="pl-PL" altLang="pl-PL" sz="3500" b="1" dirty="0">
              <a:solidFill>
                <a:srgbClr val="000099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951" y="765448"/>
            <a:ext cx="8964613" cy="5903913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altLang="pl-PL" sz="2100" dirty="0" err="1"/>
              <a:t>PizzaPortal</a:t>
            </a:r>
            <a:r>
              <a:rPr lang="en-US" altLang="pl-PL" sz="2100" dirty="0"/>
              <a:t> is an online portal that allows you to order a meal (not just pizza!) with delivery to any location</a:t>
            </a:r>
            <a:endParaRPr lang="pl-PL" altLang="pl-PL" sz="2100" dirty="0"/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altLang="pl-PL" sz="2100" dirty="0"/>
              <a:t>Recently, there have been some problems related to the coordination of activities carried out by the company's marketing departments located in Berlin and Lodz, as well as a decline in motivation and enthusiasm for work in the team you lead. All this has led to a decline in the company's performance, which needs to be dealt with</a:t>
            </a:r>
            <a:endParaRPr lang="pl-PL" altLang="pl-PL" sz="2100" dirty="0"/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altLang="pl-PL" sz="2100" dirty="0"/>
              <a:t>Your task is to take on the role of Marketing Director at </a:t>
            </a:r>
            <a:r>
              <a:rPr lang="en-US" altLang="pl-PL" sz="2100" dirty="0" err="1"/>
              <a:t>PizzaPortal</a:t>
            </a:r>
            <a:r>
              <a:rPr lang="en-US" altLang="pl-PL" sz="2100" dirty="0"/>
              <a:t> and take action to improve the company's performance</a:t>
            </a:r>
            <a:r>
              <a:rPr lang="pl-PL" altLang="pl-PL" sz="2100" dirty="0"/>
              <a:t>.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altLang="pl-PL" sz="2100" dirty="0"/>
              <a:t>Tasks:</a:t>
            </a:r>
            <a:endParaRPr lang="pl-PL" altLang="pl-PL" sz="2100" dirty="0"/>
          </a:p>
          <a:p>
            <a:pPr marL="914290" lvl="1" indent="-457145">
              <a:spcBef>
                <a:spcPts val="4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pl-PL" sz="2100" dirty="0"/>
              <a:t>Analyze the causes of the occurring problem using an Ishikawa diagram</a:t>
            </a:r>
            <a:endParaRPr lang="pl-PL" altLang="pl-PL" sz="2100" dirty="0"/>
          </a:p>
          <a:p>
            <a:pPr marL="914290" lvl="1" indent="-457145">
              <a:spcBef>
                <a:spcPts val="4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pl-PL" sz="2100" dirty="0"/>
              <a:t>Determine what the course of your work day should be according to the McGregor's </a:t>
            </a:r>
            <a:r>
              <a:rPr lang="pl-PL" altLang="pl-PL" sz="2100" dirty="0"/>
              <a:t>Y </a:t>
            </a:r>
            <a:r>
              <a:rPr lang="en-US" altLang="pl-PL" sz="2100" dirty="0"/>
              <a:t>theory. What mistakes did the Marketing Director make </a:t>
            </a:r>
            <a:r>
              <a:rPr lang="pl-PL" altLang="pl-PL" sz="2100" dirty="0" err="1"/>
              <a:t>during</a:t>
            </a:r>
            <a:r>
              <a:rPr lang="pl-PL" altLang="pl-PL" sz="2100" dirty="0"/>
              <a:t> the </a:t>
            </a:r>
            <a:r>
              <a:rPr lang="pl-PL" altLang="pl-PL" sz="2100" dirty="0" err="1"/>
              <a:t>work</a:t>
            </a:r>
            <a:r>
              <a:rPr lang="pl-PL" altLang="pl-PL" sz="2100" dirty="0"/>
              <a:t> </a:t>
            </a:r>
            <a:r>
              <a:rPr lang="pl-PL" altLang="pl-PL" sz="2100" dirty="0" err="1"/>
              <a:t>day</a:t>
            </a:r>
            <a:r>
              <a:rPr lang="pl-PL" altLang="pl-PL" sz="2100" dirty="0"/>
              <a:t>?</a:t>
            </a:r>
          </a:p>
          <a:p>
            <a:pPr marL="514288" indent="-457145">
              <a:spcBef>
                <a:spcPts val="400"/>
              </a:spcBef>
              <a:spcAft>
                <a:spcPts val="600"/>
              </a:spcAft>
            </a:pPr>
            <a:r>
              <a:rPr lang="pl-PL" altLang="pl-PL" sz="2100" dirty="0" err="1"/>
              <a:t>Send</a:t>
            </a:r>
            <a:r>
              <a:rPr lang="pl-PL" altLang="pl-PL" sz="2100" dirty="0"/>
              <a:t> </a:t>
            </a:r>
            <a:r>
              <a:rPr lang="pl-PL" altLang="pl-PL" sz="2100" dirty="0" err="1"/>
              <a:t>presentation</a:t>
            </a:r>
            <a:r>
              <a:rPr lang="pl-PL" altLang="pl-PL" sz="2100" dirty="0"/>
              <a:t> to my e-mail: </a:t>
            </a:r>
            <a:r>
              <a:rPr lang="pl-PL" altLang="pl-PL" sz="2100" dirty="0">
                <a:hlinkClick r:id="rId2"/>
              </a:rPr>
              <a:t>marek.matejun@uni.lodz.pl</a:t>
            </a:r>
            <a:r>
              <a:rPr lang="pl-PL" altLang="pl-PL" sz="2100" dirty="0"/>
              <a:t> </a:t>
            </a:r>
            <a:br>
              <a:rPr lang="pl-PL" altLang="pl-PL" sz="2100" dirty="0"/>
            </a:br>
            <a:r>
              <a:rPr lang="pl-PL" altLang="pl-PL" sz="2100" dirty="0"/>
              <a:t>(</a:t>
            </a:r>
            <a:r>
              <a:rPr lang="pl-PL" altLang="pl-PL" sz="2100" dirty="0" err="1"/>
              <a:t>including</a:t>
            </a:r>
            <a:r>
              <a:rPr lang="pl-PL" altLang="pl-PL" sz="2100" dirty="0"/>
              <a:t> team </a:t>
            </a:r>
            <a:r>
              <a:rPr lang="pl-PL" altLang="pl-PL" sz="2100" dirty="0" err="1"/>
              <a:t>members</a:t>
            </a:r>
            <a:r>
              <a:rPr lang="pl-PL" altLang="pl-PL" sz="2100" dirty="0"/>
              <a:t>!)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endParaRPr lang="pl-PL" altLang="pl-PL" sz="2100" dirty="0"/>
          </a:p>
          <a:p>
            <a:pPr>
              <a:spcBef>
                <a:spcPts val="400"/>
              </a:spcBef>
              <a:spcAft>
                <a:spcPts val="600"/>
              </a:spcAft>
            </a:pPr>
            <a:endParaRPr lang="pl-PL" altLang="pl-PL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951" y="693440"/>
            <a:ext cx="8964613" cy="5903912"/>
          </a:xfrm>
        </p:spPr>
        <p:txBody>
          <a:bodyPr/>
          <a:lstStyle/>
          <a:p>
            <a:pPr marL="457145" indent="-457145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The Ishikawa diagram, also known as a fish (or fishbone) diagram, is a method developed by Japanese professor Kaoru Ishikawa. It is used to identify possible causes of a specific problem of a complex and multi-dimensional nature. The structure of the finished diagram reminds the shape of a fish skeleton - that's where the name of the diagram comes from.</a:t>
            </a:r>
            <a:endParaRPr lang="pl-PL" altLang="pl-PL" sz="1900" dirty="0"/>
          </a:p>
          <a:p>
            <a:pPr marL="457145" indent="-457145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As assumed, the diagram is useful for analyzing the causes of a problem and listing its most significant areas to work on and look for improvements and enhancements.</a:t>
            </a:r>
            <a:endParaRPr lang="pl-PL" altLang="pl-PL" sz="1900" dirty="0"/>
          </a:p>
          <a:p>
            <a:pPr marL="457145" indent="-457145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The procedure for using this method includes 4 steps:</a:t>
            </a:r>
            <a:endParaRPr lang="pl-PL" altLang="pl-PL" sz="1900" dirty="0"/>
          </a:p>
          <a:p>
            <a:pPr marL="714289" lvl="1" indent="-314287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b="1" dirty="0"/>
              <a:t>Step 1: </a:t>
            </a:r>
            <a:r>
              <a:rPr lang="en-US" altLang="pl-PL" sz="1900" dirty="0"/>
              <a:t>in the place symbolizing the head of the fish, a specific problem is presented</a:t>
            </a:r>
            <a:endParaRPr lang="pl-PL" altLang="pl-PL" sz="1900" dirty="0"/>
          </a:p>
          <a:p>
            <a:pPr marL="714289" lvl="1" indent="-314287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b="1" dirty="0"/>
              <a:t>Step 2: </a:t>
            </a:r>
            <a:r>
              <a:rPr lang="en-US" altLang="pl-PL" sz="1900" dirty="0"/>
              <a:t>all possible categories (groups) of causes of the problem are written on the ends of the ribs of the skeleton. Among the categories, the most common are:</a:t>
            </a:r>
            <a:endParaRPr lang="pl-PL" altLang="pl-PL" sz="1900" dirty="0"/>
          </a:p>
          <a:p>
            <a:pPr marL="1076196" lvl="2" indent="-276192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human</a:t>
            </a:r>
            <a:r>
              <a:rPr lang="pl-PL" altLang="pl-PL" sz="1900" dirty="0"/>
              <a:t>/</a:t>
            </a:r>
            <a:r>
              <a:rPr lang="pl-PL" altLang="pl-PL" sz="1900" dirty="0" err="1"/>
              <a:t>people</a:t>
            </a:r>
            <a:r>
              <a:rPr lang="en-US" altLang="pl-PL" sz="1900" dirty="0"/>
              <a:t> - a group of social causes related to people</a:t>
            </a:r>
            <a:endParaRPr lang="pl-PL" altLang="pl-PL" sz="1900" dirty="0"/>
          </a:p>
          <a:p>
            <a:pPr marL="1076196" lvl="2" indent="-276192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machine</a:t>
            </a:r>
            <a:r>
              <a:rPr lang="pl-PL" altLang="pl-PL" sz="1900" dirty="0"/>
              <a:t>/</a:t>
            </a:r>
            <a:r>
              <a:rPr lang="pl-PL" altLang="pl-PL" sz="1900" dirty="0" err="1"/>
              <a:t>equipment</a:t>
            </a:r>
            <a:r>
              <a:rPr lang="en-US" altLang="pl-PL" sz="1900" dirty="0"/>
              <a:t> - group of technical causes related to machines, equipment</a:t>
            </a:r>
            <a:endParaRPr lang="pl-PL" altLang="pl-PL" sz="1900" dirty="0"/>
          </a:p>
          <a:p>
            <a:pPr marL="1076196" lvl="2" indent="-276192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methods/procedures used - group of organizational causes, related to management methods</a:t>
            </a:r>
            <a:r>
              <a:rPr lang="pl-PL" altLang="pl-PL" sz="1900" dirty="0"/>
              <a:t> and </a:t>
            </a:r>
            <a:r>
              <a:rPr lang="pl-PL" altLang="pl-PL" sz="1900" dirty="0" err="1"/>
              <a:t>procedures</a:t>
            </a:r>
            <a:endParaRPr lang="pl-PL" altLang="pl-PL" sz="1900" dirty="0"/>
          </a:p>
          <a:p>
            <a:pPr marL="1076196" lvl="2" indent="-276192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management - group of causes related to the work of managers</a:t>
            </a:r>
            <a:endParaRPr lang="pl-PL" altLang="pl-PL" sz="1900" dirty="0"/>
          </a:p>
          <a:p>
            <a:pPr marL="1076196" lvl="2" indent="-276192">
              <a:spcBef>
                <a:spcPts val="300"/>
              </a:spcBef>
              <a:spcAft>
                <a:spcPts val="400"/>
              </a:spcAft>
            </a:pPr>
            <a:r>
              <a:rPr lang="en-US" altLang="pl-PL" sz="1900" dirty="0"/>
              <a:t>environment - group of external causes, originating from the environment</a:t>
            </a:r>
            <a:endParaRPr lang="pl-PL" altLang="pl-PL" sz="1900" dirty="0"/>
          </a:p>
        </p:txBody>
      </p:sp>
      <p:sp>
        <p:nvSpPr>
          <p:cNvPr id="26627" name="Tytuł 1"/>
          <p:cNvSpPr>
            <a:spLocks noGrp="1"/>
          </p:cNvSpPr>
          <p:nvPr>
            <p:ph type="title"/>
          </p:nvPr>
        </p:nvSpPr>
        <p:spPr>
          <a:xfrm>
            <a:off x="250825" y="44451"/>
            <a:ext cx="8642350" cy="658813"/>
          </a:xfrm>
        </p:spPr>
        <p:txBody>
          <a:bodyPr/>
          <a:lstStyle/>
          <a:p>
            <a:r>
              <a:rPr lang="pl-PL" altLang="pl-PL" sz="3500" b="1" dirty="0" err="1">
                <a:solidFill>
                  <a:srgbClr val="000099"/>
                </a:solidFill>
              </a:rPr>
              <a:t>Ishikawa</a:t>
            </a:r>
            <a:r>
              <a:rPr lang="pl-PL" altLang="pl-PL" sz="3500" b="1" dirty="0">
                <a:solidFill>
                  <a:srgbClr val="000099"/>
                </a:solidFill>
              </a:rPr>
              <a:t>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107951" y="620714"/>
            <a:ext cx="8964613" cy="936625"/>
          </a:xfrm>
        </p:spPr>
        <p:txBody>
          <a:bodyPr/>
          <a:lstStyle/>
          <a:p>
            <a:pPr marL="457145" indent="-457145">
              <a:spcBef>
                <a:spcPts val="300"/>
              </a:spcBef>
            </a:pPr>
            <a:r>
              <a:rPr lang="en-US" altLang="pl-PL" sz="2200" b="1" dirty="0"/>
              <a:t>Step 3: </a:t>
            </a:r>
            <a:r>
              <a:rPr lang="en-US" altLang="pl-PL" sz="2200" dirty="0"/>
              <a:t>at the ends of the "bones" running from the ribs, the specific causes of the problem are written down, falling into a particular category</a:t>
            </a:r>
            <a:endParaRPr lang="pl-PL" altLang="pl-PL" sz="2200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107951" y="5661026"/>
            <a:ext cx="89646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457145" indent="-457145">
              <a:spcBef>
                <a:spcPts val="300"/>
              </a:spcBef>
              <a:buFontTx/>
              <a:buChar char="•"/>
              <a:defRPr/>
            </a:pPr>
            <a:r>
              <a:rPr lang="en-US" sz="2200" kern="0" dirty="0">
                <a:latin typeface="+mn-lt"/>
              </a:rPr>
              <a:t>Step 4: </a:t>
            </a:r>
            <a:r>
              <a:rPr lang="en-US" sz="2200" b="0" kern="0" dirty="0">
                <a:latin typeface="+mn-lt"/>
              </a:rPr>
              <a:t>The diagram prepared in this way is used for further work, including the analysis </a:t>
            </a:r>
            <a:r>
              <a:rPr lang="pl-PL" sz="2200" b="0" kern="0" dirty="0">
                <a:latin typeface="+mn-lt"/>
              </a:rPr>
              <a:t> </a:t>
            </a:r>
            <a:r>
              <a:rPr lang="en-US" sz="2200" b="0" kern="0" dirty="0">
                <a:latin typeface="+mn-lt"/>
              </a:rPr>
              <a:t>of the problem and the formulation the solutions to be applied in practice</a:t>
            </a:r>
            <a:endParaRPr lang="pl-PL" sz="2200" b="0" kern="0" dirty="0">
              <a:latin typeface="+mn-lt"/>
            </a:endParaRPr>
          </a:p>
        </p:txBody>
      </p:sp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57325"/>
            <a:ext cx="7200900" cy="405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250825" y="44451"/>
            <a:ext cx="8642350" cy="658813"/>
          </a:xfrm>
        </p:spPr>
        <p:txBody>
          <a:bodyPr/>
          <a:lstStyle/>
          <a:p>
            <a:r>
              <a:rPr lang="pl-PL" altLang="pl-PL" sz="3500" b="1" dirty="0" err="1">
                <a:solidFill>
                  <a:srgbClr val="000099"/>
                </a:solidFill>
              </a:rPr>
              <a:t>Ishikawa</a:t>
            </a:r>
            <a:r>
              <a:rPr lang="pl-PL" altLang="pl-PL" sz="3500" b="1" dirty="0">
                <a:solidFill>
                  <a:srgbClr val="000099"/>
                </a:solidFill>
              </a:rPr>
              <a:t>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951" y="765448"/>
            <a:ext cx="8964613" cy="5903912"/>
          </a:xfrm>
        </p:spPr>
        <p:txBody>
          <a:bodyPr/>
          <a:lstStyle/>
          <a:p>
            <a:pPr marL="457145" indent="-457145">
              <a:lnSpc>
                <a:spcPct val="114000"/>
              </a:lnSpc>
              <a:spcBef>
                <a:spcPts val="300"/>
              </a:spcBef>
            </a:pPr>
            <a:r>
              <a:rPr lang="en-US" altLang="pl-PL" sz="2200" dirty="0"/>
              <a:t>In his theory, Douglas McGregor presented two different views on managers' approach to managing people, perceptions of human nature, approach to work, duties and taking on new challenges by employees.</a:t>
            </a:r>
            <a:endParaRPr lang="pl-PL" altLang="pl-PL" sz="2200" dirty="0"/>
          </a:p>
          <a:p>
            <a:pPr marL="457145" indent="-457145">
              <a:lnSpc>
                <a:spcPct val="114000"/>
              </a:lnSpc>
              <a:spcBef>
                <a:spcPts val="300"/>
              </a:spcBef>
            </a:pPr>
            <a:r>
              <a:rPr lang="en-US" altLang="pl-PL" sz="2200" dirty="0"/>
              <a:t>According to </a:t>
            </a:r>
            <a:r>
              <a:rPr lang="pl-PL" altLang="pl-PL" sz="2200" dirty="0"/>
              <a:t>X </a:t>
            </a:r>
            <a:r>
              <a:rPr lang="en-US" altLang="pl-PL" sz="2200" dirty="0"/>
              <a:t>Theory</a:t>
            </a:r>
            <a:r>
              <a:rPr lang="pl-PL" altLang="pl-PL" sz="2200" dirty="0"/>
              <a:t>,</a:t>
            </a:r>
            <a:r>
              <a:rPr lang="en-US" altLang="pl-PL" sz="2200" dirty="0"/>
              <a:t> managers perceive their employees as averse to their duties, characterized by a negative and reluctant approach to their tasks, seeking to avoid work, new challenges and responsibilities:</a:t>
            </a:r>
            <a:endParaRPr lang="pl-PL" altLang="pl-PL" sz="2200" dirty="0"/>
          </a:p>
          <a:p>
            <a:pPr marL="857147" lvl="1" indent="-457145">
              <a:lnSpc>
                <a:spcPct val="114000"/>
              </a:lnSpc>
              <a:spcBef>
                <a:spcPts val="300"/>
              </a:spcBef>
            </a:pPr>
            <a:r>
              <a:rPr lang="en-US" altLang="pl-PL" sz="2200" dirty="0"/>
              <a:t>a person does not like work and will avoid it if possible,</a:t>
            </a:r>
            <a:endParaRPr lang="pl-PL" altLang="pl-PL" sz="2200" dirty="0"/>
          </a:p>
          <a:p>
            <a:pPr marL="857147" lvl="1" indent="-457145">
              <a:lnSpc>
                <a:spcPct val="114000"/>
              </a:lnSpc>
              <a:spcBef>
                <a:spcPts val="300"/>
              </a:spcBef>
            </a:pPr>
            <a:r>
              <a:rPr lang="en-US" altLang="pl-PL" sz="2200" dirty="0"/>
              <a:t>a person must be forced or bribed to make due efforts,</a:t>
            </a:r>
            <a:endParaRPr lang="pl-PL" altLang="pl-PL" sz="2200" dirty="0"/>
          </a:p>
          <a:p>
            <a:pPr marL="857147" lvl="1" indent="-457145">
              <a:lnSpc>
                <a:spcPct val="114000"/>
              </a:lnSpc>
              <a:spcBef>
                <a:spcPts val="300"/>
              </a:spcBef>
            </a:pPr>
            <a:r>
              <a:rPr lang="en-US" altLang="pl-PL" sz="2200" dirty="0"/>
              <a:t>people prefer to be guided, they want to avoid responsibility, they mainly want security. Their ambitions are low,</a:t>
            </a:r>
            <a:endParaRPr lang="pl-PL" altLang="pl-PL" sz="2200" dirty="0"/>
          </a:p>
          <a:p>
            <a:pPr marL="857147" lvl="1" indent="-457145">
              <a:lnSpc>
                <a:spcPct val="114000"/>
              </a:lnSpc>
              <a:spcBef>
                <a:spcPts val="300"/>
              </a:spcBef>
            </a:pPr>
            <a:r>
              <a:rPr lang="en-US" altLang="pl-PL" sz="2200" dirty="0"/>
              <a:t>a person is motivated mainly by money and takes a job mainly out of concern for material security,</a:t>
            </a:r>
            <a:endParaRPr lang="pl-PL" altLang="pl-PL" sz="2200" dirty="0"/>
          </a:p>
          <a:p>
            <a:pPr marL="857147" lvl="1" indent="-457145">
              <a:lnSpc>
                <a:spcPct val="114000"/>
              </a:lnSpc>
              <a:spcBef>
                <a:spcPts val="300"/>
              </a:spcBef>
            </a:pPr>
            <a:r>
              <a:rPr lang="en-US" altLang="pl-PL" sz="2200" dirty="0"/>
              <a:t>in order for employees to show commitment they need to be controlled and a system of punishment </a:t>
            </a:r>
            <a:r>
              <a:rPr lang="pl-PL" altLang="pl-PL" sz="2200" dirty="0" err="1"/>
              <a:t>has</a:t>
            </a:r>
            <a:r>
              <a:rPr lang="pl-PL" altLang="pl-PL" sz="2200" dirty="0"/>
              <a:t> to be </a:t>
            </a:r>
            <a:r>
              <a:rPr lang="en-US" altLang="pl-PL" sz="2200" dirty="0"/>
              <a:t>applied. More often than not, they perform their tasks poorly anyway.</a:t>
            </a:r>
            <a:endParaRPr lang="pl-PL" altLang="pl-PL" sz="2200" dirty="0"/>
          </a:p>
        </p:txBody>
      </p:sp>
      <p:sp>
        <p:nvSpPr>
          <p:cNvPr id="28675" name="Tytuł 1"/>
          <p:cNvSpPr>
            <a:spLocks noGrp="1"/>
          </p:cNvSpPr>
          <p:nvPr>
            <p:ph type="title"/>
          </p:nvPr>
        </p:nvSpPr>
        <p:spPr>
          <a:xfrm>
            <a:off x="250825" y="44451"/>
            <a:ext cx="8642350" cy="658813"/>
          </a:xfrm>
        </p:spPr>
        <p:txBody>
          <a:bodyPr/>
          <a:lstStyle/>
          <a:p>
            <a:r>
              <a:rPr lang="pl-PL" altLang="pl-PL" sz="3500" b="1" dirty="0">
                <a:solidFill>
                  <a:srgbClr val="000099"/>
                </a:solidFill>
              </a:rPr>
              <a:t> XY </a:t>
            </a:r>
            <a:r>
              <a:rPr lang="pl-PL" altLang="pl-PL" sz="3500" b="1" dirty="0" err="1">
                <a:solidFill>
                  <a:srgbClr val="000099"/>
                </a:solidFill>
              </a:rPr>
              <a:t>Theory</a:t>
            </a:r>
            <a:r>
              <a:rPr lang="pl-PL" altLang="pl-PL" sz="3500" b="1" dirty="0">
                <a:solidFill>
                  <a:srgbClr val="000099"/>
                </a:solidFill>
              </a:rPr>
              <a:t> of Douglas </a:t>
            </a:r>
            <a:r>
              <a:rPr lang="pl-PL" altLang="pl-PL" sz="3500" b="1" dirty="0" err="1">
                <a:solidFill>
                  <a:srgbClr val="000099"/>
                </a:solidFill>
              </a:rPr>
              <a:t>McGregor</a:t>
            </a:r>
            <a:endParaRPr lang="pl-PL" altLang="pl-PL" sz="35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951" y="765448"/>
            <a:ext cx="8964613" cy="5903912"/>
          </a:xfrm>
        </p:spPr>
        <p:txBody>
          <a:bodyPr/>
          <a:lstStyle/>
          <a:p>
            <a:pPr marL="457145" indent="-457145">
              <a:spcBef>
                <a:spcPts val="300"/>
              </a:spcBef>
            </a:pPr>
            <a:r>
              <a:rPr lang="en-US" altLang="pl-PL" sz="2100" dirty="0"/>
              <a:t>According to the Y theory, managers perceive their employees as having a positive attitude toward work and their tasks, willing to take on new challenges on their own and not requiring strict control by the boss:</a:t>
            </a:r>
            <a:endParaRPr lang="pl-PL" altLang="pl-PL" sz="2100" dirty="0"/>
          </a:p>
          <a:p>
            <a:pPr marL="857147" lvl="1" indent="-457145">
              <a:spcBef>
                <a:spcPts val="300"/>
              </a:spcBef>
            </a:pPr>
            <a:r>
              <a:rPr lang="en-US" altLang="pl-PL" sz="1700" dirty="0"/>
              <a:t>work is necessary for human development and is a natural part of a person's life, people do not show an innate aversion to work, </a:t>
            </a:r>
            <a:endParaRPr lang="pl-PL" altLang="pl-PL" sz="1700" dirty="0"/>
          </a:p>
          <a:p>
            <a:pPr marL="857147" lvl="1" indent="-457145">
              <a:spcBef>
                <a:spcPts val="300"/>
              </a:spcBef>
            </a:pPr>
            <a:r>
              <a:rPr lang="en-US" altLang="pl-PL" sz="1700" dirty="0"/>
              <a:t>a person is interested in his work and under the right conditions can enjoy it,</a:t>
            </a:r>
            <a:endParaRPr lang="pl-PL" altLang="pl-PL" sz="1700" dirty="0"/>
          </a:p>
          <a:p>
            <a:pPr marL="857147" lvl="1" indent="-457145">
              <a:spcBef>
                <a:spcPts val="300"/>
              </a:spcBef>
            </a:pPr>
            <a:r>
              <a:rPr lang="pl-PL" altLang="pl-PL" sz="1700" dirty="0"/>
              <a:t>t</a:t>
            </a:r>
            <a:r>
              <a:rPr lang="en-US" altLang="pl-PL" sz="1700" dirty="0"/>
              <a:t>he employee's internal self-discipline is more effective than external rigor,</a:t>
            </a:r>
            <a:endParaRPr lang="pl-PL" altLang="pl-PL" sz="1700" dirty="0"/>
          </a:p>
          <a:p>
            <a:pPr marL="857147" lvl="1" indent="-457145">
              <a:spcBef>
                <a:spcPts val="300"/>
              </a:spcBef>
            </a:pPr>
            <a:r>
              <a:rPr lang="en-US" altLang="pl-PL" sz="1700" dirty="0"/>
              <a:t>a person</a:t>
            </a:r>
            <a:r>
              <a:rPr lang="pl-PL" altLang="pl-PL" sz="1700" dirty="0"/>
              <a:t>s</a:t>
            </a:r>
            <a:r>
              <a:rPr lang="en-US" altLang="pl-PL" sz="1700" dirty="0"/>
              <a:t> </a:t>
            </a:r>
            <a:r>
              <a:rPr lang="pl-PL" altLang="pl-PL" sz="1700" dirty="0" err="1"/>
              <a:t>are</a:t>
            </a:r>
            <a:r>
              <a:rPr lang="en-US" altLang="pl-PL" sz="1700" dirty="0"/>
              <a:t> self-directed toward acceptable and clearly defined goals. </a:t>
            </a:r>
            <a:r>
              <a:rPr lang="pl-PL" altLang="pl-PL" sz="1700" dirty="0" err="1"/>
              <a:t>They</a:t>
            </a:r>
            <a:r>
              <a:rPr lang="en-US" altLang="pl-PL" sz="1700" dirty="0"/>
              <a:t> can solve the assigned tasks in a novel way,</a:t>
            </a:r>
            <a:endParaRPr lang="pl-PL" altLang="pl-PL" sz="1700" dirty="0"/>
          </a:p>
          <a:p>
            <a:pPr marL="857147" lvl="1" indent="-457145">
              <a:spcBef>
                <a:spcPts val="300"/>
              </a:spcBef>
            </a:pPr>
            <a:r>
              <a:rPr lang="en-US" altLang="pl-PL" sz="1700" dirty="0"/>
              <a:t>for the employee</a:t>
            </a:r>
            <a:r>
              <a:rPr lang="pl-PL" altLang="pl-PL" sz="1700" dirty="0"/>
              <a:t>s</a:t>
            </a:r>
            <a:r>
              <a:rPr lang="en-US" altLang="pl-PL" sz="1700" dirty="0"/>
              <a:t> the greatest motivator is the opportunity for self-realization and development of </a:t>
            </a:r>
            <a:r>
              <a:rPr lang="pl-PL" altLang="pl-PL" sz="1700" dirty="0" err="1"/>
              <a:t>their</a:t>
            </a:r>
            <a:r>
              <a:rPr lang="pl-PL" altLang="pl-PL" sz="1700" dirty="0"/>
              <a:t> </a:t>
            </a:r>
            <a:r>
              <a:rPr lang="en-US" altLang="pl-PL" sz="1700" dirty="0"/>
              <a:t>skills and personality,</a:t>
            </a:r>
            <a:endParaRPr lang="pl-PL" altLang="pl-PL" sz="1700" dirty="0"/>
          </a:p>
          <a:p>
            <a:pPr marL="857147" lvl="1" indent="-457145">
              <a:spcBef>
                <a:spcPts val="300"/>
              </a:spcBef>
            </a:pPr>
            <a:r>
              <a:rPr lang="en-US" altLang="pl-PL" sz="1700" dirty="0"/>
              <a:t>people like to take on challenges and accept responsibility for their actions,</a:t>
            </a:r>
            <a:endParaRPr lang="pl-PL" altLang="pl-PL" sz="1700" dirty="0"/>
          </a:p>
          <a:p>
            <a:pPr marL="857147" lvl="1" indent="-457145">
              <a:spcBef>
                <a:spcPts val="300"/>
              </a:spcBef>
            </a:pPr>
            <a:r>
              <a:rPr lang="en-US" altLang="pl-PL" sz="1700" dirty="0"/>
              <a:t>people are not stupid, but in bad organizational conditions their intellectual capabilities are used only partially.</a:t>
            </a:r>
            <a:endParaRPr lang="pl-PL" altLang="pl-PL" sz="1700" dirty="0"/>
          </a:p>
          <a:p>
            <a:pPr marL="457145" indent="-457145">
              <a:spcBef>
                <a:spcPts val="300"/>
              </a:spcBef>
            </a:pPr>
            <a:r>
              <a:rPr lang="en-US" altLang="pl-PL" sz="2100" dirty="0"/>
              <a:t>When a manager takes an X perspective then indeed employees take </a:t>
            </a:r>
            <a:r>
              <a:rPr lang="pl-PL" altLang="pl-PL" sz="2100" dirty="0" err="1"/>
              <a:t>such</a:t>
            </a:r>
            <a:r>
              <a:rPr lang="pl-PL" altLang="pl-PL" sz="2100" dirty="0"/>
              <a:t> </a:t>
            </a:r>
            <a:r>
              <a:rPr lang="pl-PL" altLang="pl-PL" sz="2100" dirty="0" err="1"/>
              <a:t>an</a:t>
            </a:r>
            <a:r>
              <a:rPr lang="pl-PL" altLang="pl-PL" sz="2100" dirty="0"/>
              <a:t> </a:t>
            </a:r>
            <a:r>
              <a:rPr lang="en-US" altLang="pl-PL" sz="2100" dirty="0"/>
              <a:t>attitude towards the work they do and perform only enough to get paid. </a:t>
            </a:r>
            <a:endParaRPr lang="pl-PL" altLang="pl-PL" sz="2100" dirty="0"/>
          </a:p>
          <a:p>
            <a:pPr marL="457145" indent="-457145">
              <a:spcBef>
                <a:spcPts val="300"/>
              </a:spcBef>
            </a:pPr>
            <a:r>
              <a:rPr lang="pl-PL" altLang="pl-PL" sz="2100" dirty="0" err="1"/>
              <a:t>When</a:t>
            </a:r>
            <a:r>
              <a:rPr lang="en-US" altLang="pl-PL" sz="2100" dirty="0"/>
              <a:t> the manager adopts the Y perspective employees get involved in their work and exceed their own limitations, and cooperation is positively perceived by both sides.</a:t>
            </a:r>
            <a:endParaRPr lang="pl-PL" altLang="pl-PL" sz="2100" dirty="0"/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250825" y="44451"/>
            <a:ext cx="864235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3500" kern="0">
                <a:solidFill>
                  <a:srgbClr val="000099"/>
                </a:solidFill>
              </a:rPr>
              <a:t> XY Theory of Douglas McGregor</a:t>
            </a:r>
            <a:endParaRPr lang="pl-PL" altLang="pl-PL" sz="3500" kern="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Niestandardowy 4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5809</TotalTime>
  <Words>862</Words>
  <Application>Microsoft Office PowerPoint</Application>
  <PresentationFormat>Pokaz na ekranie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Projekt domyślny</vt:lpstr>
      <vt:lpstr>Case study</vt:lpstr>
      <vt:lpstr>Description of the case study</vt:lpstr>
      <vt:lpstr>Ishikawa diagram</vt:lpstr>
      <vt:lpstr>Ishikawa diagram</vt:lpstr>
      <vt:lpstr> XY Theory of Douglas McGregor</vt:lpstr>
      <vt:lpstr>Prezentacja programu PowerPoint</vt:lpstr>
    </vt:vector>
  </TitlesOfParts>
  <Company>Rachman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Zakres i skutki identyfikacji funkcji właścicielskich i menedżerskich w spółkach z ograniczoną odpowiedzialnością</dc:title>
  <dc:creator>Marek Matejun</dc:creator>
  <cp:lastModifiedBy>Kowalski Ryszard</cp:lastModifiedBy>
  <cp:revision>484</cp:revision>
  <cp:lastPrinted>2017-09-30T07:08:26Z</cp:lastPrinted>
  <dcterms:created xsi:type="dcterms:W3CDTF">2004-04-12T18:55:21Z</dcterms:created>
  <dcterms:modified xsi:type="dcterms:W3CDTF">2025-05-03T22:23:48Z</dcterms:modified>
</cp:coreProperties>
</file>