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30" r:id="rId1"/>
  </p:sldMasterIdLst>
  <p:notesMasterIdLst>
    <p:notesMasterId r:id="rId13"/>
  </p:notesMasterIdLst>
  <p:handoutMasterIdLst>
    <p:handoutMasterId r:id="rId14"/>
  </p:handoutMasterIdLst>
  <p:sldIdLst>
    <p:sldId id="1268" r:id="rId2"/>
    <p:sldId id="1259" r:id="rId3"/>
    <p:sldId id="1269" r:id="rId4"/>
    <p:sldId id="1260" r:id="rId5"/>
    <p:sldId id="1261" r:id="rId6"/>
    <p:sldId id="1262" r:id="rId7"/>
    <p:sldId id="1263" r:id="rId8"/>
    <p:sldId id="1264" r:id="rId9"/>
    <p:sldId id="1265" r:id="rId10"/>
    <p:sldId id="1266" r:id="rId11"/>
    <p:sldId id="1267" r:id="rId12"/>
  </p:sldIdLst>
  <p:sldSz cx="12801600" cy="9601200" type="A3"/>
  <p:notesSz cx="6858000" cy="9774238"/>
  <p:defaultTextStyle>
    <a:defPPr>
      <a:defRPr lang="pl-PL"/>
    </a:defPPr>
    <a:lvl1pPr algn="l" rtl="0" eaLnBrk="0" fontAlgn="base" hangingPunct="0">
      <a:spcBef>
        <a:spcPct val="20000"/>
      </a:spcBef>
      <a:spcAft>
        <a:spcPct val="0"/>
      </a:spcAft>
      <a:buChar char="•"/>
      <a:defRPr sz="3100" kern="1200">
        <a:solidFill>
          <a:schemeClr val="tx1"/>
        </a:solidFill>
        <a:latin typeface="Times New Roman" pitchFamily="18" charset="0"/>
        <a:ea typeface="+mn-ea"/>
        <a:cs typeface="+mn-cs"/>
      </a:defRPr>
    </a:lvl1pPr>
    <a:lvl2pPr marL="639079" algn="l" rtl="0" eaLnBrk="0" fontAlgn="base" hangingPunct="0">
      <a:spcBef>
        <a:spcPct val="20000"/>
      </a:spcBef>
      <a:spcAft>
        <a:spcPct val="0"/>
      </a:spcAft>
      <a:buChar char="•"/>
      <a:defRPr sz="3100" kern="1200">
        <a:solidFill>
          <a:schemeClr val="tx1"/>
        </a:solidFill>
        <a:latin typeface="Times New Roman" pitchFamily="18" charset="0"/>
        <a:ea typeface="+mn-ea"/>
        <a:cs typeface="+mn-cs"/>
      </a:defRPr>
    </a:lvl2pPr>
    <a:lvl3pPr marL="1278158" algn="l" rtl="0" eaLnBrk="0" fontAlgn="base" hangingPunct="0">
      <a:spcBef>
        <a:spcPct val="20000"/>
      </a:spcBef>
      <a:spcAft>
        <a:spcPct val="0"/>
      </a:spcAft>
      <a:buChar char="•"/>
      <a:defRPr sz="3100" kern="1200">
        <a:solidFill>
          <a:schemeClr val="tx1"/>
        </a:solidFill>
        <a:latin typeface="Times New Roman" pitchFamily="18" charset="0"/>
        <a:ea typeface="+mn-ea"/>
        <a:cs typeface="+mn-cs"/>
      </a:defRPr>
    </a:lvl3pPr>
    <a:lvl4pPr marL="1917238" algn="l" rtl="0" eaLnBrk="0" fontAlgn="base" hangingPunct="0">
      <a:spcBef>
        <a:spcPct val="20000"/>
      </a:spcBef>
      <a:spcAft>
        <a:spcPct val="0"/>
      </a:spcAft>
      <a:buChar char="•"/>
      <a:defRPr sz="3100" kern="1200">
        <a:solidFill>
          <a:schemeClr val="tx1"/>
        </a:solidFill>
        <a:latin typeface="Times New Roman" pitchFamily="18" charset="0"/>
        <a:ea typeface="+mn-ea"/>
        <a:cs typeface="+mn-cs"/>
      </a:defRPr>
    </a:lvl4pPr>
    <a:lvl5pPr marL="2556322" algn="l" rtl="0" eaLnBrk="0" fontAlgn="base" hangingPunct="0">
      <a:spcBef>
        <a:spcPct val="20000"/>
      </a:spcBef>
      <a:spcAft>
        <a:spcPct val="0"/>
      </a:spcAft>
      <a:buChar char="•"/>
      <a:defRPr sz="3100" kern="1200">
        <a:solidFill>
          <a:schemeClr val="tx1"/>
        </a:solidFill>
        <a:latin typeface="Times New Roman" pitchFamily="18" charset="0"/>
        <a:ea typeface="+mn-ea"/>
        <a:cs typeface="+mn-cs"/>
      </a:defRPr>
    </a:lvl5pPr>
    <a:lvl6pPr marL="3195409" algn="l" defTabSz="1278158" rtl="0" eaLnBrk="1" latinLnBrk="0" hangingPunct="1">
      <a:defRPr sz="3100" kern="1200">
        <a:solidFill>
          <a:schemeClr val="tx1"/>
        </a:solidFill>
        <a:latin typeface="Times New Roman" pitchFamily="18" charset="0"/>
        <a:ea typeface="+mn-ea"/>
        <a:cs typeface="+mn-cs"/>
      </a:defRPr>
    </a:lvl6pPr>
    <a:lvl7pPr marL="3834492" algn="l" defTabSz="1278158" rtl="0" eaLnBrk="1" latinLnBrk="0" hangingPunct="1">
      <a:defRPr sz="3100" kern="1200">
        <a:solidFill>
          <a:schemeClr val="tx1"/>
        </a:solidFill>
        <a:latin typeface="Times New Roman" pitchFamily="18" charset="0"/>
        <a:ea typeface="+mn-ea"/>
        <a:cs typeface="+mn-cs"/>
      </a:defRPr>
    </a:lvl7pPr>
    <a:lvl8pPr marL="4473575" algn="l" defTabSz="1278158" rtl="0" eaLnBrk="1" latinLnBrk="0" hangingPunct="1">
      <a:defRPr sz="3100" kern="1200">
        <a:solidFill>
          <a:schemeClr val="tx1"/>
        </a:solidFill>
        <a:latin typeface="Times New Roman" pitchFamily="18" charset="0"/>
        <a:ea typeface="+mn-ea"/>
        <a:cs typeface="+mn-cs"/>
      </a:defRPr>
    </a:lvl8pPr>
    <a:lvl9pPr marL="5112659" algn="l" defTabSz="1278158" rtl="0" eaLnBrk="1" latinLnBrk="0" hangingPunct="1">
      <a:defRPr sz="31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024">
          <p15:clr>
            <a:srgbClr val="A4A3A4"/>
          </p15:clr>
        </p15:guide>
        <p15:guide id="4" pos="4032">
          <p15:clr>
            <a:srgbClr val="A4A3A4"/>
          </p15:clr>
        </p15:guide>
      </p15:sldGuideLst>
    </p:ext>
    <p:ext uri="{2D200454-40CA-4A62-9FC3-DE9A4176ACB9}">
      <p15:notesGuideLst xmlns:p15="http://schemas.microsoft.com/office/powerpoint/2012/main" xmlns="">
        <p15:guide id="1" orient="horz" pos="307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FF0066"/>
    <a:srgbClr val="0066CC"/>
    <a:srgbClr val="CC00CC"/>
    <a:srgbClr val="00CC00"/>
    <a:srgbClr val="CCFFCC"/>
    <a:srgbClr val="000099"/>
    <a:srgbClr val="FF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94737" autoAdjust="0"/>
  </p:normalViewPr>
  <p:slideViewPr>
    <p:cSldViewPr>
      <p:cViewPr>
        <p:scale>
          <a:sx n="75" d="100"/>
          <a:sy n="75" d="100"/>
        </p:scale>
        <p:origin x="-3348" y="-1182"/>
      </p:cViewPr>
      <p:guideLst>
        <p:guide orient="horz" pos="2160"/>
        <p:guide orient="horz" pos="3024"/>
        <p:guide pos="2880"/>
        <p:guide pos="40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60" y="-90"/>
      </p:cViewPr>
      <p:guideLst>
        <p:guide orient="horz" pos="307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b="1"/>
            </a:lvl1pPr>
          </a:lstStyle>
          <a:p>
            <a:pPr>
              <a:defRPr/>
            </a:pPr>
            <a:endParaRPr lang="pl-PL" altLang="pl-PL"/>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b="1"/>
            </a:lvl1pPr>
          </a:lstStyle>
          <a:p>
            <a:pPr>
              <a:defRPr/>
            </a:pPr>
            <a:endParaRPr lang="pl-PL" altLang="pl-PL"/>
          </a:p>
        </p:txBody>
      </p:sp>
      <p:sp>
        <p:nvSpPr>
          <p:cNvPr id="10244" name="Rectangle 4"/>
          <p:cNvSpPr>
            <a:spLocks noGrp="1" noChangeArrowheads="1"/>
          </p:cNvSpPr>
          <p:nvPr>
            <p:ph type="ftr" sz="quarter" idx="2"/>
          </p:nvPr>
        </p:nvSpPr>
        <p:spPr bwMode="auto">
          <a:xfrm>
            <a:off x="0" y="92964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b="1"/>
            </a:lvl1pPr>
          </a:lstStyle>
          <a:p>
            <a:pPr>
              <a:defRPr/>
            </a:pPr>
            <a:endParaRPr lang="pl-PL" altLang="pl-PL"/>
          </a:p>
        </p:txBody>
      </p:sp>
      <p:sp>
        <p:nvSpPr>
          <p:cNvPr id="10245" name="Rectangle 5"/>
          <p:cNvSpPr>
            <a:spLocks noGrp="1" noChangeArrowheads="1"/>
          </p:cNvSpPr>
          <p:nvPr>
            <p:ph type="sldNum" sz="quarter" idx="3"/>
          </p:nvPr>
        </p:nvSpPr>
        <p:spPr bwMode="auto">
          <a:xfrm>
            <a:off x="3886200" y="92964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b="1"/>
            </a:lvl1pPr>
          </a:lstStyle>
          <a:p>
            <a:pPr>
              <a:defRPr/>
            </a:pPr>
            <a:fld id="{28EF9031-2071-4582-86F5-D87342B4F085}" type="slidenum">
              <a:rPr lang="pl-PL" altLang="pl-PL"/>
              <a:pPr>
                <a:defRPr/>
              </a:pPr>
              <a:t>‹#›</a:t>
            </a:fld>
            <a:endParaRPr lang="pl-PL" altLang="pl-PL"/>
          </a:p>
        </p:txBody>
      </p:sp>
    </p:spTree>
    <p:extLst>
      <p:ext uri="{BB962C8B-B14F-4D97-AF65-F5344CB8AC3E}">
        <p14:creationId xmlns:p14="http://schemas.microsoft.com/office/powerpoint/2010/main" val="3643659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b="1"/>
            </a:lvl1pPr>
          </a:lstStyle>
          <a:p>
            <a:pPr>
              <a:defRPr/>
            </a:pPr>
            <a:endParaRPr lang="pl-PL" altLang="pl-PL"/>
          </a:p>
        </p:txBody>
      </p:sp>
      <p:sp>
        <p:nvSpPr>
          <p:cNvPr id="8195" name="Rectangle 3"/>
          <p:cNvSpPr>
            <a:spLocks noGrp="1" noChangeArrowheads="1"/>
          </p:cNvSpPr>
          <p:nvPr>
            <p:ph type="dt" idx="1"/>
          </p:nvPr>
        </p:nvSpPr>
        <p:spPr bwMode="auto">
          <a:xfrm>
            <a:off x="388620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b="1"/>
            </a:lvl1pPr>
          </a:lstStyle>
          <a:p>
            <a:pPr>
              <a:defRPr/>
            </a:pPr>
            <a:endParaRPr lang="pl-PL" altLang="pl-PL"/>
          </a:p>
        </p:txBody>
      </p:sp>
      <p:sp>
        <p:nvSpPr>
          <p:cNvPr id="198660" name="Rectangle 4"/>
          <p:cNvSpPr>
            <a:spLocks noGrp="1" noRot="1" noChangeAspect="1" noChangeArrowheads="1" noTextEdit="1"/>
          </p:cNvSpPr>
          <p:nvPr>
            <p:ph type="sldImg" idx="2"/>
          </p:nvPr>
        </p:nvSpPr>
        <p:spPr bwMode="auto">
          <a:xfrm>
            <a:off x="985838" y="733425"/>
            <a:ext cx="4886325" cy="36655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14400" y="4643438"/>
            <a:ext cx="5029200" cy="439737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pl-PL" altLang="pl-PL" noProof="0"/>
              <a:t>Kliknij, aby edytować style wzorca tekstu</a:t>
            </a:r>
          </a:p>
          <a:p>
            <a:pPr lvl="1"/>
            <a:r>
              <a:rPr lang="pl-PL" altLang="pl-PL" noProof="0"/>
              <a:t>Drugi poziom</a:t>
            </a:r>
          </a:p>
          <a:p>
            <a:pPr lvl="2"/>
            <a:r>
              <a:rPr lang="pl-PL" altLang="pl-PL" noProof="0"/>
              <a:t>Trzeci poziom</a:t>
            </a:r>
          </a:p>
          <a:p>
            <a:pPr lvl="3"/>
            <a:r>
              <a:rPr lang="pl-PL" altLang="pl-PL" noProof="0"/>
              <a:t>Czwarty poziom</a:t>
            </a:r>
          </a:p>
          <a:p>
            <a:pPr lvl="4"/>
            <a:r>
              <a:rPr lang="pl-PL" altLang="pl-PL" noProof="0"/>
              <a:t>Piąty poziom</a:t>
            </a:r>
          </a:p>
        </p:txBody>
      </p:sp>
      <p:sp>
        <p:nvSpPr>
          <p:cNvPr id="8198" name="Rectangle 6"/>
          <p:cNvSpPr>
            <a:spLocks noGrp="1" noChangeArrowheads="1"/>
          </p:cNvSpPr>
          <p:nvPr>
            <p:ph type="ftr" sz="quarter" idx="4"/>
          </p:nvPr>
        </p:nvSpPr>
        <p:spPr bwMode="auto">
          <a:xfrm>
            <a:off x="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b="1"/>
            </a:lvl1pPr>
          </a:lstStyle>
          <a:p>
            <a:pPr>
              <a:defRPr/>
            </a:pPr>
            <a:endParaRPr lang="pl-PL" altLang="pl-PL"/>
          </a:p>
        </p:txBody>
      </p:sp>
      <p:sp>
        <p:nvSpPr>
          <p:cNvPr id="8199" name="Rectangle 7"/>
          <p:cNvSpPr>
            <a:spLocks noGrp="1" noChangeArrowheads="1"/>
          </p:cNvSpPr>
          <p:nvPr>
            <p:ph type="sldNum" sz="quarter" idx="5"/>
          </p:nvPr>
        </p:nvSpPr>
        <p:spPr bwMode="auto">
          <a:xfrm>
            <a:off x="388620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b="1"/>
            </a:lvl1pPr>
          </a:lstStyle>
          <a:p>
            <a:pPr>
              <a:defRPr/>
            </a:pPr>
            <a:fld id="{7E92DBD5-5720-4925-A179-D3DF8BE78F18}" type="slidenum">
              <a:rPr lang="pl-PL" altLang="pl-PL"/>
              <a:pPr>
                <a:defRPr/>
              </a:pPr>
              <a:t>‹#›</a:t>
            </a:fld>
            <a:endParaRPr lang="pl-PL" altLang="pl-PL"/>
          </a:p>
        </p:txBody>
      </p:sp>
    </p:spTree>
    <p:extLst>
      <p:ext uri="{BB962C8B-B14F-4D97-AF65-F5344CB8AC3E}">
        <p14:creationId xmlns:p14="http://schemas.microsoft.com/office/powerpoint/2010/main" val="271690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Times New Roman" pitchFamily="18" charset="0"/>
        <a:ea typeface="+mn-ea"/>
        <a:cs typeface="+mn-cs"/>
      </a:defRPr>
    </a:lvl1pPr>
    <a:lvl2pPr marL="639079" algn="l" rtl="0" eaLnBrk="0" fontAlgn="base" hangingPunct="0">
      <a:spcBef>
        <a:spcPct val="30000"/>
      </a:spcBef>
      <a:spcAft>
        <a:spcPct val="0"/>
      </a:spcAft>
      <a:defRPr sz="1700" kern="1200">
        <a:solidFill>
          <a:schemeClr val="tx1"/>
        </a:solidFill>
        <a:latin typeface="Times New Roman" pitchFamily="18" charset="0"/>
        <a:ea typeface="+mn-ea"/>
        <a:cs typeface="+mn-cs"/>
      </a:defRPr>
    </a:lvl2pPr>
    <a:lvl3pPr marL="1278158" algn="l" rtl="0" eaLnBrk="0" fontAlgn="base" hangingPunct="0">
      <a:spcBef>
        <a:spcPct val="30000"/>
      </a:spcBef>
      <a:spcAft>
        <a:spcPct val="0"/>
      </a:spcAft>
      <a:defRPr sz="1700" kern="1200">
        <a:solidFill>
          <a:schemeClr val="tx1"/>
        </a:solidFill>
        <a:latin typeface="Times New Roman" pitchFamily="18" charset="0"/>
        <a:ea typeface="+mn-ea"/>
        <a:cs typeface="+mn-cs"/>
      </a:defRPr>
    </a:lvl3pPr>
    <a:lvl4pPr marL="1917238" algn="l" rtl="0" eaLnBrk="0" fontAlgn="base" hangingPunct="0">
      <a:spcBef>
        <a:spcPct val="30000"/>
      </a:spcBef>
      <a:spcAft>
        <a:spcPct val="0"/>
      </a:spcAft>
      <a:defRPr sz="1700" kern="1200">
        <a:solidFill>
          <a:schemeClr val="tx1"/>
        </a:solidFill>
        <a:latin typeface="Times New Roman" pitchFamily="18" charset="0"/>
        <a:ea typeface="+mn-ea"/>
        <a:cs typeface="+mn-cs"/>
      </a:defRPr>
    </a:lvl4pPr>
    <a:lvl5pPr marL="2556322" algn="l" rtl="0" eaLnBrk="0" fontAlgn="base" hangingPunct="0">
      <a:spcBef>
        <a:spcPct val="30000"/>
      </a:spcBef>
      <a:spcAft>
        <a:spcPct val="0"/>
      </a:spcAft>
      <a:defRPr sz="1700" kern="1200">
        <a:solidFill>
          <a:schemeClr val="tx1"/>
        </a:solidFill>
        <a:latin typeface="Times New Roman" pitchFamily="18" charset="0"/>
        <a:ea typeface="+mn-ea"/>
        <a:cs typeface="+mn-cs"/>
      </a:defRPr>
    </a:lvl5pPr>
    <a:lvl6pPr marL="3195409" algn="l" defTabSz="1278158" rtl="0" eaLnBrk="1" latinLnBrk="0" hangingPunct="1">
      <a:defRPr sz="1700" kern="1200">
        <a:solidFill>
          <a:schemeClr val="tx1"/>
        </a:solidFill>
        <a:latin typeface="+mn-lt"/>
        <a:ea typeface="+mn-ea"/>
        <a:cs typeface="+mn-cs"/>
      </a:defRPr>
    </a:lvl6pPr>
    <a:lvl7pPr marL="3834492" algn="l" defTabSz="1278158" rtl="0" eaLnBrk="1" latinLnBrk="0" hangingPunct="1">
      <a:defRPr sz="1700" kern="1200">
        <a:solidFill>
          <a:schemeClr val="tx1"/>
        </a:solidFill>
        <a:latin typeface="+mn-lt"/>
        <a:ea typeface="+mn-ea"/>
        <a:cs typeface="+mn-cs"/>
      </a:defRPr>
    </a:lvl7pPr>
    <a:lvl8pPr marL="4473575" algn="l" defTabSz="1278158" rtl="0" eaLnBrk="1" latinLnBrk="0" hangingPunct="1">
      <a:defRPr sz="1700" kern="1200">
        <a:solidFill>
          <a:schemeClr val="tx1"/>
        </a:solidFill>
        <a:latin typeface="+mn-lt"/>
        <a:ea typeface="+mn-ea"/>
        <a:cs typeface="+mn-cs"/>
      </a:defRPr>
    </a:lvl8pPr>
    <a:lvl9pPr marL="5112659" algn="l" defTabSz="127815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7E92DBD5-5720-4925-A179-D3DF8BE78F18}" type="slidenum">
              <a:rPr lang="pl-PL" altLang="pl-PL" smtClean="0">
                <a:solidFill>
                  <a:prstClr val="black"/>
                </a:solidFill>
              </a:rPr>
              <a:pPr>
                <a:defRPr/>
              </a:pPr>
              <a:t>1</a:t>
            </a:fld>
            <a:endParaRPr lang="pl-PL" altLang="pl-PL">
              <a:solidFill>
                <a:prstClr val="black"/>
              </a:solidFill>
            </a:endParaRPr>
          </a:p>
        </p:txBody>
      </p:sp>
    </p:spTree>
    <p:extLst>
      <p:ext uri="{BB962C8B-B14F-4D97-AF65-F5344CB8AC3E}">
        <p14:creationId xmlns:p14="http://schemas.microsoft.com/office/powerpoint/2010/main" val="3342900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60120" y="2982613"/>
            <a:ext cx="10881360" cy="2058035"/>
          </a:xfrm>
        </p:spPr>
        <p:txBody>
          <a:bodyPr/>
          <a:lstStyle/>
          <a:p>
            <a:r>
              <a:rPr lang="pl-PL"/>
              <a:t>Kliknij, aby edytować styl</a:t>
            </a:r>
          </a:p>
        </p:txBody>
      </p:sp>
      <p:sp>
        <p:nvSpPr>
          <p:cNvPr id="3" name="Podtytuł 2"/>
          <p:cNvSpPr>
            <a:spLocks noGrp="1"/>
          </p:cNvSpPr>
          <p:nvPr>
            <p:ph type="subTitle" idx="1"/>
          </p:nvPr>
        </p:nvSpPr>
        <p:spPr>
          <a:xfrm>
            <a:off x="1920240" y="5440680"/>
            <a:ext cx="8961120" cy="2453640"/>
          </a:xfrm>
        </p:spPr>
        <p:txBody>
          <a:bodyPr/>
          <a:lstStyle>
            <a:lvl1pPr marL="0" indent="0" algn="ctr">
              <a:buNone/>
              <a:defRPr/>
            </a:lvl1pPr>
            <a:lvl2pPr marL="639233" indent="0" algn="ctr">
              <a:buNone/>
              <a:defRPr/>
            </a:lvl2pPr>
            <a:lvl3pPr marL="1278466" indent="0" algn="ctr">
              <a:buNone/>
              <a:defRPr/>
            </a:lvl3pPr>
            <a:lvl4pPr marL="1917700" indent="0" algn="ctr">
              <a:buNone/>
              <a:defRPr/>
            </a:lvl4pPr>
            <a:lvl5pPr marL="2556935" indent="0" algn="ctr">
              <a:buNone/>
              <a:defRPr/>
            </a:lvl5pPr>
            <a:lvl6pPr marL="3196176" indent="0" algn="ctr">
              <a:buNone/>
              <a:defRPr/>
            </a:lvl6pPr>
            <a:lvl7pPr marL="3835413" indent="0" algn="ctr">
              <a:buNone/>
              <a:defRPr/>
            </a:lvl7pPr>
            <a:lvl8pPr marL="4474648" indent="0" algn="ctr">
              <a:buNone/>
              <a:defRPr/>
            </a:lvl8pPr>
            <a:lvl9pPr marL="5113886" indent="0" algn="ctr">
              <a:buNone/>
              <a:defRPr/>
            </a:lvl9pPr>
          </a:lstStyle>
          <a:p>
            <a:r>
              <a:rPr lang="pl-PL"/>
              <a:t>Kliknij, aby edytować styl wzorca podtytułu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21421C7-D7BC-4817-A136-7C575DC428C1}"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286627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6901083-EEAD-4BA7-952F-45324D918BC3}"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102907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121140" y="853440"/>
            <a:ext cx="2720340" cy="768096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960120" y="853440"/>
            <a:ext cx="7947660" cy="768096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FF81F3-F478-495E-8977-8A7E98912C62}"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99580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9730EF-9EDF-4551-AEB4-96F7DAB34D60}"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16360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011238" y="6169678"/>
            <a:ext cx="10881360" cy="1906905"/>
          </a:xfrm>
        </p:spPr>
        <p:txBody>
          <a:bodyPr anchor="t"/>
          <a:lstStyle>
            <a:lvl1pPr algn="l">
              <a:defRPr sz="5600" b="1" cap="all"/>
            </a:lvl1pPr>
          </a:lstStyle>
          <a:p>
            <a:r>
              <a:rPr lang="pl-PL"/>
              <a:t>Kliknij, aby edytować styl</a:t>
            </a:r>
          </a:p>
        </p:txBody>
      </p:sp>
      <p:sp>
        <p:nvSpPr>
          <p:cNvPr id="3" name="Symbol zastępczy tekstu 2"/>
          <p:cNvSpPr>
            <a:spLocks noGrp="1"/>
          </p:cNvSpPr>
          <p:nvPr>
            <p:ph type="body" idx="1"/>
          </p:nvPr>
        </p:nvSpPr>
        <p:spPr>
          <a:xfrm>
            <a:off x="1011238" y="4069400"/>
            <a:ext cx="10881360" cy="2100262"/>
          </a:xfrm>
        </p:spPr>
        <p:txBody>
          <a:bodyPr anchor="b"/>
          <a:lstStyle>
            <a:lvl1pPr marL="0" indent="0">
              <a:buNone/>
              <a:defRPr sz="2800"/>
            </a:lvl1pPr>
            <a:lvl2pPr marL="639233" indent="0">
              <a:buNone/>
              <a:defRPr sz="2500"/>
            </a:lvl2pPr>
            <a:lvl3pPr marL="1278466" indent="0">
              <a:buNone/>
              <a:defRPr sz="2200"/>
            </a:lvl3pPr>
            <a:lvl4pPr marL="1917700" indent="0">
              <a:buNone/>
              <a:defRPr sz="2000"/>
            </a:lvl4pPr>
            <a:lvl5pPr marL="2556935" indent="0">
              <a:buNone/>
              <a:defRPr sz="2000"/>
            </a:lvl5pPr>
            <a:lvl6pPr marL="3196176" indent="0">
              <a:buNone/>
              <a:defRPr sz="2000"/>
            </a:lvl6pPr>
            <a:lvl7pPr marL="3835413" indent="0">
              <a:buNone/>
              <a:defRPr sz="2000"/>
            </a:lvl7pPr>
            <a:lvl8pPr marL="4474648" indent="0">
              <a:buNone/>
              <a:defRPr sz="2000"/>
            </a:lvl8pPr>
            <a:lvl9pPr marL="5113886" indent="0">
              <a:buNone/>
              <a:defRPr sz="2000"/>
            </a:lvl9pPr>
          </a:lstStyle>
          <a:p>
            <a:pPr lvl="0"/>
            <a:r>
              <a:rPr lang="pl-PL"/>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0C451E-4A28-45E0-A36F-68B3540BC2EE}"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210893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960120" y="2773680"/>
            <a:ext cx="5334000" cy="57607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507480" y="2773680"/>
            <a:ext cx="5334000" cy="57607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7A2A5EA-5224-4158-9527-BC179697150C}"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170335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40080" y="384492"/>
            <a:ext cx="11521440" cy="16002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640080" y="2149160"/>
            <a:ext cx="5656263" cy="895668"/>
          </a:xfrm>
        </p:spPr>
        <p:txBody>
          <a:bodyPr anchor="b"/>
          <a:lstStyle>
            <a:lvl1pPr marL="0" indent="0">
              <a:buNone/>
              <a:defRPr sz="3400" b="1"/>
            </a:lvl1pPr>
            <a:lvl2pPr marL="639233" indent="0">
              <a:buNone/>
              <a:defRPr sz="2800" b="1"/>
            </a:lvl2pPr>
            <a:lvl3pPr marL="1278466" indent="0">
              <a:buNone/>
              <a:defRPr sz="2500" b="1"/>
            </a:lvl3pPr>
            <a:lvl4pPr marL="1917700" indent="0">
              <a:buNone/>
              <a:defRPr sz="2200" b="1"/>
            </a:lvl4pPr>
            <a:lvl5pPr marL="2556935" indent="0">
              <a:buNone/>
              <a:defRPr sz="2200" b="1"/>
            </a:lvl5pPr>
            <a:lvl6pPr marL="3196176" indent="0">
              <a:buNone/>
              <a:defRPr sz="2200" b="1"/>
            </a:lvl6pPr>
            <a:lvl7pPr marL="3835413" indent="0">
              <a:buNone/>
              <a:defRPr sz="2200" b="1"/>
            </a:lvl7pPr>
            <a:lvl8pPr marL="4474648" indent="0">
              <a:buNone/>
              <a:defRPr sz="2200" b="1"/>
            </a:lvl8pPr>
            <a:lvl9pPr marL="5113886" indent="0">
              <a:buNone/>
              <a:defRPr sz="2200" b="1"/>
            </a:lvl9pPr>
          </a:lstStyle>
          <a:p>
            <a:pPr lvl="0"/>
            <a:r>
              <a:rPr lang="pl-PL"/>
              <a:t>Kliknij, aby edytować style wzorca tekstu</a:t>
            </a:r>
          </a:p>
        </p:txBody>
      </p:sp>
      <p:sp>
        <p:nvSpPr>
          <p:cNvPr id="4" name="Symbol zastępczy zawartości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503054" y="2149160"/>
            <a:ext cx="5658485" cy="895668"/>
          </a:xfrm>
        </p:spPr>
        <p:txBody>
          <a:bodyPr anchor="b"/>
          <a:lstStyle>
            <a:lvl1pPr marL="0" indent="0">
              <a:buNone/>
              <a:defRPr sz="3400" b="1"/>
            </a:lvl1pPr>
            <a:lvl2pPr marL="639233" indent="0">
              <a:buNone/>
              <a:defRPr sz="2800" b="1"/>
            </a:lvl2pPr>
            <a:lvl3pPr marL="1278466" indent="0">
              <a:buNone/>
              <a:defRPr sz="2500" b="1"/>
            </a:lvl3pPr>
            <a:lvl4pPr marL="1917700" indent="0">
              <a:buNone/>
              <a:defRPr sz="2200" b="1"/>
            </a:lvl4pPr>
            <a:lvl5pPr marL="2556935" indent="0">
              <a:buNone/>
              <a:defRPr sz="2200" b="1"/>
            </a:lvl5pPr>
            <a:lvl6pPr marL="3196176" indent="0">
              <a:buNone/>
              <a:defRPr sz="2200" b="1"/>
            </a:lvl6pPr>
            <a:lvl7pPr marL="3835413" indent="0">
              <a:buNone/>
              <a:defRPr sz="2200" b="1"/>
            </a:lvl7pPr>
            <a:lvl8pPr marL="4474648" indent="0">
              <a:buNone/>
              <a:defRPr sz="2200" b="1"/>
            </a:lvl8pPr>
            <a:lvl9pPr marL="5113886" indent="0">
              <a:buNone/>
              <a:defRPr sz="2200" b="1"/>
            </a:lvl9pPr>
          </a:lstStyle>
          <a:p>
            <a:pPr lvl="0"/>
            <a:r>
              <a:rPr lang="pl-PL"/>
              <a:t>Kliknij, aby edytować style wzorca tekstu</a:t>
            </a:r>
          </a:p>
        </p:txBody>
      </p:sp>
      <p:sp>
        <p:nvSpPr>
          <p:cNvPr id="6" name="Symbol zastępczy zawartości 5"/>
          <p:cNvSpPr>
            <a:spLocks noGrp="1"/>
          </p:cNvSpPr>
          <p:nvPr>
            <p:ph sz="quarter" idx="4"/>
          </p:nvPr>
        </p:nvSpPr>
        <p:spPr>
          <a:xfrm>
            <a:off x="6503054"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548A525-D529-43BF-B1D6-0290DFC360FC}"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962656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5D24E37-A393-4B9D-8D09-7D267AF27C18}"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359229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A68CBBF-4E43-41D1-A4CD-B3D5807BB149}"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37067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40086" y="382285"/>
            <a:ext cx="4211638" cy="1626871"/>
          </a:xfrm>
        </p:spPr>
        <p:txBody>
          <a:bodyPr anchor="b"/>
          <a:lstStyle>
            <a:lvl1pPr algn="l">
              <a:defRPr sz="2800" b="1"/>
            </a:lvl1pPr>
          </a:lstStyle>
          <a:p>
            <a:r>
              <a:rPr lang="pl-PL"/>
              <a:t>Kliknij, aby edytować styl</a:t>
            </a:r>
          </a:p>
        </p:txBody>
      </p:sp>
      <p:sp>
        <p:nvSpPr>
          <p:cNvPr id="3" name="Symbol zastępczy zawartości 2"/>
          <p:cNvSpPr>
            <a:spLocks noGrp="1"/>
          </p:cNvSpPr>
          <p:nvPr>
            <p:ph idx="1"/>
          </p:nvPr>
        </p:nvSpPr>
        <p:spPr>
          <a:xfrm>
            <a:off x="5005070" y="382276"/>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40086" y="2009145"/>
            <a:ext cx="4211638" cy="6567488"/>
          </a:xfrm>
        </p:spPr>
        <p:txBody>
          <a:bodyPr/>
          <a:lstStyle>
            <a:lvl1pPr marL="0" indent="0">
              <a:buNone/>
              <a:defRPr sz="2000"/>
            </a:lvl1pPr>
            <a:lvl2pPr marL="639233" indent="0">
              <a:buNone/>
              <a:defRPr sz="1700"/>
            </a:lvl2pPr>
            <a:lvl3pPr marL="1278466" indent="0">
              <a:buNone/>
              <a:defRPr sz="1400"/>
            </a:lvl3pPr>
            <a:lvl4pPr marL="1917700" indent="0">
              <a:buNone/>
              <a:defRPr sz="1300"/>
            </a:lvl4pPr>
            <a:lvl5pPr marL="2556935" indent="0">
              <a:buNone/>
              <a:defRPr sz="1300"/>
            </a:lvl5pPr>
            <a:lvl6pPr marL="3196176" indent="0">
              <a:buNone/>
              <a:defRPr sz="1300"/>
            </a:lvl6pPr>
            <a:lvl7pPr marL="3835413" indent="0">
              <a:buNone/>
              <a:defRPr sz="1300"/>
            </a:lvl7pPr>
            <a:lvl8pPr marL="4474648" indent="0">
              <a:buNone/>
              <a:defRPr sz="1300"/>
            </a:lvl8pPr>
            <a:lvl9pPr marL="5113886" indent="0">
              <a:buNone/>
              <a:defRPr sz="1300"/>
            </a:lvl9pPr>
          </a:lstStyle>
          <a:p>
            <a:pPr lvl="0"/>
            <a:r>
              <a:rPr lang="pl-PL"/>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FFE969-DBB6-4B10-A623-0CDB800F9447}"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243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509203" y="6720856"/>
            <a:ext cx="7680960" cy="793435"/>
          </a:xfrm>
        </p:spPr>
        <p:txBody>
          <a:bodyPr anchor="b"/>
          <a:lstStyle>
            <a:lvl1pPr algn="l">
              <a:defRPr sz="2800" b="1"/>
            </a:lvl1pPr>
          </a:lstStyle>
          <a:p>
            <a:r>
              <a:rPr lang="pl-PL"/>
              <a:t>Kliknij, aby edytować styl</a:t>
            </a:r>
          </a:p>
        </p:txBody>
      </p:sp>
      <p:sp>
        <p:nvSpPr>
          <p:cNvPr id="3" name="Symbol zastępczy obrazu 2"/>
          <p:cNvSpPr>
            <a:spLocks noGrp="1"/>
          </p:cNvSpPr>
          <p:nvPr>
            <p:ph type="pic" idx="1"/>
          </p:nvPr>
        </p:nvSpPr>
        <p:spPr>
          <a:xfrm>
            <a:off x="2509203" y="857885"/>
            <a:ext cx="7680960" cy="5760720"/>
          </a:xfrm>
        </p:spPr>
        <p:txBody>
          <a:bodyPr/>
          <a:lstStyle>
            <a:lvl1pPr marL="0" indent="0">
              <a:buNone/>
              <a:defRPr sz="4500"/>
            </a:lvl1pPr>
            <a:lvl2pPr marL="639233" indent="0">
              <a:buNone/>
              <a:defRPr sz="3900"/>
            </a:lvl2pPr>
            <a:lvl3pPr marL="1278466" indent="0">
              <a:buNone/>
              <a:defRPr sz="3400"/>
            </a:lvl3pPr>
            <a:lvl4pPr marL="1917700" indent="0">
              <a:buNone/>
              <a:defRPr sz="2800"/>
            </a:lvl4pPr>
            <a:lvl5pPr marL="2556935" indent="0">
              <a:buNone/>
              <a:defRPr sz="2800"/>
            </a:lvl5pPr>
            <a:lvl6pPr marL="3196176" indent="0">
              <a:buNone/>
              <a:defRPr sz="2800"/>
            </a:lvl6pPr>
            <a:lvl7pPr marL="3835413" indent="0">
              <a:buNone/>
              <a:defRPr sz="2800"/>
            </a:lvl7pPr>
            <a:lvl8pPr marL="4474648" indent="0">
              <a:buNone/>
              <a:defRPr sz="2800"/>
            </a:lvl8pPr>
            <a:lvl9pPr marL="5113886" indent="0">
              <a:buNone/>
              <a:defRPr sz="2800"/>
            </a:lvl9pPr>
          </a:lstStyle>
          <a:p>
            <a:pPr lvl="0"/>
            <a:endParaRPr lang="pl-PL" noProof="0"/>
          </a:p>
        </p:txBody>
      </p:sp>
      <p:sp>
        <p:nvSpPr>
          <p:cNvPr id="4" name="Symbol zastępczy tekstu 3"/>
          <p:cNvSpPr>
            <a:spLocks noGrp="1"/>
          </p:cNvSpPr>
          <p:nvPr>
            <p:ph type="body" sz="half" idx="2"/>
          </p:nvPr>
        </p:nvSpPr>
        <p:spPr>
          <a:xfrm>
            <a:off x="2509203" y="7514275"/>
            <a:ext cx="7680960" cy="1126808"/>
          </a:xfrm>
        </p:spPr>
        <p:txBody>
          <a:bodyPr/>
          <a:lstStyle>
            <a:lvl1pPr marL="0" indent="0">
              <a:buNone/>
              <a:defRPr sz="2000"/>
            </a:lvl1pPr>
            <a:lvl2pPr marL="639233" indent="0">
              <a:buNone/>
              <a:defRPr sz="1700"/>
            </a:lvl2pPr>
            <a:lvl3pPr marL="1278466" indent="0">
              <a:buNone/>
              <a:defRPr sz="1400"/>
            </a:lvl3pPr>
            <a:lvl4pPr marL="1917700" indent="0">
              <a:buNone/>
              <a:defRPr sz="1300"/>
            </a:lvl4pPr>
            <a:lvl5pPr marL="2556935" indent="0">
              <a:buNone/>
              <a:defRPr sz="1300"/>
            </a:lvl5pPr>
            <a:lvl6pPr marL="3196176" indent="0">
              <a:buNone/>
              <a:defRPr sz="1300"/>
            </a:lvl6pPr>
            <a:lvl7pPr marL="3835413" indent="0">
              <a:buNone/>
              <a:defRPr sz="1300"/>
            </a:lvl7pPr>
            <a:lvl8pPr marL="4474648" indent="0">
              <a:buNone/>
              <a:defRPr sz="1300"/>
            </a:lvl8pPr>
            <a:lvl9pPr marL="5113886" indent="0">
              <a:buNone/>
              <a:defRPr sz="1300"/>
            </a:lvl9pPr>
          </a:lstStyle>
          <a:p>
            <a:pPr lvl="0"/>
            <a:r>
              <a:rPr lang="pl-PL"/>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4A8F0DD-F40C-440E-A920-01C359CC8F2A}"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308041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60120" y="853440"/>
            <a:ext cx="1088136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847" tIns="63931" rIns="127847" bIns="63931" numCol="1" anchor="ctr" anchorCtr="0" compatLnSpc="1">
            <a:prstTxWarp prst="textNoShape">
              <a:avLst/>
            </a:prstTxWarp>
          </a:bodyPr>
          <a:lstStyle/>
          <a:p>
            <a:pPr lvl="0"/>
            <a:r>
              <a:rPr lang="pl-PL" altLang="pl-PL"/>
              <a:t>Kliknij, aby edytować styl wzorca tytułu</a:t>
            </a:r>
          </a:p>
        </p:txBody>
      </p:sp>
      <p:sp>
        <p:nvSpPr>
          <p:cNvPr id="1027" name="Rectangle 3"/>
          <p:cNvSpPr>
            <a:spLocks noGrp="1" noChangeArrowheads="1"/>
          </p:cNvSpPr>
          <p:nvPr>
            <p:ph type="body" idx="1"/>
          </p:nvPr>
        </p:nvSpPr>
        <p:spPr bwMode="auto">
          <a:xfrm>
            <a:off x="960120" y="2773680"/>
            <a:ext cx="10881360" cy="5760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847" tIns="63931" rIns="127847" bIns="63931"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1028" name="Rectangle 4"/>
          <p:cNvSpPr>
            <a:spLocks noGrp="1" noChangeArrowheads="1"/>
          </p:cNvSpPr>
          <p:nvPr>
            <p:ph type="dt" sz="half" idx="2"/>
          </p:nvPr>
        </p:nvSpPr>
        <p:spPr bwMode="auto">
          <a:xfrm>
            <a:off x="960120" y="8747760"/>
            <a:ext cx="2667000" cy="640080"/>
          </a:xfrm>
          <a:prstGeom prst="rect">
            <a:avLst/>
          </a:prstGeom>
          <a:noFill/>
          <a:ln>
            <a:noFill/>
          </a:ln>
          <a:effectLst/>
          <a:extLst/>
        </p:spPr>
        <p:txBody>
          <a:bodyPr vert="horz" wrap="square" lIns="127847" tIns="63931" rIns="127847" bIns="63931" numCol="1" anchor="t" anchorCtr="0" compatLnSpc="1">
            <a:prstTxWarp prst="textNoShape">
              <a:avLst/>
            </a:prstTxWarp>
          </a:bodyPr>
          <a:lstStyle>
            <a:lvl1pPr>
              <a:spcBef>
                <a:spcPct val="0"/>
              </a:spcBef>
              <a:buFontTx/>
              <a:buNone/>
              <a:defRPr sz="2000"/>
            </a:lvl1pPr>
          </a:lstStyle>
          <a:p>
            <a:pPr>
              <a:defRPr/>
            </a:pPr>
            <a:endParaRPr lang="pl-PL" altLang="pl-PL">
              <a:solidFill>
                <a:srgbClr val="000000"/>
              </a:solidFill>
            </a:endParaRPr>
          </a:p>
        </p:txBody>
      </p:sp>
      <p:sp>
        <p:nvSpPr>
          <p:cNvPr id="1029" name="Rectangle 5"/>
          <p:cNvSpPr>
            <a:spLocks noGrp="1" noChangeArrowheads="1"/>
          </p:cNvSpPr>
          <p:nvPr>
            <p:ph type="ftr" sz="quarter" idx="3"/>
          </p:nvPr>
        </p:nvSpPr>
        <p:spPr bwMode="auto">
          <a:xfrm>
            <a:off x="4373880" y="8747760"/>
            <a:ext cx="4053840" cy="640080"/>
          </a:xfrm>
          <a:prstGeom prst="rect">
            <a:avLst/>
          </a:prstGeom>
          <a:noFill/>
          <a:ln>
            <a:noFill/>
          </a:ln>
          <a:effectLst/>
          <a:extLst/>
        </p:spPr>
        <p:txBody>
          <a:bodyPr vert="horz" wrap="square" lIns="127847" tIns="63931" rIns="127847" bIns="63931" numCol="1" anchor="t" anchorCtr="0" compatLnSpc="1">
            <a:prstTxWarp prst="textNoShape">
              <a:avLst/>
            </a:prstTxWarp>
          </a:bodyPr>
          <a:lstStyle>
            <a:lvl1pPr algn="ctr">
              <a:spcBef>
                <a:spcPct val="0"/>
              </a:spcBef>
              <a:buFontTx/>
              <a:buNone/>
              <a:defRPr sz="2000"/>
            </a:lvl1pPr>
          </a:lstStyle>
          <a:p>
            <a:pPr>
              <a:defRPr/>
            </a:pPr>
            <a:endParaRPr lang="pl-PL" altLang="pl-PL">
              <a:solidFill>
                <a:srgbClr val="000000"/>
              </a:solidFill>
            </a:endParaRPr>
          </a:p>
        </p:txBody>
      </p:sp>
      <p:sp>
        <p:nvSpPr>
          <p:cNvPr id="1030" name="Rectangle 6"/>
          <p:cNvSpPr>
            <a:spLocks noGrp="1" noChangeArrowheads="1"/>
          </p:cNvSpPr>
          <p:nvPr>
            <p:ph type="sldNum" sz="quarter" idx="4"/>
          </p:nvPr>
        </p:nvSpPr>
        <p:spPr bwMode="auto">
          <a:xfrm>
            <a:off x="9174480" y="8747760"/>
            <a:ext cx="2667000" cy="640080"/>
          </a:xfrm>
          <a:prstGeom prst="rect">
            <a:avLst/>
          </a:prstGeom>
          <a:noFill/>
          <a:ln>
            <a:noFill/>
          </a:ln>
          <a:effectLst/>
          <a:extLst/>
        </p:spPr>
        <p:txBody>
          <a:bodyPr vert="horz" wrap="square" lIns="127847" tIns="63931" rIns="127847" bIns="63931" numCol="1" anchor="t" anchorCtr="0" compatLnSpc="1">
            <a:prstTxWarp prst="textNoShape">
              <a:avLst/>
            </a:prstTxWarp>
          </a:bodyPr>
          <a:lstStyle>
            <a:lvl1pPr algn="r">
              <a:spcBef>
                <a:spcPct val="0"/>
              </a:spcBef>
              <a:buFontTx/>
              <a:buNone/>
              <a:defRPr sz="2000"/>
            </a:lvl1pPr>
          </a:lstStyle>
          <a:p>
            <a:pPr>
              <a:defRPr/>
            </a:pPr>
            <a:fld id="{BB6AA81F-84E9-4CFA-AD60-A7C3FEA3F5A2}" type="slidenum">
              <a:rPr lang="pl-PL" altLang="pl-PL">
                <a:solidFill>
                  <a:srgbClr val="000000"/>
                </a:solidFill>
              </a:rPr>
              <a:pPr>
                <a:defRPr/>
              </a:pPr>
              <a:t>‹#›</a:t>
            </a:fld>
            <a:endParaRPr lang="pl-PL" altLang="pl-PL">
              <a:solidFill>
                <a:srgbClr val="000000"/>
              </a:solidFill>
            </a:endParaRPr>
          </a:p>
        </p:txBody>
      </p:sp>
    </p:spTree>
    <p:extLst>
      <p:ext uri="{BB962C8B-B14F-4D97-AF65-F5344CB8AC3E}">
        <p14:creationId xmlns:p14="http://schemas.microsoft.com/office/powerpoint/2010/main" val="626516834"/>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ctr" rtl="0" eaLnBrk="0" fontAlgn="base" hangingPunct="0">
        <a:spcBef>
          <a:spcPct val="0"/>
        </a:spcBef>
        <a:spcAft>
          <a:spcPct val="0"/>
        </a:spcAft>
        <a:defRPr sz="6200">
          <a:solidFill>
            <a:schemeClr val="tx2"/>
          </a:solidFill>
          <a:latin typeface="+mj-lt"/>
          <a:ea typeface="+mj-ea"/>
          <a:cs typeface="+mj-cs"/>
        </a:defRPr>
      </a:lvl1pPr>
      <a:lvl2pPr algn="ctr" rtl="0" eaLnBrk="0" fontAlgn="base" hangingPunct="0">
        <a:spcBef>
          <a:spcPct val="0"/>
        </a:spcBef>
        <a:spcAft>
          <a:spcPct val="0"/>
        </a:spcAft>
        <a:defRPr sz="6200">
          <a:solidFill>
            <a:schemeClr val="tx2"/>
          </a:solidFill>
          <a:latin typeface="Times New Roman" pitchFamily="18" charset="0"/>
        </a:defRPr>
      </a:lvl2pPr>
      <a:lvl3pPr algn="ctr" rtl="0" eaLnBrk="0" fontAlgn="base" hangingPunct="0">
        <a:spcBef>
          <a:spcPct val="0"/>
        </a:spcBef>
        <a:spcAft>
          <a:spcPct val="0"/>
        </a:spcAft>
        <a:defRPr sz="6200">
          <a:solidFill>
            <a:schemeClr val="tx2"/>
          </a:solidFill>
          <a:latin typeface="Times New Roman" pitchFamily="18" charset="0"/>
        </a:defRPr>
      </a:lvl3pPr>
      <a:lvl4pPr algn="ctr" rtl="0" eaLnBrk="0" fontAlgn="base" hangingPunct="0">
        <a:spcBef>
          <a:spcPct val="0"/>
        </a:spcBef>
        <a:spcAft>
          <a:spcPct val="0"/>
        </a:spcAft>
        <a:defRPr sz="6200">
          <a:solidFill>
            <a:schemeClr val="tx2"/>
          </a:solidFill>
          <a:latin typeface="Times New Roman" pitchFamily="18" charset="0"/>
        </a:defRPr>
      </a:lvl4pPr>
      <a:lvl5pPr algn="ctr" rtl="0" eaLnBrk="0" fontAlgn="base" hangingPunct="0">
        <a:spcBef>
          <a:spcPct val="0"/>
        </a:spcBef>
        <a:spcAft>
          <a:spcPct val="0"/>
        </a:spcAft>
        <a:defRPr sz="6200">
          <a:solidFill>
            <a:schemeClr val="tx2"/>
          </a:solidFill>
          <a:latin typeface="Times New Roman" pitchFamily="18" charset="0"/>
        </a:defRPr>
      </a:lvl5pPr>
      <a:lvl6pPr marL="639233" algn="ctr" rtl="0" eaLnBrk="0" fontAlgn="base" hangingPunct="0">
        <a:spcBef>
          <a:spcPct val="0"/>
        </a:spcBef>
        <a:spcAft>
          <a:spcPct val="0"/>
        </a:spcAft>
        <a:defRPr sz="6200">
          <a:solidFill>
            <a:schemeClr val="tx2"/>
          </a:solidFill>
          <a:latin typeface="Times New Roman" pitchFamily="18" charset="0"/>
        </a:defRPr>
      </a:lvl6pPr>
      <a:lvl7pPr marL="1278466" algn="ctr" rtl="0" eaLnBrk="0" fontAlgn="base" hangingPunct="0">
        <a:spcBef>
          <a:spcPct val="0"/>
        </a:spcBef>
        <a:spcAft>
          <a:spcPct val="0"/>
        </a:spcAft>
        <a:defRPr sz="6200">
          <a:solidFill>
            <a:schemeClr val="tx2"/>
          </a:solidFill>
          <a:latin typeface="Times New Roman" pitchFamily="18" charset="0"/>
        </a:defRPr>
      </a:lvl7pPr>
      <a:lvl8pPr marL="1917700" algn="ctr" rtl="0" eaLnBrk="0" fontAlgn="base" hangingPunct="0">
        <a:spcBef>
          <a:spcPct val="0"/>
        </a:spcBef>
        <a:spcAft>
          <a:spcPct val="0"/>
        </a:spcAft>
        <a:defRPr sz="6200">
          <a:solidFill>
            <a:schemeClr val="tx2"/>
          </a:solidFill>
          <a:latin typeface="Times New Roman" pitchFamily="18" charset="0"/>
        </a:defRPr>
      </a:lvl8pPr>
      <a:lvl9pPr marL="2556935" algn="ctr" rtl="0" eaLnBrk="0" fontAlgn="base" hangingPunct="0">
        <a:spcBef>
          <a:spcPct val="0"/>
        </a:spcBef>
        <a:spcAft>
          <a:spcPct val="0"/>
        </a:spcAft>
        <a:defRPr sz="6200">
          <a:solidFill>
            <a:schemeClr val="tx2"/>
          </a:solidFill>
          <a:latin typeface="Times New Roman" pitchFamily="18" charset="0"/>
        </a:defRPr>
      </a:lvl9pPr>
    </p:titleStyle>
    <p:bodyStyle>
      <a:lvl1pPr marL="479429" indent="-479429" algn="l" rtl="0" eaLnBrk="0" fontAlgn="base" hangingPunct="0">
        <a:spcBef>
          <a:spcPct val="20000"/>
        </a:spcBef>
        <a:spcAft>
          <a:spcPct val="0"/>
        </a:spcAft>
        <a:buChar char="•"/>
        <a:defRPr sz="4500">
          <a:solidFill>
            <a:schemeClr val="tx1"/>
          </a:solidFill>
          <a:latin typeface="+mn-lt"/>
          <a:ea typeface="+mn-ea"/>
          <a:cs typeface="+mn-cs"/>
        </a:defRPr>
      </a:lvl1pPr>
      <a:lvl2pPr marL="1038759" indent="-399512" algn="l" rtl="0" eaLnBrk="0" fontAlgn="base" hangingPunct="0">
        <a:spcBef>
          <a:spcPct val="20000"/>
        </a:spcBef>
        <a:spcAft>
          <a:spcPct val="0"/>
        </a:spcAft>
        <a:buChar char="–"/>
        <a:defRPr sz="3900">
          <a:solidFill>
            <a:schemeClr val="tx1"/>
          </a:solidFill>
          <a:latin typeface="+mn-lt"/>
        </a:defRPr>
      </a:lvl2pPr>
      <a:lvl3pPr marL="1598090" indent="-319617" algn="l" rtl="0" eaLnBrk="0" fontAlgn="base" hangingPunct="0">
        <a:spcBef>
          <a:spcPct val="20000"/>
        </a:spcBef>
        <a:spcAft>
          <a:spcPct val="0"/>
        </a:spcAft>
        <a:buChar char="•"/>
        <a:defRPr sz="3400">
          <a:solidFill>
            <a:schemeClr val="tx1"/>
          </a:solidFill>
          <a:latin typeface="+mn-lt"/>
        </a:defRPr>
      </a:lvl3pPr>
      <a:lvl4pPr marL="2237323" indent="-319617" algn="l" rtl="0" eaLnBrk="0" fontAlgn="base" hangingPunct="0">
        <a:spcBef>
          <a:spcPct val="20000"/>
        </a:spcBef>
        <a:spcAft>
          <a:spcPct val="0"/>
        </a:spcAft>
        <a:buChar char="–"/>
        <a:defRPr sz="2800">
          <a:solidFill>
            <a:schemeClr val="tx1"/>
          </a:solidFill>
          <a:latin typeface="+mn-lt"/>
        </a:defRPr>
      </a:lvl4pPr>
      <a:lvl5pPr marL="2876558" indent="-319617" algn="l" rtl="0" eaLnBrk="0" fontAlgn="base" hangingPunct="0">
        <a:spcBef>
          <a:spcPct val="20000"/>
        </a:spcBef>
        <a:spcAft>
          <a:spcPct val="0"/>
        </a:spcAft>
        <a:buChar char="»"/>
        <a:defRPr sz="2800">
          <a:solidFill>
            <a:schemeClr val="tx1"/>
          </a:solidFill>
          <a:latin typeface="+mn-lt"/>
        </a:defRPr>
      </a:lvl5pPr>
      <a:lvl6pPr marL="3515793" indent="-319617" algn="l" rtl="0" eaLnBrk="0" fontAlgn="base" hangingPunct="0">
        <a:spcBef>
          <a:spcPct val="20000"/>
        </a:spcBef>
        <a:spcAft>
          <a:spcPct val="0"/>
        </a:spcAft>
        <a:buChar char="»"/>
        <a:defRPr sz="2800">
          <a:solidFill>
            <a:schemeClr val="tx1"/>
          </a:solidFill>
          <a:latin typeface="+mn-lt"/>
        </a:defRPr>
      </a:lvl6pPr>
      <a:lvl7pPr marL="4155029" indent="-319617" algn="l" rtl="0" eaLnBrk="0" fontAlgn="base" hangingPunct="0">
        <a:spcBef>
          <a:spcPct val="20000"/>
        </a:spcBef>
        <a:spcAft>
          <a:spcPct val="0"/>
        </a:spcAft>
        <a:buChar char="»"/>
        <a:defRPr sz="2800">
          <a:solidFill>
            <a:schemeClr val="tx1"/>
          </a:solidFill>
          <a:latin typeface="+mn-lt"/>
        </a:defRPr>
      </a:lvl7pPr>
      <a:lvl8pPr marL="4794268" indent="-319617" algn="l" rtl="0" eaLnBrk="0" fontAlgn="base" hangingPunct="0">
        <a:spcBef>
          <a:spcPct val="20000"/>
        </a:spcBef>
        <a:spcAft>
          <a:spcPct val="0"/>
        </a:spcAft>
        <a:buChar char="»"/>
        <a:defRPr sz="2800">
          <a:solidFill>
            <a:schemeClr val="tx1"/>
          </a:solidFill>
          <a:latin typeface="+mn-lt"/>
        </a:defRPr>
      </a:lvl8pPr>
      <a:lvl9pPr marL="5433504" indent="-319617" algn="l" rtl="0" eaLnBrk="0" fontAlgn="base" hangingPunct="0">
        <a:spcBef>
          <a:spcPct val="20000"/>
        </a:spcBef>
        <a:spcAft>
          <a:spcPct val="0"/>
        </a:spcAft>
        <a:buChar char="»"/>
        <a:defRPr sz="2800">
          <a:solidFill>
            <a:schemeClr val="tx1"/>
          </a:solidFill>
          <a:latin typeface="+mn-lt"/>
        </a:defRPr>
      </a:lvl9pPr>
    </p:bodyStyle>
    <p:otherStyle>
      <a:defPPr>
        <a:defRPr lang="pl-PL"/>
      </a:defPPr>
      <a:lvl1pPr marL="0" algn="l" defTabSz="1278466" rtl="0" eaLnBrk="1" latinLnBrk="0" hangingPunct="1">
        <a:defRPr sz="2500" kern="1200">
          <a:solidFill>
            <a:schemeClr val="tx1"/>
          </a:solidFill>
          <a:latin typeface="+mn-lt"/>
          <a:ea typeface="+mn-ea"/>
          <a:cs typeface="+mn-cs"/>
        </a:defRPr>
      </a:lvl1pPr>
      <a:lvl2pPr marL="639233" algn="l" defTabSz="1278466" rtl="0" eaLnBrk="1" latinLnBrk="0" hangingPunct="1">
        <a:defRPr sz="2500" kern="1200">
          <a:solidFill>
            <a:schemeClr val="tx1"/>
          </a:solidFill>
          <a:latin typeface="+mn-lt"/>
          <a:ea typeface="+mn-ea"/>
          <a:cs typeface="+mn-cs"/>
        </a:defRPr>
      </a:lvl2pPr>
      <a:lvl3pPr marL="1278466" algn="l" defTabSz="1278466" rtl="0" eaLnBrk="1" latinLnBrk="0" hangingPunct="1">
        <a:defRPr sz="2500" kern="1200">
          <a:solidFill>
            <a:schemeClr val="tx1"/>
          </a:solidFill>
          <a:latin typeface="+mn-lt"/>
          <a:ea typeface="+mn-ea"/>
          <a:cs typeface="+mn-cs"/>
        </a:defRPr>
      </a:lvl3pPr>
      <a:lvl4pPr marL="1917700" algn="l" defTabSz="1278466" rtl="0" eaLnBrk="1" latinLnBrk="0" hangingPunct="1">
        <a:defRPr sz="2500" kern="1200">
          <a:solidFill>
            <a:schemeClr val="tx1"/>
          </a:solidFill>
          <a:latin typeface="+mn-lt"/>
          <a:ea typeface="+mn-ea"/>
          <a:cs typeface="+mn-cs"/>
        </a:defRPr>
      </a:lvl4pPr>
      <a:lvl5pPr marL="2556935" algn="l" defTabSz="1278466" rtl="0" eaLnBrk="1" latinLnBrk="0" hangingPunct="1">
        <a:defRPr sz="2500" kern="1200">
          <a:solidFill>
            <a:schemeClr val="tx1"/>
          </a:solidFill>
          <a:latin typeface="+mn-lt"/>
          <a:ea typeface="+mn-ea"/>
          <a:cs typeface="+mn-cs"/>
        </a:defRPr>
      </a:lvl5pPr>
      <a:lvl6pPr marL="3196176" algn="l" defTabSz="1278466" rtl="0" eaLnBrk="1" latinLnBrk="0" hangingPunct="1">
        <a:defRPr sz="2500" kern="1200">
          <a:solidFill>
            <a:schemeClr val="tx1"/>
          </a:solidFill>
          <a:latin typeface="+mn-lt"/>
          <a:ea typeface="+mn-ea"/>
          <a:cs typeface="+mn-cs"/>
        </a:defRPr>
      </a:lvl6pPr>
      <a:lvl7pPr marL="3835413" algn="l" defTabSz="1278466" rtl="0" eaLnBrk="1" latinLnBrk="0" hangingPunct="1">
        <a:defRPr sz="2500" kern="1200">
          <a:solidFill>
            <a:schemeClr val="tx1"/>
          </a:solidFill>
          <a:latin typeface="+mn-lt"/>
          <a:ea typeface="+mn-ea"/>
          <a:cs typeface="+mn-cs"/>
        </a:defRPr>
      </a:lvl7pPr>
      <a:lvl8pPr marL="4474648" algn="l" defTabSz="1278466" rtl="0" eaLnBrk="1" latinLnBrk="0" hangingPunct="1">
        <a:defRPr sz="2500" kern="1200">
          <a:solidFill>
            <a:schemeClr val="tx1"/>
          </a:solidFill>
          <a:latin typeface="+mn-lt"/>
          <a:ea typeface="+mn-ea"/>
          <a:cs typeface="+mn-cs"/>
        </a:defRPr>
      </a:lvl8pPr>
      <a:lvl9pPr marL="5113886" algn="l" defTabSz="1278466"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marek.matejun@uni.lodz.p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0" y="106680"/>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pl-PL" altLang="pl-PL" sz="5000" b="1" dirty="0" smtClean="0">
                <a:solidFill>
                  <a:srgbClr val="000099"/>
                </a:solidFill>
              </a:rPr>
              <a:t>Small business as a </a:t>
            </a:r>
            <a:r>
              <a:rPr lang="pl-PL" altLang="pl-PL" sz="5000" b="1" dirty="0" err="1" smtClean="0">
                <a:solidFill>
                  <a:srgbClr val="000099"/>
                </a:solidFill>
              </a:rPr>
              <a:t>spirit</a:t>
            </a:r>
            <a:r>
              <a:rPr lang="pl-PL" altLang="pl-PL" sz="5000" b="1" dirty="0" smtClean="0">
                <a:solidFill>
                  <a:srgbClr val="000099"/>
                </a:solidFill>
              </a:rPr>
              <a:t> of </a:t>
            </a:r>
            <a:r>
              <a:rPr lang="pl-PL" altLang="pl-PL" sz="5000" b="1" dirty="0" err="1" smtClean="0">
                <a:solidFill>
                  <a:srgbClr val="000099"/>
                </a:solidFill>
              </a:rPr>
              <a:t>entrepreneurship</a:t>
            </a:r>
            <a:endParaRPr lang="pl-PL" altLang="pl-PL" sz="5000" b="1" dirty="0">
              <a:solidFill>
                <a:srgbClr val="000099"/>
              </a:solidFill>
            </a:endParaRPr>
          </a:p>
        </p:txBody>
      </p:sp>
      <p:sp>
        <p:nvSpPr>
          <p:cNvPr id="6" name="Rectangle 13"/>
          <p:cNvSpPr>
            <a:spLocks noChangeArrowheads="1"/>
          </p:cNvSpPr>
          <p:nvPr/>
        </p:nvSpPr>
        <p:spPr bwMode="auto">
          <a:xfrm>
            <a:off x="373380" y="984176"/>
            <a:ext cx="12054840"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lstStyle>
            <a:lvl1pPr marL="342900" indent="-342900">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marL="0" indent="0">
              <a:lnSpc>
                <a:spcPct val="115000"/>
              </a:lnSpc>
              <a:spcBef>
                <a:spcPts val="300"/>
              </a:spcBef>
              <a:buFontTx/>
              <a:buNone/>
            </a:pPr>
            <a:r>
              <a:rPr lang="pl-PL" altLang="pl-PL" sz="2500" dirty="0" smtClean="0">
                <a:solidFill>
                  <a:srgbClr val="000000"/>
                </a:solidFill>
              </a:rPr>
              <a:t>Small business (</a:t>
            </a:r>
            <a:r>
              <a:rPr lang="en-US" altLang="pl-PL" sz="2500" dirty="0" smtClean="0">
                <a:solidFill>
                  <a:srgbClr val="000000"/>
                </a:solidFill>
              </a:rPr>
              <a:t>SMEs</a:t>
            </a:r>
            <a:r>
              <a:rPr lang="pl-PL" altLang="pl-PL" sz="2500" dirty="0" smtClean="0">
                <a:solidFill>
                  <a:srgbClr val="000000"/>
                </a:solidFill>
              </a:rPr>
              <a:t>)</a:t>
            </a:r>
            <a:r>
              <a:rPr lang="en-US" altLang="pl-PL" sz="2500" dirty="0" smtClean="0">
                <a:solidFill>
                  <a:srgbClr val="000000"/>
                </a:solidFill>
              </a:rPr>
              <a:t> </a:t>
            </a:r>
            <a:r>
              <a:rPr lang="pl-PL" altLang="pl-PL" sz="2500" dirty="0" err="1" smtClean="0">
                <a:solidFill>
                  <a:srgbClr val="000000"/>
                </a:solidFill>
              </a:rPr>
              <a:t>is</a:t>
            </a:r>
            <a:r>
              <a:rPr lang="en-US" altLang="pl-PL" sz="2500" dirty="0" smtClean="0">
                <a:solidFill>
                  <a:srgbClr val="000000"/>
                </a:solidFill>
              </a:rPr>
              <a:t> </a:t>
            </a:r>
            <a:r>
              <a:rPr lang="en-US" altLang="pl-PL" sz="2500" dirty="0">
                <a:solidFill>
                  <a:srgbClr val="000000"/>
                </a:solidFill>
              </a:rPr>
              <a:t>defined on the basis of quantitative and/or qualitative </a:t>
            </a:r>
            <a:r>
              <a:rPr lang="en-US" altLang="pl-PL" sz="2500" dirty="0" smtClean="0">
                <a:solidFill>
                  <a:srgbClr val="000000"/>
                </a:solidFill>
              </a:rPr>
              <a:t>criteria</a:t>
            </a:r>
            <a:r>
              <a:rPr lang="pl-PL" altLang="pl-PL" sz="2500" dirty="0" smtClean="0">
                <a:solidFill>
                  <a:srgbClr val="000000"/>
                </a:solidFill>
              </a:rPr>
              <a:t> in </a:t>
            </a:r>
            <a:r>
              <a:rPr lang="pl-PL" altLang="pl-PL" sz="2500" dirty="0" err="1" smtClean="0">
                <a:solidFill>
                  <a:srgbClr val="000000"/>
                </a:solidFill>
              </a:rPr>
              <a:t>many</a:t>
            </a:r>
            <a:r>
              <a:rPr lang="pl-PL" altLang="pl-PL" sz="2500" dirty="0" smtClean="0">
                <a:solidFill>
                  <a:srgbClr val="000000"/>
                </a:solidFill>
              </a:rPr>
              <a:t> </a:t>
            </a:r>
            <a:r>
              <a:rPr lang="pl-PL" altLang="pl-PL" sz="2500" dirty="0" err="1" smtClean="0">
                <a:solidFill>
                  <a:srgbClr val="000000"/>
                </a:solidFill>
              </a:rPr>
              <a:t>countries</a:t>
            </a:r>
            <a:r>
              <a:rPr lang="pl-PL" altLang="pl-PL" sz="2500" dirty="0" smtClean="0">
                <a:solidFill>
                  <a:srgbClr val="000000"/>
                </a:solidFill>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 y="1992288"/>
            <a:ext cx="3369568" cy="7141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413" y="1692793"/>
            <a:ext cx="2244340" cy="7740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76864" y="1920280"/>
            <a:ext cx="3914775" cy="529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13"/>
          <p:cNvSpPr>
            <a:spLocks noChangeArrowheads="1"/>
          </p:cNvSpPr>
          <p:nvPr/>
        </p:nvSpPr>
        <p:spPr bwMode="auto">
          <a:xfrm>
            <a:off x="6505735" y="7544896"/>
            <a:ext cx="6264696"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lstStyle>
            <a:lvl1pPr marL="342900" indent="-342900">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marL="0" indent="0">
              <a:lnSpc>
                <a:spcPct val="115000"/>
              </a:lnSpc>
              <a:spcBef>
                <a:spcPts val="300"/>
              </a:spcBef>
              <a:buFontTx/>
              <a:buNone/>
            </a:pPr>
            <a:r>
              <a:rPr lang="pl-PL" altLang="pl-PL" sz="2500" dirty="0" smtClean="0">
                <a:solidFill>
                  <a:srgbClr val="000000"/>
                </a:solidFill>
              </a:rPr>
              <a:t>Source: </a:t>
            </a:r>
            <a:r>
              <a:rPr lang="en-US" altLang="pl-PL" sz="2500" dirty="0" err="1">
                <a:solidFill>
                  <a:srgbClr val="000000"/>
                </a:solidFill>
              </a:rPr>
              <a:t>Ayyagari</a:t>
            </a:r>
            <a:r>
              <a:rPr lang="en-US" altLang="pl-PL" sz="2500" dirty="0">
                <a:solidFill>
                  <a:srgbClr val="000000"/>
                </a:solidFill>
              </a:rPr>
              <a:t>, M., Beck, T., </a:t>
            </a:r>
            <a:r>
              <a:rPr lang="en-US" altLang="pl-PL" sz="2500" dirty="0" err="1">
                <a:solidFill>
                  <a:srgbClr val="000000"/>
                </a:solidFill>
              </a:rPr>
              <a:t>Demirgüç-Kunt</a:t>
            </a:r>
            <a:r>
              <a:rPr lang="en-US" altLang="pl-PL" sz="2500" dirty="0">
                <a:solidFill>
                  <a:srgbClr val="000000"/>
                </a:solidFill>
              </a:rPr>
              <a:t>, A. (2007). Small and medium enterprises across the globe. Small Business Economics, 29(4), 415-434</a:t>
            </a:r>
            <a:endParaRPr lang="pl-PL" altLang="pl-PL" sz="2500" dirty="0" smtClean="0">
              <a:solidFill>
                <a:srgbClr val="000000"/>
              </a:solidFill>
            </a:endParaRPr>
          </a:p>
        </p:txBody>
      </p:sp>
    </p:spTree>
    <p:extLst>
      <p:ext uri="{BB962C8B-B14F-4D97-AF65-F5344CB8AC3E}">
        <p14:creationId xmlns:p14="http://schemas.microsoft.com/office/powerpoint/2010/main" val="2838215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idx="4294967295"/>
          </p:nvPr>
        </p:nvSpPr>
        <p:spPr>
          <a:xfrm>
            <a:off x="64096" y="120080"/>
            <a:ext cx="12737504" cy="909002"/>
          </a:xfrm>
        </p:spPr>
        <p:txBody>
          <a:bodyPr/>
          <a:lstStyle/>
          <a:p>
            <a:r>
              <a:rPr lang="en-US" sz="4000" b="1" dirty="0">
                <a:solidFill>
                  <a:srgbClr val="000099"/>
                </a:solidFill>
              </a:rPr>
              <a:t>Capital/ownership independence from other </a:t>
            </a:r>
            <a:r>
              <a:rPr lang="pl-PL" sz="4000" b="1" dirty="0" err="1">
                <a:solidFill>
                  <a:srgbClr val="000099"/>
                </a:solidFill>
              </a:rPr>
              <a:t>companies</a:t>
            </a:r>
            <a:endParaRPr lang="pl-PL" altLang="en-US" sz="4000" b="1" dirty="0">
              <a:solidFill>
                <a:srgbClr val="000099"/>
              </a:solidFill>
            </a:endParaRPr>
          </a:p>
        </p:txBody>
      </p:sp>
      <p:sp>
        <p:nvSpPr>
          <p:cNvPr id="309253" name="Rectangle 5"/>
          <p:cNvSpPr>
            <a:spLocks noChangeArrowheads="1"/>
          </p:cNvSpPr>
          <p:nvPr/>
        </p:nvSpPr>
        <p:spPr bwMode="auto">
          <a:xfrm>
            <a:off x="251144" y="1171259"/>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16" tIns="64008" rIns="128016" bIns="64008"/>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pl-PL" altLang="en-US" sz="3100" b="1" dirty="0">
                <a:solidFill>
                  <a:srgbClr val="000000"/>
                </a:solidFill>
              </a:rPr>
              <a:t>The problem:</a:t>
            </a:r>
          </a:p>
          <a:p>
            <a:r>
              <a:rPr lang="en-US" altLang="en-US" sz="3100" dirty="0">
                <a:solidFill>
                  <a:srgbClr val="000000"/>
                </a:solidFill>
              </a:rPr>
              <a:t>A very attractive non-repayable grant for micro-enterprises is available: €5 million of funding for innovation activities</a:t>
            </a:r>
            <a:endParaRPr lang="pl-PL" altLang="en-US" sz="3100" dirty="0">
              <a:solidFill>
                <a:srgbClr val="000000"/>
              </a:solidFill>
            </a:endParaRPr>
          </a:p>
          <a:p>
            <a:r>
              <a:rPr lang="pl-PL" altLang="en-US" sz="3100" dirty="0">
                <a:solidFill>
                  <a:srgbClr val="000000"/>
                </a:solidFill>
              </a:rPr>
              <a:t>BIG </a:t>
            </a:r>
            <a:r>
              <a:rPr lang="pl-PL" altLang="en-US" sz="3100" dirty="0" err="1">
                <a:solidFill>
                  <a:srgbClr val="000000"/>
                </a:solidFill>
              </a:rPr>
              <a:t>company</a:t>
            </a:r>
            <a:r>
              <a:rPr lang="pl-PL" altLang="en-US" sz="3100" dirty="0">
                <a:solidFill>
                  <a:srgbClr val="000000"/>
                </a:solidFill>
              </a:rPr>
              <a:t> (1000 </a:t>
            </a:r>
            <a:r>
              <a:rPr lang="pl-PL" altLang="en-US" sz="3100" dirty="0" err="1">
                <a:solidFill>
                  <a:srgbClr val="000000"/>
                </a:solidFill>
              </a:rPr>
              <a:t>employees</a:t>
            </a:r>
            <a:r>
              <a:rPr lang="pl-PL" altLang="en-US" sz="3100" dirty="0">
                <a:solidFill>
                  <a:srgbClr val="000000"/>
                </a:solidFill>
              </a:rPr>
              <a:t>) </a:t>
            </a:r>
            <a:r>
              <a:rPr lang="pl-PL" altLang="en-US" sz="3100" dirty="0" err="1">
                <a:solidFill>
                  <a:srgbClr val="000000"/>
                </a:solidFill>
              </a:rPr>
              <a:t>wants</a:t>
            </a:r>
            <a:r>
              <a:rPr lang="pl-PL" altLang="en-US" sz="3100" dirty="0">
                <a:solidFill>
                  <a:srgbClr val="000000"/>
                </a:solidFill>
              </a:rPr>
              <a:t> to </a:t>
            </a:r>
            <a:r>
              <a:rPr lang="pl-PL" altLang="en-US" sz="3100" dirty="0" err="1">
                <a:solidFill>
                  <a:srgbClr val="000000"/>
                </a:solidFill>
              </a:rPr>
              <a:t>get</a:t>
            </a:r>
            <a:r>
              <a:rPr lang="pl-PL" altLang="en-US" sz="3100" dirty="0">
                <a:solidFill>
                  <a:srgbClr val="000000"/>
                </a:solidFill>
              </a:rPr>
              <a:t> </a:t>
            </a:r>
            <a:r>
              <a:rPr lang="pl-PL" altLang="en-US" sz="3100" dirty="0" err="1">
                <a:solidFill>
                  <a:srgbClr val="000000"/>
                </a:solidFill>
              </a:rPr>
              <a:t>this</a:t>
            </a:r>
            <a:r>
              <a:rPr lang="pl-PL" altLang="en-US" sz="3100" dirty="0">
                <a:solidFill>
                  <a:srgbClr val="000000"/>
                </a:solidFill>
              </a:rPr>
              <a:t> grant but </a:t>
            </a:r>
            <a:r>
              <a:rPr lang="pl-PL" altLang="en-US" sz="3100" dirty="0" err="1">
                <a:solidFill>
                  <a:srgbClr val="000000"/>
                </a:solidFill>
              </a:rPr>
              <a:t>is</a:t>
            </a:r>
            <a:r>
              <a:rPr lang="pl-PL" altLang="en-US" sz="3100" dirty="0">
                <a:solidFill>
                  <a:srgbClr val="000000"/>
                </a:solidFill>
              </a:rPr>
              <a:t> not a micro-</a:t>
            </a:r>
            <a:r>
              <a:rPr lang="pl-PL" altLang="en-US" sz="3100" dirty="0" err="1">
                <a:solidFill>
                  <a:srgbClr val="000000"/>
                </a:solidFill>
              </a:rPr>
              <a:t>enterprise</a:t>
            </a:r>
            <a:r>
              <a:rPr lang="pl-PL" altLang="en-US" sz="3100" dirty="0">
                <a:solidFill>
                  <a:srgbClr val="000000"/>
                </a:solidFill>
              </a:rPr>
              <a:t> </a:t>
            </a:r>
            <a:r>
              <a:rPr lang="pl-PL" altLang="en-US" sz="3100" dirty="0">
                <a:solidFill>
                  <a:srgbClr val="000000"/>
                </a:solidFill>
                <a:sym typeface="Wingdings" panose="05000000000000000000" pitchFamily="2" charset="2"/>
              </a:rPr>
              <a:t></a:t>
            </a:r>
          </a:p>
          <a:p>
            <a:r>
              <a:rPr lang="pl-PL" altLang="en-US" sz="3100" b="1" dirty="0" err="1">
                <a:solidFill>
                  <a:srgbClr val="FF0000"/>
                </a:solidFill>
                <a:sym typeface="Wingdings" panose="05000000000000000000" pitchFamily="2" charset="2"/>
              </a:rPr>
              <a:t>What</a:t>
            </a:r>
            <a:r>
              <a:rPr lang="pl-PL" altLang="en-US" sz="3100" b="1" dirty="0">
                <a:solidFill>
                  <a:srgbClr val="FF0000"/>
                </a:solidFill>
                <a:sym typeface="Wingdings" panose="05000000000000000000" pitchFamily="2" charset="2"/>
              </a:rPr>
              <a:t> to do?</a:t>
            </a:r>
          </a:p>
          <a:p>
            <a:r>
              <a:rPr lang="pl-PL" altLang="en-US" sz="3100" dirty="0">
                <a:solidFill>
                  <a:srgbClr val="000000"/>
                </a:solidFill>
              </a:rPr>
              <a:t>BIG </a:t>
            </a:r>
            <a:r>
              <a:rPr lang="pl-PL" altLang="en-US" sz="3100" dirty="0" err="1">
                <a:solidFill>
                  <a:srgbClr val="000000"/>
                </a:solidFill>
              </a:rPr>
              <a:t>company</a:t>
            </a:r>
            <a:r>
              <a:rPr lang="pl-PL" altLang="en-US" sz="3100" dirty="0">
                <a:solidFill>
                  <a:srgbClr val="000000"/>
                </a:solidFill>
              </a:rPr>
              <a:t> </a:t>
            </a:r>
            <a:r>
              <a:rPr lang="pl-PL" altLang="en-US" sz="3100" dirty="0" err="1">
                <a:solidFill>
                  <a:srgbClr val="000000"/>
                </a:solidFill>
              </a:rPr>
              <a:t>creates</a:t>
            </a:r>
            <a:r>
              <a:rPr lang="pl-PL" altLang="en-US" sz="3100" dirty="0">
                <a:solidFill>
                  <a:srgbClr val="000000"/>
                </a:solidFill>
              </a:rPr>
              <a:t> </a:t>
            </a:r>
            <a:r>
              <a:rPr lang="pl-PL" altLang="en-US" sz="3100" dirty="0" err="1">
                <a:solidFill>
                  <a:srgbClr val="000000"/>
                </a:solidFill>
              </a:rPr>
              <a:t>fully</a:t>
            </a:r>
            <a:r>
              <a:rPr lang="pl-PL" altLang="en-US" sz="3100" dirty="0">
                <a:solidFill>
                  <a:srgbClr val="000000"/>
                </a:solidFill>
              </a:rPr>
              <a:t> </a:t>
            </a:r>
            <a:r>
              <a:rPr lang="pl-PL" altLang="en-US" sz="3100" dirty="0" err="1">
                <a:solidFill>
                  <a:srgbClr val="000000"/>
                </a:solidFill>
              </a:rPr>
              <a:t>controlled</a:t>
            </a:r>
            <a:r>
              <a:rPr lang="pl-PL" altLang="en-US" sz="3100" dirty="0">
                <a:solidFill>
                  <a:srgbClr val="000000"/>
                </a:solidFill>
              </a:rPr>
              <a:t> </a:t>
            </a:r>
            <a:r>
              <a:rPr lang="pl-PL" altLang="en-US" sz="3100" dirty="0" err="1">
                <a:solidFill>
                  <a:srgbClr val="000000"/>
                </a:solidFill>
              </a:rPr>
              <a:t>subsidiary</a:t>
            </a:r>
            <a:r>
              <a:rPr lang="pl-PL" altLang="en-US" sz="3100" dirty="0">
                <a:solidFill>
                  <a:srgbClr val="000000"/>
                </a:solidFill>
              </a:rPr>
              <a:t> (</a:t>
            </a:r>
            <a:r>
              <a:rPr lang="pl-PL" altLang="en-US" sz="3100" dirty="0" err="1">
                <a:solidFill>
                  <a:srgbClr val="000000"/>
                </a:solidFill>
              </a:rPr>
              <a:t>daughter</a:t>
            </a:r>
            <a:r>
              <a:rPr lang="pl-PL" altLang="en-US" sz="3100" dirty="0">
                <a:solidFill>
                  <a:srgbClr val="000000"/>
                </a:solidFill>
              </a:rPr>
              <a:t> </a:t>
            </a:r>
            <a:r>
              <a:rPr lang="pl-PL" altLang="en-US" sz="3100" dirty="0" err="1">
                <a:solidFill>
                  <a:srgbClr val="000000"/>
                </a:solidFill>
              </a:rPr>
              <a:t>company</a:t>
            </a:r>
            <a:r>
              <a:rPr lang="pl-PL" altLang="en-US" sz="3100" dirty="0">
                <a:solidFill>
                  <a:srgbClr val="000000"/>
                </a:solidFill>
              </a:rPr>
              <a:t>) </a:t>
            </a:r>
            <a:r>
              <a:rPr lang="pl-PL" altLang="en-US" sz="3100" dirty="0" err="1">
                <a:solidFill>
                  <a:srgbClr val="000000"/>
                </a:solidFill>
              </a:rPr>
              <a:t>which</a:t>
            </a:r>
            <a:r>
              <a:rPr lang="pl-PL" altLang="en-US" sz="3100" dirty="0">
                <a:solidFill>
                  <a:srgbClr val="000000"/>
                </a:solidFill>
              </a:rPr>
              <a:t> </a:t>
            </a:r>
            <a:r>
              <a:rPr lang="pl-PL" altLang="en-US" sz="3100" dirty="0" err="1">
                <a:solidFill>
                  <a:srgbClr val="000000"/>
                </a:solidFill>
              </a:rPr>
              <a:t>employs</a:t>
            </a:r>
            <a:r>
              <a:rPr lang="pl-PL" altLang="en-US" sz="3100" dirty="0">
                <a:solidFill>
                  <a:srgbClr val="000000"/>
                </a:solidFill>
              </a:rPr>
              <a:t> 5 </a:t>
            </a:r>
            <a:r>
              <a:rPr lang="pl-PL" altLang="en-US" sz="3100" dirty="0" err="1">
                <a:solidFill>
                  <a:srgbClr val="000000"/>
                </a:solidFill>
              </a:rPr>
              <a:t>persons</a:t>
            </a:r>
            <a:r>
              <a:rPr lang="pl-PL" altLang="en-US" sz="3100" dirty="0">
                <a:solidFill>
                  <a:srgbClr val="000000"/>
                </a:solidFill>
              </a:rPr>
              <a:t> – </a:t>
            </a:r>
            <a:r>
              <a:rPr lang="pl-PL" altLang="en-US" sz="3100" dirty="0" err="1">
                <a:solidFill>
                  <a:srgbClr val="000000"/>
                </a:solidFill>
              </a:rPr>
              <a:t>this</a:t>
            </a:r>
            <a:r>
              <a:rPr lang="pl-PL" altLang="en-US" sz="3100" dirty="0">
                <a:solidFill>
                  <a:srgbClr val="000000"/>
                </a:solidFill>
              </a:rPr>
              <a:t> </a:t>
            </a:r>
            <a:r>
              <a:rPr lang="pl-PL" altLang="en-US" sz="3100" dirty="0" err="1">
                <a:solidFill>
                  <a:srgbClr val="000000"/>
                </a:solidFill>
              </a:rPr>
              <a:t>subsidiary</a:t>
            </a:r>
            <a:r>
              <a:rPr lang="pl-PL" altLang="en-US" sz="3100" dirty="0">
                <a:solidFill>
                  <a:srgbClr val="000000"/>
                </a:solidFill>
              </a:rPr>
              <a:t> </a:t>
            </a:r>
            <a:r>
              <a:rPr lang="pl-PL" altLang="en-US" sz="3100" dirty="0" err="1">
                <a:solidFill>
                  <a:srgbClr val="000000"/>
                </a:solidFill>
              </a:rPr>
              <a:t>is</a:t>
            </a:r>
            <a:r>
              <a:rPr lang="pl-PL" altLang="en-US" sz="3100" dirty="0">
                <a:solidFill>
                  <a:srgbClr val="000000"/>
                </a:solidFill>
              </a:rPr>
              <a:t> </a:t>
            </a:r>
            <a:r>
              <a:rPr lang="en-US" altLang="en-US" sz="3100" dirty="0">
                <a:solidFill>
                  <a:srgbClr val="000000"/>
                </a:solidFill>
              </a:rPr>
              <a:t>fully </a:t>
            </a:r>
            <a:r>
              <a:rPr lang="pl-PL" altLang="en-US" sz="3100" dirty="0">
                <a:solidFill>
                  <a:srgbClr val="000000"/>
                </a:solidFill>
              </a:rPr>
              <a:t>(100%) </a:t>
            </a:r>
            <a:r>
              <a:rPr lang="en-US" altLang="en-US" sz="3100" dirty="0">
                <a:solidFill>
                  <a:srgbClr val="000000"/>
                </a:solidFill>
              </a:rPr>
              <a:t>owned by a large company</a:t>
            </a:r>
            <a:r>
              <a:rPr lang="pl-PL" altLang="en-US" sz="3100" dirty="0">
                <a:solidFill>
                  <a:srgbClr val="000000"/>
                </a:solidFill>
              </a:rPr>
              <a:t>:</a:t>
            </a:r>
          </a:p>
        </p:txBody>
      </p:sp>
      <p:sp>
        <p:nvSpPr>
          <p:cNvPr id="2" name="Elipsa 1"/>
          <p:cNvSpPr/>
          <p:nvPr/>
        </p:nvSpPr>
        <p:spPr bwMode="auto">
          <a:xfrm>
            <a:off x="-6920680" y="6223892"/>
            <a:ext cx="16226615" cy="12714964"/>
          </a:xfrm>
          <a:prstGeom prst="ellipse">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z="2200">
              <a:solidFill>
                <a:srgbClr val="000000"/>
              </a:solidFill>
            </a:endParaRPr>
          </a:p>
        </p:txBody>
      </p:sp>
      <p:sp>
        <p:nvSpPr>
          <p:cNvPr id="5" name="Elipsa 4"/>
          <p:cNvSpPr/>
          <p:nvPr/>
        </p:nvSpPr>
        <p:spPr bwMode="auto">
          <a:xfrm>
            <a:off x="8921080" y="5610083"/>
            <a:ext cx="1224642" cy="1152128"/>
          </a:xfrm>
          <a:prstGeom prst="ellipse">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z="2200">
              <a:solidFill>
                <a:srgbClr val="000000"/>
              </a:solidFill>
            </a:endParaRPr>
          </a:p>
        </p:txBody>
      </p:sp>
      <p:cxnSp>
        <p:nvCxnSpPr>
          <p:cNvPr id="4" name="Łącznik prosty ze strzałką 3"/>
          <p:cNvCxnSpPr>
            <a:stCxn id="2" idx="7"/>
            <a:endCxn id="5" idx="2"/>
          </p:cNvCxnSpPr>
          <p:nvPr/>
        </p:nvCxnSpPr>
        <p:spPr bwMode="auto">
          <a:xfrm flipV="1">
            <a:off x="6929602" y="6186147"/>
            <a:ext cx="1991478" cy="1899808"/>
          </a:xfrm>
          <a:prstGeom prst="straightConnector1">
            <a:avLst/>
          </a:prstGeom>
          <a:noFill/>
          <a:ln w="31750" cap="flat" cmpd="sng" algn="ctr">
            <a:solidFill>
              <a:srgbClr val="FF0000"/>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pole tekstowe 9"/>
          <p:cNvSpPr txBox="1"/>
          <p:nvPr/>
        </p:nvSpPr>
        <p:spPr>
          <a:xfrm>
            <a:off x="424136" y="6672808"/>
            <a:ext cx="4608512" cy="2554545"/>
          </a:xfrm>
          <a:prstGeom prst="rect">
            <a:avLst/>
          </a:prstGeom>
          <a:noFill/>
        </p:spPr>
        <p:txBody>
          <a:bodyPr wrap="square" rtlCol="0">
            <a:spAutoFit/>
          </a:bodyPr>
          <a:lstStyle/>
          <a:p>
            <a:pPr>
              <a:spcBef>
                <a:spcPts val="0"/>
              </a:spcBef>
              <a:buFontTx/>
              <a:buNone/>
            </a:pPr>
            <a:r>
              <a:rPr lang="pl-PL" sz="8000" b="1" dirty="0">
                <a:solidFill>
                  <a:srgbClr val="FFFFFF"/>
                </a:solidFill>
              </a:rPr>
              <a:t>BIG </a:t>
            </a:r>
            <a:r>
              <a:rPr lang="pl-PL" sz="8000" b="1" dirty="0" err="1">
                <a:solidFill>
                  <a:srgbClr val="FFFFFF"/>
                </a:solidFill>
              </a:rPr>
              <a:t>company</a:t>
            </a:r>
            <a:endParaRPr lang="en-US" sz="8000" b="1" dirty="0">
              <a:solidFill>
                <a:srgbClr val="FFFFFF"/>
              </a:solidFill>
            </a:endParaRPr>
          </a:p>
        </p:txBody>
      </p:sp>
      <p:sp>
        <p:nvSpPr>
          <p:cNvPr id="13" name="pole tekstowe 12"/>
          <p:cNvSpPr txBox="1"/>
          <p:nvPr/>
        </p:nvSpPr>
        <p:spPr>
          <a:xfrm>
            <a:off x="10289232" y="5664696"/>
            <a:ext cx="2765283" cy="861774"/>
          </a:xfrm>
          <a:prstGeom prst="rect">
            <a:avLst/>
          </a:prstGeom>
          <a:noFill/>
        </p:spPr>
        <p:txBody>
          <a:bodyPr wrap="square" rtlCol="0">
            <a:spAutoFit/>
          </a:bodyPr>
          <a:lstStyle/>
          <a:p>
            <a:pPr>
              <a:buFontTx/>
              <a:buNone/>
            </a:pPr>
            <a:r>
              <a:rPr lang="pl-PL" sz="2500" dirty="0" err="1">
                <a:solidFill>
                  <a:srgbClr val="000000"/>
                </a:solidFill>
              </a:rPr>
              <a:t>Fully</a:t>
            </a:r>
            <a:r>
              <a:rPr lang="pl-PL" sz="2500" dirty="0">
                <a:solidFill>
                  <a:srgbClr val="000000"/>
                </a:solidFill>
              </a:rPr>
              <a:t> </a:t>
            </a:r>
            <a:r>
              <a:rPr lang="pl-PL" sz="2500" dirty="0" err="1">
                <a:solidFill>
                  <a:srgbClr val="000000"/>
                </a:solidFill>
              </a:rPr>
              <a:t>owned</a:t>
            </a:r>
            <a:r>
              <a:rPr lang="pl-PL" sz="2500" dirty="0">
                <a:solidFill>
                  <a:srgbClr val="000000"/>
                </a:solidFill>
              </a:rPr>
              <a:t> </a:t>
            </a:r>
            <a:br>
              <a:rPr lang="pl-PL" sz="2500" dirty="0">
                <a:solidFill>
                  <a:srgbClr val="000000"/>
                </a:solidFill>
              </a:rPr>
            </a:br>
            <a:r>
              <a:rPr lang="pl-PL" sz="2500" dirty="0">
                <a:solidFill>
                  <a:srgbClr val="000000"/>
                </a:solidFill>
              </a:rPr>
              <a:t>micro-</a:t>
            </a:r>
            <a:r>
              <a:rPr lang="pl-PL" sz="2500" dirty="0" err="1">
                <a:solidFill>
                  <a:srgbClr val="000000"/>
                </a:solidFill>
              </a:rPr>
              <a:t>subsidiary</a:t>
            </a:r>
            <a:endParaRPr lang="en-US" sz="2500" dirty="0">
              <a:solidFill>
                <a:srgbClr val="000000"/>
              </a:solidFill>
            </a:endParaRPr>
          </a:p>
        </p:txBody>
      </p:sp>
      <p:sp>
        <p:nvSpPr>
          <p:cNvPr id="9" name="pole tekstowe 8"/>
          <p:cNvSpPr txBox="1"/>
          <p:nvPr/>
        </p:nvSpPr>
        <p:spPr>
          <a:xfrm>
            <a:off x="8921080" y="7209670"/>
            <a:ext cx="4004014" cy="2631490"/>
          </a:xfrm>
          <a:prstGeom prst="rect">
            <a:avLst/>
          </a:prstGeom>
          <a:noFill/>
        </p:spPr>
        <p:txBody>
          <a:bodyPr wrap="square" rtlCol="0">
            <a:spAutoFit/>
          </a:bodyPr>
          <a:lstStyle/>
          <a:p>
            <a:pPr>
              <a:buFontTx/>
              <a:buNone/>
            </a:pPr>
            <a:r>
              <a:rPr lang="pl-PL" sz="2500" dirty="0" err="1">
                <a:solidFill>
                  <a:srgbClr val="000000"/>
                </a:solidFill>
              </a:rPr>
              <a:t>Size</a:t>
            </a:r>
            <a:r>
              <a:rPr lang="pl-PL" sz="2500" dirty="0">
                <a:solidFill>
                  <a:srgbClr val="000000"/>
                </a:solidFill>
              </a:rPr>
              <a:t> of </a:t>
            </a:r>
            <a:r>
              <a:rPr lang="pl-PL" sz="2500" dirty="0" err="1">
                <a:solidFill>
                  <a:srgbClr val="000000"/>
                </a:solidFill>
              </a:rPr>
              <a:t>fully</a:t>
            </a:r>
            <a:r>
              <a:rPr lang="pl-PL" sz="2500" dirty="0">
                <a:solidFill>
                  <a:srgbClr val="000000"/>
                </a:solidFill>
              </a:rPr>
              <a:t> </a:t>
            </a:r>
            <a:r>
              <a:rPr lang="pl-PL" sz="2500" dirty="0" err="1">
                <a:solidFill>
                  <a:srgbClr val="000000"/>
                </a:solidFill>
              </a:rPr>
              <a:t>owned</a:t>
            </a:r>
            <a:r>
              <a:rPr lang="pl-PL" sz="2500" dirty="0">
                <a:solidFill>
                  <a:srgbClr val="000000"/>
                </a:solidFill>
              </a:rPr>
              <a:t> </a:t>
            </a:r>
            <a:br>
              <a:rPr lang="pl-PL" sz="2500" dirty="0">
                <a:solidFill>
                  <a:srgbClr val="000000"/>
                </a:solidFill>
              </a:rPr>
            </a:br>
            <a:r>
              <a:rPr lang="pl-PL" sz="2500" dirty="0">
                <a:solidFill>
                  <a:srgbClr val="000000"/>
                </a:solidFill>
              </a:rPr>
              <a:t>micro-</a:t>
            </a:r>
            <a:r>
              <a:rPr lang="pl-PL" sz="2500" dirty="0" err="1">
                <a:solidFill>
                  <a:srgbClr val="000000"/>
                </a:solidFill>
              </a:rPr>
              <a:t>subsidiary</a:t>
            </a:r>
            <a:r>
              <a:rPr lang="pl-PL" sz="2500" dirty="0">
                <a:solidFill>
                  <a:srgbClr val="000000"/>
                </a:solidFill>
              </a:rPr>
              <a:t>:</a:t>
            </a:r>
          </a:p>
          <a:p>
            <a:pPr>
              <a:buFontTx/>
              <a:buNone/>
            </a:pPr>
            <a:r>
              <a:rPr lang="pl-PL" sz="2500" dirty="0">
                <a:solidFill>
                  <a:srgbClr val="000000"/>
                </a:solidFill>
              </a:rPr>
              <a:t>5 + 100%*1000 = 1005</a:t>
            </a:r>
          </a:p>
          <a:p>
            <a:pPr>
              <a:buFontTx/>
              <a:buNone/>
            </a:pPr>
            <a:r>
              <a:rPr lang="pl-PL" sz="2500" b="1" dirty="0">
                <a:solidFill>
                  <a:srgbClr val="FF0000"/>
                </a:solidFill>
              </a:rPr>
              <a:t>IT IS NOT A MICRO ENTEPRISE!!</a:t>
            </a:r>
          </a:p>
          <a:p>
            <a:pPr>
              <a:buFontTx/>
              <a:buNone/>
            </a:pPr>
            <a:endParaRPr lang="en-US" sz="2500" dirty="0">
              <a:solidFill>
                <a:srgbClr val="000000"/>
              </a:solidFill>
            </a:endParaRPr>
          </a:p>
        </p:txBody>
      </p:sp>
      <p:sp>
        <p:nvSpPr>
          <p:cNvPr id="11" name="pole tekstowe 10"/>
          <p:cNvSpPr txBox="1"/>
          <p:nvPr/>
        </p:nvSpPr>
        <p:spPr>
          <a:xfrm>
            <a:off x="4960640" y="8116886"/>
            <a:ext cx="2304256" cy="1323439"/>
          </a:xfrm>
          <a:prstGeom prst="rect">
            <a:avLst/>
          </a:prstGeom>
          <a:noFill/>
        </p:spPr>
        <p:txBody>
          <a:bodyPr wrap="square" rtlCol="0">
            <a:spAutoFit/>
          </a:bodyPr>
          <a:lstStyle/>
          <a:p>
            <a:pPr>
              <a:buFontTx/>
              <a:buNone/>
            </a:pPr>
            <a:r>
              <a:rPr lang="pl-PL" sz="8000" b="1" dirty="0">
                <a:solidFill>
                  <a:srgbClr val="FFFFFF"/>
                </a:solidFill>
              </a:rPr>
              <a:t>1000</a:t>
            </a:r>
            <a:endParaRPr lang="en-US" sz="8000" b="1" dirty="0">
              <a:solidFill>
                <a:srgbClr val="FFFFFF"/>
              </a:solidFill>
            </a:endParaRPr>
          </a:p>
        </p:txBody>
      </p:sp>
      <p:sp>
        <p:nvSpPr>
          <p:cNvPr id="12" name="pole tekstowe 11"/>
          <p:cNvSpPr txBox="1"/>
          <p:nvPr/>
        </p:nvSpPr>
        <p:spPr>
          <a:xfrm>
            <a:off x="9353128" y="5902786"/>
            <a:ext cx="2304256" cy="553998"/>
          </a:xfrm>
          <a:prstGeom prst="rect">
            <a:avLst/>
          </a:prstGeom>
          <a:noFill/>
        </p:spPr>
        <p:txBody>
          <a:bodyPr wrap="square" rtlCol="0">
            <a:spAutoFit/>
          </a:bodyPr>
          <a:lstStyle/>
          <a:p>
            <a:pPr>
              <a:buFontTx/>
              <a:buNone/>
            </a:pPr>
            <a:r>
              <a:rPr lang="pl-PL" sz="3000" b="1" dirty="0">
                <a:solidFill>
                  <a:srgbClr val="FFFFFF"/>
                </a:solidFill>
              </a:rPr>
              <a:t>5</a:t>
            </a:r>
            <a:endParaRPr lang="en-US" sz="3000" b="1" dirty="0">
              <a:solidFill>
                <a:srgbClr val="FFFFFF"/>
              </a:solidFill>
            </a:endParaRPr>
          </a:p>
        </p:txBody>
      </p:sp>
    </p:spTree>
    <p:extLst>
      <p:ext uri="{BB962C8B-B14F-4D97-AF65-F5344CB8AC3E}">
        <p14:creationId xmlns:p14="http://schemas.microsoft.com/office/powerpoint/2010/main" val="1299587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idx="4294967295"/>
          </p:nvPr>
        </p:nvSpPr>
        <p:spPr>
          <a:xfrm>
            <a:off x="960120" y="162245"/>
            <a:ext cx="10881360" cy="909002"/>
          </a:xfrm>
        </p:spPr>
        <p:txBody>
          <a:bodyPr/>
          <a:lstStyle/>
          <a:p>
            <a:r>
              <a:rPr lang="pl-PL" altLang="en-US" sz="4900" b="1" dirty="0">
                <a:solidFill>
                  <a:srgbClr val="000099"/>
                </a:solidFill>
              </a:rPr>
              <a:t>Case </a:t>
            </a:r>
            <a:r>
              <a:rPr lang="pl-PL" altLang="en-US" sz="4900" b="1" dirty="0" err="1">
                <a:solidFill>
                  <a:srgbClr val="000099"/>
                </a:solidFill>
              </a:rPr>
              <a:t>study</a:t>
            </a:r>
            <a:r>
              <a:rPr lang="pl-PL" altLang="en-US" sz="4900" b="1" dirty="0">
                <a:solidFill>
                  <a:srgbClr val="000099"/>
                </a:solidFill>
              </a:rPr>
              <a:t>: the </a:t>
            </a:r>
            <a:r>
              <a:rPr lang="pl-PL" altLang="en-US" sz="4900" b="1" dirty="0" err="1">
                <a:solidFill>
                  <a:srgbClr val="000099"/>
                </a:solidFill>
              </a:rPr>
              <a:t>size</a:t>
            </a:r>
            <a:r>
              <a:rPr lang="pl-PL" altLang="en-US" sz="4900" b="1" dirty="0">
                <a:solidFill>
                  <a:srgbClr val="000099"/>
                </a:solidFill>
              </a:rPr>
              <a:t> of the </a:t>
            </a:r>
            <a:r>
              <a:rPr lang="pl-PL" altLang="en-US" sz="4900" b="1" dirty="0" err="1">
                <a:solidFill>
                  <a:srgbClr val="000099"/>
                </a:solidFill>
              </a:rPr>
              <a:t>company</a:t>
            </a:r>
            <a:endParaRPr lang="pl-PL" altLang="en-US" sz="3500" b="1" dirty="0">
              <a:solidFill>
                <a:srgbClr val="000099"/>
              </a:solidFill>
            </a:endParaRPr>
          </a:p>
        </p:txBody>
      </p:sp>
      <p:sp>
        <p:nvSpPr>
          <p:cNvPr id="313347" name="Rectangle 3"/>
          <p:cNvSpPr>
            <a:spLocks noChangeArrowheads="1"/>
          </p:cNvSpPr>
          <p:nvPr/>
        </p:nvSpPr>
        <p:spPr bwMode="auto">
          <a:xfrm>
            <a:off x="251145" y="1243647"/>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01" tIns="64001" rIns="128001" bIns="64001"/>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pl-PL" altLang="pl-PL" sz="3500" dirty="0">
                <a:solidFill>
                  <a:srgbClr val="000000"/>
                </a:solidFill>
              </a:rPr>
              <a:t>REFINA </a:t>
            </a:r>
            <a:r>
              <a:rPr lang="pl-PL" altLang="pl-PL" sz="3500" dirty="0" err="1">
                <a:solidFill>
                  <a:srgbClr val="000000"/>
                </a:solidFill>
              </a:rPr>
              <a:t>company</a:t>
            </a:r>
            <a:r>
              <a:rPr lang="pl-PL" altLang="pl-PL" sz="3500" dirty="0">
                <a:solidFill>
                  <a:srgbClr val="000000"/>
                </a:solidFill>
              </a:rPr>
              <a:t> </a:t>
            </a:r>
            <a:r>
              <a:rPr lang="pl-PL" altLang="pl-PL" sz="3500" dirty="0" err="1">
                <a:solidFill>
                  <a:srgbClr val="000000"/>
                </a:solidFill>
              </a:rPr>
              <a:t>case</a:t>
            </a:r>
            <a:r>
              <a:rPr lang="pl-PL" altLang="pl-PL" sz="3500" dirty="0">
                <a:solidFill>
                  <a:srgbClr val="000000"/>
                </a:solidFill>
              </a:rPr>
              <a:t> </a:t>
            </a:r>
            <a:r>
              <a:rPr lang="pl-PL" altLang="pl-PL" sz="3500" dirty="0" err="1">
                <a:solidFill>
                  <a:srgbClr val="000000"/>
                </a:solidFill>
              </a:rPr>
              <a:t>study</a:t>
            </a:r>
            <a:endParaRPr lang="pl-PL" altLang="pl-PL" sz="3500" dirty="0">
              <a:solidFill>
                <a:srgbClr val="000000"/>
              </a:solidFill>
            </a:endParaRPr>
          </a:p>
          <a:p>
            <a:r>
              <a:rPr lang="en-US" altLang="en-US" sz="3500" dirty="0">
                <a:solidFill>
                  <a:srgbClr val="000000"/>
                </a:solidFill>
              </a:rPr>
              <a:t>Question:</a:t>
            </a:r>
            <a:r>
              <a:rPr lang="pl-PL" altLang="en-US" sz="3500" dirty="0">
                <a:solidFill>
                  <a:srgbClr val="000000"/>
                </a:solidFill>
              </a:rPr>
              <a:t> </a:t>
            </a:r>
            <a:r>
              <a:rPr lang="en-US" altLang="en-US" sz="3500" dirty="0">
                <a:solidFill>
                  <a:srgbClr val="000000"/>
                </a:solidFill>
              </a:rPr>
              <a:t>What is a size of REFINA company according to EU definition of SMEs? Please provide detailed calculations for all criteria included in this definition</a:t>
            </a:r>
            <a:r>
              <a:rPr lang="pl-PL" altLang="en-US" sz="3500" dirty="0" smtClean="0">
                <a:solidFill>
                  <a:srgbClr val="000000"/>
                </a:solidFill>
              </a:rPr>
              <a:t>.</a:t>
            </a:r>
          </a:p>
          <a:p>
            <a:pPr lvl="0"/>
            <a:r>
              <a:rPr lang="en-US" sz="3600" dirty="0"/>
              <a:t>Please prepare short presentation and send it to </a:t>
            </a:r>
            <a:r>
              <a:rPr lang="en-US" sz="3600" u="sng" dirty="0">
                <a:hlinkClick r:id="rId2"/>
              </a:rPr>
              <a:t>marek.matejun@uni.lodz.pl</a:t>
            </a:r>
            <a:r>
              <a:rPr lang="en-US" sz="3600" dirty="0"/>
              <a:t> </a:t>
            </a:r>
          </a:p>
        </p:txBody>
      </p:sp>
    </p:spTree>
    <p:extLst>
      <p:ext uri="{BB962C8B-B14F-4D97-AF65-F5344CB8AC3E}">
        <p14:creationId xmlns:p14="http://schemas.microsoft.com/office/powerpoint/2010/main" val="179250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ChangeArrowheads="1"/>
          </p:cNvSpPr>
          <p:nvPr/>
        </p:nvSpPr>
        <p:spPr bwMode="auto">
          <a:xfrm>
            <a:off x="373380" y="1064176"/>
            <a:ext cx="12054840"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lstStyle>
            <a:lvl1pPr marL="342900" indent="-342900">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nSpc>
                <a:spcPct val="115000"/>
              </a:lnSpc>
              <a:spcBef>
                <a:spcPts val="300"/>
              </a:spcBef>
            </a:pPr>
            <a:r>
              <a:rPr lang="pl-PL" altLang="pl-PL" sz="2500" b="1" dirty="0">
                <a:solidFill>
                  <a:srgbClr val="000000"/>
                </a:solidFill>
              </a:rPr>
              <a:t>In the </a:t>
            </a:r>
            <a:r>
              <a:rPr lang="pl-PL" altLang="pl-PL" sz="2500" b="1" dirty="0" err="1">
                <a:solidFill>
                  <a:srgbClr val="000000"/>
                </a:solidFill>
              </a:rPr>
              <a:t>European</a:t>
            </a:r>
            <a:r>
              <a:rPr lang="pl-PL" altLang="pl-PL" sz="2500" b="1" dirty="0">
                <a:solidFill>
                  <a:srgbClr val="000000"/>
                </a:solidFill>
              </a:rPr>
              <a:t> Union: </a:t>
            </a:r>
            <a:r>
              <a:rPr lang="en-US" altLang="pl-PL" sz="2500" dirty="0">
                <a:solidFill>
                  <a:srgbClr val="000000"/>
                </a:solidFill>
              </a:rPr>
              <a:t>Uniform, formal definition of micro, small and medium-sized enterprises</a:t>
            </a:r>
            <a:r>
              <a:rPr lang="pl-PL" altLang="pl-PL" sz="2500" dirty="0">
                <a:solidFill>
                  <a:srgbClr val="000000"/>
                </a:solidFill>
              </a:rPr>
              <a:t> (</a:t>
            </a:r>
            <a:r>
              <a:rPr lang="pl-PL" altLang="pl-PL" sz="2500" dirty="0" err="1">
                <a:solidFill>
                  <a:srgbClr val="000000"/>
                </a:solidFill>
              </a:rPr>
              <a:t>SMEs</a:t>
            </a:r>
            <a:r>
              <a:rPr lang="pl-PL" altLang="pl-PL" sz="2500" dirty="0">
                <a:solidFill>
                  <a:srgbClr val="000000"/>
                </a:solidFill>
              </a:rPr>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160" y="2280320"/>
            <a:ext cx="7626201" cy="5191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Prostokąt 1"/>
          <p:cNvSpPr/>
          <p:nvPr/>
        </p:nvSpPr>
        <p:spPr>
          <a:xfrm>
            <a:off x="424136" y="7536904"/>
            <a:ext cx="12241360" cy="1708160"/>
          </a:xfrm>
          <a:prstGeom prst="rect">
            <a:avLst/>
          </a:prstGeom>
        </p:spPr>
        <p:txBody>
          <a:bodyPr wrap="square">
            <a:spAutoFit/>
          </a:bodyPr>
          <a:lstStyle/>
          <a:p>
            <a:pPr marL="342900" indent="-342900"/>
            <a:r>
              <a:rPr lang="en-US" sz="2500" b="1" dirty="0">
                <a:solidFill>
                  <a:srgbClr val="000000"/>
                </a:solidFill>
              </a:rPr>
              <a:t>Additional </a:t>
            </a:r>
            <a:r>
              <a:rPr lang="pl-PL" sz="2500" b="1" dirty="0">
                <a:solidFill>
                  <a:srgbClr val="000000"/>
                </a:solidFill>
              </a:rPr>
              <a:t>c</a:t>
            </a:r>
            <a:r>
              <a:rPr lang="en-US" sz="2500" b="1" dirty="0" err="1">
                <a:solidFill>
                  <a:srgbClr val="000000"/>
                </a:solidFill>
              </a:rPr>
              <a:t>riterion</a:t>
            </a:r>
            <a:r>
              <a:rPr lang="en-US" sz="2500" b="1" dirty="0">
                <a:solidFill>
                  <a:srgbClr val="000000"/>
                </a:solidFill>
              </a:rPr>
              <a:t>: </a:t>
            </a:r>
            <a:r>
              <a:rPr lang="en-US" sz="2500" dirty="0">
                <a:solidFill>
                  <a:srgbClr val="000000"/>
                </a:solidFill>
              </a:rPr>
              <a:t>Capital/ownership independence from other entities</a:t>
            </a:r>
          </a:p>
          <a:p>
            <a:pPr lvl="1">
              <a:buFontTx/>
              <a:buNone/>
            </a:pPr>
            <a:r>
              <a:rPr lang="en-US" sz="2500" b="1" dirty="0">
                <a:solidFill>
                  <a:srgbClr val="000000"/>
                </a:solidFill>
              </a:rPr>
              <a:t>Defines</a:t>
            </a:r>
            <a:r>
              <a:rPr lang="pl-PL" sz="2500" b="1" dirty="0">
                <a:solidFill>
                  <a:srgbClr val="000000"/>
                </a:solidFill>
              </a:rPr>
              <a:t> </a:t>
            </a:r>
            <a:r>
              <a:rPr lang="pl-PL" sz="2500" b="1" dirty="0" err="1">
                <a:solidFill>
                  <a:srgbClr val="000000"/>
                </a:solidFill>
              </a:rPr>
              <a:t>an</a:t>
            </a:r>
            <a:r>
              <a:rPr lang="pl-PL" sz="2500" b="1" dirty="0">
                <a:solidFill>
                  <a:srgbClr val="000000"/>
                </a:solidFill>
              </a:rPr>
              <a:t> </a:t>
            </a:r>
            <a:r>
              <a:rPr lang="pl-PL" sz="2500" b="1" dirty="0" err="1">
                <a:solidFill>
                  <a:srgbClr val="000000"/>
                </a:solidFill>
              </a:rPr>
              <a:t>autonomous</a:t>
            </a:r>
            <a:r>
              <a:rPr lang="pl-PL" sz="2500" b="1" dirty="0">
                <a:solidFill>
                  <a:srgbClr val="000000"/>
                </a:solidFill>
              </a:rPr>
              <a:t> </a:t>
            </a:r>
            <a:r>
              <a:rPr lang="pl-PL" sz="2500" b="1" dirty="0" err="1">
                <a:solidFill>
                  <a:srgbClr val="000000"/>
                </a:solidFill>
              </a:rPr>
              <a:t>enterprise</a:t>
            </a:r>
            <a:r>
              <a:rPr lang="pl-PL" sz="2500" b="1" dirty="0">
                <a:solidFill>
                  <a:srgbClr val="000000"/>
                </a:solidFill>
              </a:rPr>
              <a:t>, a partner </a:t>
            </a:r>
            <a:r>
              <a:rPr lang="pl-PL" sz="2500" b="1" dirty="0" err="1">
                <a:solidFill>
                  <a:srgbClr val="000000"/>
                </a:solidFill>
              </a:rPr>
              <a:t>enterprise</a:t>
            </a:r>
            <a:r>
              <a:rPr lang="pl-PL" sz="2500" b="1" dirty="0">
                <a:solidFill>
                  <a:srgbClr val="000000"/>
                </a:solidFill>
              </a:rPr>
              <a:t> </a:t>
            </a:r>
            <a:r>
              <a:rPr lang="pl-PL" sz="2500" b="1" dirty="0" err="1">
                <a:solidFill>
                  <a:srgbClr val="000000"/>
                </a:solidFill>
              </a:rPr>
              <a:t>or</a:t>
            </a:r>
            <a:r>
              <a:rPr lang="pl-PL" sz="2500" b="1" dirty="0">
                <a:solidFill>
                  <a:srgbClr val="000000"/>
                </a:solidFill>
              </a:rPr>
              <a:t> a </a:t>
            </a:r>
            <a:r>
              <a:rPr lang="pl-PL" sz="2500" b="1" dirty="0" err="1">
                <a:solidFill>
                  <a:srgbClr val="000000"/>
                </a:solidFill>
              </a:rPr>
              <a:t>linked</a:t>
            </a:r>
            <a:r>
              <a:rPr lang="pl-PL" sz="2500" b="1" dirty="0">
                <a:solidFill>
                  <a:srgbClr val="000000"/>
                </a:solidFill>
              </a:rPr>
              <a:t> </a:t>
            </a:r>
            <a:r>
              <a:rPr lang="pl-PL" sz="2500" b="1" dirty="0" err="1">
                <a:solidFill>
                  <a:srgbClr val="000000"/>
                </a:solidFill>
              </a:rPr>
              <a:t>enterprise</a:t>
            </a:r>
            <a:r>
              <a:rPr lang="en-US" sz="2500" dirty="0">
                <a:solidFill>
                  <a:srgbClr val="000000"/>
                </a:solidFill>
              </a:rPr>
              <a:t>. Where there are excessive equity/ownership relationships, these should be taken into account when determining overall staffing levels and financial values.</a:t>
            </a:r>
          </a:p>
        </p:txBody>
      </p:sp>
      <p:sp>
        <p:nvSpPr>
          <p:cNvPr id="3" name="pole tekstowe 2"/>
          <p:cNvSpPr txBox="1"/>
          <p:nvPr/>
        </p:nvSpPr>
        <p:spPr>
          <a:xfrm>
            <a:off x="3901243" y="3432448"/>
            <a:ext cx="1045479" cy="569387"/>
          </a:xfrm>
          <a:prstGeom prst="rect">
            <a:avLst/>
          </a:prstGeom>
          <a:solidFill>
            <a:schemeClr val="bg1"/>
          </a:solidFill>
          <a:ln w="25400">
            <a:solidFill>
              <a:srgbClr val="0000FF"/>
            </a:solidFill>
          </a:ln>
        </p:spPr>
        <p:txBody>
          <a:bodyPr wrap="none" rtlCol="0">
            <a:spAutoFit/>
          </a:bodyPr>
          <a:lstStyle/>
          <a:p>
            <a:pPr>
              <a:buFontTx/>
              <a:buNone/>
            </a:pPr>
            <a:r>
              <a:rPr lang="pl-PL" b="1" dirty="0">
                <a:solidFill>
                  <a:srgbClr val="000000"/>
                </a:solidFill>
              </a:rPr>
              <a:t>AND</a:t>
            </a:r>
            <a:endParaRPr lang="en-US" b="1" dirty="0">
              <a:solidFill>
                <a:srgbClr val="000000"/>
              </a:solidFill>
            </a:endParaRPr>
          </a:p>
        </p:txBody>
      </p:sp>
      <p:sp>
        <p:nvSpPr>
          <p:cNvPr id="8" name="pole tekstowe 7"/>
          <p:cNvSpPr txBox="1"/>
          <p:nvPr/>
        </p:nvSpPr>
        <p:spPr>
          <a:xfrm>
            <a:off x="8489032" y="2949292"/>
            <a:ext cx="4032448" cy="3939540"/>
          </a:xfrm>
          <a:prstGeom prst="rect">
            <a:avLst/>
          </a:prstGeom>
          <a:noFill/>
        </p:spPr>
        <p:txBody>
          <a:bodyPr wrap="square" rtlCol="0">
            <a:spAutoFit/>
          </a:bodyPr>
          <a:lstStyle/>
          <a:p>
            <a:pPr marL="457200" indent="-457200">
              <a:spcBef>
                <a:spcPts val="3000"/>
              </a:spcBef>
            </a:pPr>
            <a:r>
              <a:rPr lang="pl-PL" sz="2500" b="1" dirty="0">
                <a:solidFill>
                  <a:srgbClr val="000000"/>
                </a:solidFill>
              </a:rPr>
              <a:t>Staff </a:t>
            </a:r>
            <a:r>
              <a:rPr lang="pl-PL" sz="2500" b="1" dirty="0" err="1">
                <a:solidFill>
                  <a:srgbClr val="000000"/>
                </a:solidFill>
              </a:rPr>
              <a:t>headcount</a:t>
            </a:r>
            <a:r>
              <a:rPr lang="pl-PL" sz="2500" b="1" dirty="0">
                <a:solidFill>
                  <a:srgbClr val="000000"/>
                </a:solidFill>
              </a:rPr>
              <a:t>: </a:t>
            </a:r>
            <a:r>
              <a:rPr lang="pl-PL" sz="2500" dirty="0" err="1">
                <a:solidFill>
                  <a:srgbClr val="000000"/>
                </a:solidFill>
              </a:rPr>
              <a:t>number</a:t>
            </a:r>
            <a:r>
              <a:rPr lang="pl-PL" sz="2500" dirty="0">
                <a:solidFill>
                  <a:srgbClr val="000000"/>
                </a:solidFill>
              </a:rPr>
              <a:t> of </a:t>
            </a:r>
            <a:r>
              <a:rPr lang="pl-PL" sz="2500" dirty="0" err="1">
                <a:solidFill>
                  <a:srgbClr val="000000"/>
                </a:solidFill>
              </a:rPr>
              <a:t>employed</a:t>
            </a:r>
            <a:r>
              <a:rPr lang="pl-PL" sz="2500" dirty="0">
                <a:solidFill>
                  <a:srgbClr val="000000"/>
                </a:solidFill>
              </a:rPr>
              <a:t> </a:t>
            </a:r>
            <a:r>
              <a:rPr lang="pl-PL" sz="2500" dirty="0" err="1">
                <a:solidFill>
                  <a:srgbClr val="000000"/>
                </a:solidFill>
              </a:rPr>
              <a:t>persons</a:t>
            </a:r>
            <a:endParaRPr lang="pl-PL" sz="2500" dirty="0">
              <a:solidFill>
                <a:srgbClr val="000000"/>
              </a:solidFill>
            </a:endParaRPr>
          </a:p>
          <a:p>
            <a:pPr marL="457200" indent="-457200">
              <a:spcBef>
                <a:spcPts val="3000"/>
              </a:spcBef>
            </a:pPr>
            <a:r>
              <a:rPr lang="en-US" sz="2500" b="1" dirty="0">
                <a:solidFill>
                  <a:srgbClr val="000000"/>
                </a:solidFill>
              </a:rPr>
              <a:t>Annual turnover: </a:t>
            </a:r>
            <a:r>
              <a:rPr lang="en-US" sz="2500" dirty="0">
                <a:solidFill>
                  <a:srgbClr val="000000"/>
                </a:solidFill>
              </a:rPr>
              <a:t>income that an enterprise received during the year</a:t>
            </a:r>
            <a:endParaRPr lang="pl-PL" sz="2500" dirty="0">
              <a:solidFill>
                <a:srgbClr val="000000"/>
              </a:solidFill>
            </a:endParaRPr>
          </a:p>
          <a:p>
            <a:pPr marL="457200" indent="-457200">
              <a:spcBef>
                <a:spcPts val="3000"/>
              </a:spcBef>
            </a:pPr>
            <a:r>
              <a:rPr lang="en-US" sz="2500" b="1" dirty="0">
                <a:solidFill>
                  <a:srgbClr val="000000"/>
                </a:solidFill>
              </a:rPr>
              <a:t>Annual balance sheet total: </a:t>
            </a:r>
            <a:r>
              <a:rPr lang="en-US" sz="2500" dirty="0">
                <a:solidFill>
                  <a:srgbClr val="000000"/>
                </a:solidFill>
              </a:rPr>
              <a:t>value of a company’s main assets</a:t>
            </a:r>
          </a:p>
        </p:txBody>
      </p:sp>
      <p:sp>
        <p:nvSpPr>
          <p:cNvPr id="10" name="Rectangle 2"/>
          <p:cNvSpPr>
            <a:spLocks noChangeArrowheads="1"/>
          </p:cNvSpPr>
          <p:nvPr/>
        </p:nvSpPr>
        <p:spPr bwMode="auto">
          <a:xfrm>
            <a:off x="0" y="106680"/>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pl-PL" altLang="pl-PL" sz="5000" b="1" dirty="0" smtClean="0">
                <a:solidFill>
                  <a:srgbClr val="000099"/>
                </a:solidFill>
              </a:rPr>
              <a:t>Small business in the EU</a:t>
            </a:r>
            <a:endParaRPr lang="pl-PL" altLang="pl-PL" sz="5000" b="1" dirty="0">
              <a:solidFill>
                <a:srgbClr val="000099"/>
              </a:solidFill>
            </a:endParaRPr>
          </a:p>
        </p:txBody>
      </p:sp>
    </p:spTree>
    <p:extLst>
      <p:ext uri="{BB962C8B-B14F-4D97-AF65-F5344CB8AC3E}">
        <p14:creationId xmlns:p14="http://schemas.microsoft.com/office/powerpoint/2010/main" val="3210461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0" y="106680"/>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pl-PL" altLang="pl-PL" sz="5000" b="1" dirty="0" smtClean="0">
                <a:solidFill>
                  <a:srgbClr val="000099"/>
                </a:solidFill>
              </a:rPr>
              <a:t>Small business in the EU</a:t>
            </a:r>
            <a:endParaRPr lang="pl-PL" altLang="pl-PL" sz="5000" b="1" dirty="0">
              <a:solidFill>
                <a:srgbClr val="000099"/>
              </a:solidFill>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8394" y="5736704"/>
            <a:ext cx="10709030"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17" y="984176"/>
            <a:ext cx="9485492"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777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08112" y="1056184"/>
            <a:ext cx="12385376" cy="8208912"/>
          </a:xfrm>
        </p:spPr>
        <p:txBody>
          <a:bodyPr>
            <a:noAutofit/>
          </a:bodyPr>
          <a:lstStyle/>
          <a:p>
            <a:pPr marL="610819" indent="-457200" eaLnBrk="1" fontAlgn="auto" hangingPunct="1">
              <a:spcAft>
                <a:spcPts val="0"/>
              </a:spcAft>
              <a:defRPr/>
            </a:pPr>
            <a:r>
              <a:rPr lang="en-US" sz="2400" dirty="0"/>
              <a:t>The staff headcount </a:t>
            </a:r>
            <a:r>
              <a:rPr lang="en-US" sz="2400" b="1" dirty="0"/>
              <a:t>is the main criterion</a:t>
            </a:r>
            <a:r>
              <a:rPr lang="en-US" sz="2400" dirty="0"/>
              <a:t> for</a:t>
            </a:r>
            <a:r>
              <a:rPr lang="pl-PL" sz="2400" dirty="0"/>
              <a:t> </a:t>
            </a:r>
            <a:r>
              <a:rPr lang="en-US" sz="2400" dirty="0"/>
              <a:t>determining whether an enterprise can be considered an SME and, if so, in which category the SME falls. If an enterprise does not meet it, it</a:t>
            </a:r>
            <a:r>
              <a:rPr lang="pl-PL" sz="2400" dirty="0"/>
              <a:t> </a:t>
            </a:r>
            <a:r>
              <a:rPr lang="en-US" sz="2400" dirty="0"/>
              <a:t>cannot be considered an SME.</a:t>
            </a:r>
            <a:endParaRPr lang="pl-PL" sz="2400" dirty="0"/>
          </a:p>
          <a:p>
            <a:pPr marL="610819" indent="-457200" eaLnBrk="1" fontAlgn="auto" hangingPunct="1">
              <a:spcAft>
                <a:spcPts val="0"/>
              </a:spcAft>
              <a:defRPr/>
            </a:pPr>
            <a:r>
              <a:rPr lang="en-US" sz="2400" dirty="0"/>
              <a:t>The staff headcount criterion covers full-time,</a:t>
            </a:r>
            <a:r>
              <a:rPr lang="pl-PL" sz="2400" dirty="0"/>
              <a:t> </a:t>
            </a:r>
            <a:r>
              <a:rPr lang="en-US" sz="2400" dirty="0"/>
              <a:t>part-time, temporary and seasonal staff and </a:t>
            </a:r>
            <a:r>
              <a:rPr lang="en-US" sz="2400" b="1" dirty="0"/>
              <a:t>includes</a:t>
            </a:r>
            <a:r>
              <a:rPr lang="pl-PL" sz="2400" b="1" dirty="0"/>
              <a:t> </a:t>
            </a:r>
            <a:r>
              <a:rPr lang="en-US" sz="2400" b="1" dirty="0"/>
              <a:t>the following</a:t>
            </a:r>
            <a:r>
              <a:rPr lang="pl-PL" sz="2400" b="1" dirty="0"/>
              <a:t> </a:t>
            </a:r>
            <a:r>
              <a:rPr lang="pl-PL" sz="2400" b="1" dirty="0" err="1"/>
              <a:t>groups</a:t>
            </a:r>
            <a:r>
              <a:rPr lang="pl-PL" sz="2400" b="1" dirty="0"/>
              <a:t>:</a:t>
            </a:r>
            <a:endParaRPr lang="en-US" sz="2400" b="1" dirty="0"/>
          </a:p>
          <a:p>
            <a:pPr marL="1170149" lvl="1" indent="-457200" eaLnBrk="1" fontAlgn="auto" hangingPunct="1">
              <a:spcAft>
                <a:spcPts val="0"/>
              </a:spcAft>
              <a:defRPr/>
            </a:pPr>
            <a:r>
              <a:rPr lang="en-US" sz="2400" dirty="0"/>
              <a:t>employees;</a:t>
            </a:r>
          </a:p>
          <a:p>
            <a:pPr marL="1170149" lvl="1" indent="-457200" eaLnBrk="1" fontAlgn="auto" hangingPunct="1">
              <a:spcAft>
                <a:spcPts val="0"/>
              </a:spcAft>
              <a:defRPr/>
            </a:pPr>
            <a:r>
              <a:rPr lang="en-US" sz="2400" dirty="0"/>
              <a:t>persons working for the enterprise who have</a:t>
            </a:r>
            <a:r>
              <a:rPr lang="pl-PL" sz="2400" dirty="0"/>
              <a:t> </a:t>
            </a:r>
            <a:r>
              <a:rPr lang="en-US" sz="2400" dirty="0"/>
              <a:t>been seconded to it and are considered to be</a:t>
            </a:r>
            <a:r>
              <a:rPr lang="pl-PL" sz="2400" dirty="0"/>
              <a:t> </a:t>
            </a:r>
            <a:r>
              <a:rPr lang="en-US" sz="2400" dirty="0"/>
              <a:t>employees under national law (this can also</a:t>
            </a:r>
            <a:r>
              <a:rPr lang="pl-PL" sz="2400" dirty="0"/>
              <a:t> </a:t>
            </a:r>
            <a:r>
              <a:rPr lang="en-US" sz="2400" dirty="0"/>
              <a:t>include temporary or so-called interim employees);</a:t>
            </a:r>
          </a:p>
          <a:p>
            <a:pPr marL="1170149" lvl="1" indent="-457200" eaLnBrk="1" fontAlgn="auto" hangingPunct="1">
              <a:spcAft>
                <a:spcPts val="0"/>
              </a:spcAft>
              <a:defRPr/>
            </a:pPr>
            <a:r>
              <a:rPr lang="en-US" sz="2400" dirty="0"/>
              <a:t>owner-managers;</a:t>
            </a:r>
          </a:p>
          <a:p>
            <a:pPr marL="1170149" lvl="1" indent="-457200" eaLnBrk="1" fontAlgn="auto" hangingPunct="1">
              <a:spcAft>
                <a:spcPts val="0"/>
              </a:spcAft>
              <a:defRPr/>
            </a:pPr>
            <a:r>
              <a:rPr lang="en-US" sz="2400" dirty="0"/>
              <a:t>partners engaged in a regular activity in the</a:t>
            </a:r>
            <a:r>
              <a:rPr lang="pl-PL" sz="2400" dirty="0"/>
              <a:t> </a:t>
            </a:r>
            <a:r>
              <a:rPr lang="en-US" sz="2400" dirty="0"/>
              <a:t>enterprise and </a:t>
            </a:r>
            <a:r>
              <a:rPr lang="pl-PL" sz="2400" dirty="0" err="1"/>
              <a:t>gaining</a:t>
            </a:r>
            <a:r>
              <a:rPr lang="en-US" sz="2400" dirty="0"/>
              <a:t> financial advantages</a:t>
            </a:r>
            <a:r>
              <a:rPr lang="pl-PL" sz="2400" dirty="0"/>
              <a:t> </a:t>
            </a:r>
            <a:r>
              <a:rPr lang="en-US" sz="2400" dirty="0"/>
              <a:t>from the enterprise.</a:t>
            </a:r>
          </a:p>
          <a:p>
            <a:r>
              <a:rPr lang="en-US" sz="2400" b="1" dirty="0"/>
              <a:t>Not included in staff headcount</a:t>
            </a:r>
            <a:r>
              <a:rPr lang="pl-PL" sz="2400" b="1" dirty="0"/>
              <a:t>:</a:t>
            </a:r>
            <a:endParaRPr lang="en-US" sz="2400" b="1" dirty="0"/>
          </a:p>
          <a:p>
            <a:pPr lvl="1"/>
            <a:r>
              <a:rPr lang="en-US" sz="2400" dirty="0"/>
              <a:t>apprentices or students who are engaged in vocational training and have apprenticeship or vocational training contracts; </a:t>
            </a:r>
          </a:p>
          <a:p>
            <a:pPr lvl="1"/>
            <a:r>
              <a:rPr lang="en-US" sz="2400" dirty="0"/>
              <a:t>employees on maternity or parental leave. </a:t>
            </a:r>
            <a:endParaRPr lang="pl-PL" sz="2400" dirty="0"/>
          </a:p>
          <a:p>
            <a:r>
              <a:rPr lang="en-US" sz="2400" b="1" dirty="0"/>
              <a:t>Measuring staff headcount</a:t>
            </a:r>
            <a:r>
              <a:rPr lang="pl-PL" sz="2400" b="1" dirty="0"/>
              <a:t>:</a:t>
            </a:r>
            <a:endParaRPr lang="en-US" sz="2400" b="1" dirty="0"/>
          </a:p>
          <a:p>
            <a:pPr lvl="1"/>
            <a:r>
              <a:rPr lang="pl-PL" sz="2400" dirty="0"/>
              <a:t>H</a:t>
            </a:r>
            <a:r>
              <a:rPr lang="en-US" sz="2400" dirty="0" err="1"/>
              <a:t>eadcount</a:t>
            </a:r>
            <a:r>
              <a:rPr lang="en-US" sz="2400" dirty="0"/>
              <a:t> is expressed in annual work units</a:t>
            </a:r>
            <a:r>
              <a:rPr lang="pl-PL" sz="2400" dirty="0"/>
              <a:t> (</a:t>
            </a:r>
            <a:r>
              <a:rPr lang="en-US" sz="2400" dirty="0"/>
              <a:t>AWU</a:t>
            </a:r>
            <a:r>
              <a:rPr lang="pl-PL" sz="2400" dirty="0"/>
              <a:t>s)</a:t>
            </a:r>
            <a:r>
              <a:rPr lang="en-US" sz="2400" dirty="0"/>
              <a:t>. Anyone who worked full time within an enterprise, or on its behalf, during the entire reference year, counts as one unit. Part-time staff, seasonal workers and those who did not work the full year are treated as fractions of one unit.</a:t>
            </a:r>
          </a:p>
          <a:p>
            <a:pPr marL="610819" indent="-457200" eaLnBrk="1" fontAlgn="auto" hangingPunct="1">
              <a:spcAft>
                <a:spcPts val="0"/>
              </a:spcAft>
              <a:defRPr/>
            </a:pPr>
            <a:endParaRPr lang="pl-PL" sz="2400" dirty="0"/>
          </a:p>
        </p:txBody>
      </p:sp>
      <p:sp>
        <p:nvSpPr>
          <p:cNvPr id="2" name="Tytuł 1"/>
          <p:cNvSpPr>
            <a:spLocks noGrp="1"/>
          </p:cNvSpPr>
          <p:nvPr>
            <p:ph type="title"/>
          </p:nvPr>
        </p:nvSpPr>
        <p:spPr>
          <a:xfrm>
            <a:off x="640080" y="384493"/>
            <a:ext cx="11406147" cy="887715"/>
          </a:xfrm>
        </p:spPr>
        <p:txBody>
          <a:bodyPr>
            <a:normAutofit fontScale="90000"/>
          </a:bodyPr>
          <a:lstStyle/>
          <a:p>
            <a:pPr algn="r" eaLnBrk="1" fontAlgn="auto" hangingPunct="1">
              <a:spcAft>
                <a:spcPts val="0"/>
              </a:spcAft>
              <a:defRPr/>
            </a:pPr>
            <a:r>
              <a:rPr lang="pl-PL" dirty="0">
                <a:latin typeface="Calibri" pitchFamily="34" charset="0"/>
              </a:rPr>
              <a:t/>
            </a:r>
            <a:br>
              <a:rPr lang="pl-PL" dirty="0">
                <a:latin typeface="Calibri" pitchFamily="34" charset="0"/>
              </a:rPr>
            </a:br>
            <a:endParaRPr lang="pl-PL" i="1" dirty="0">
              <a:solidFill>
                <a:srgbClr val="C00000"/>
              </a:solidFill>
              <a:latin typeface="Calibri" pitchFamily="34" charset="0"/>
            </a:endParaRPr>
          </a:p>
        </p:txBody>
      </p:sp>
      <p:sp>
        <p:nvSpPr>
          <p:cNvPr id="5" name="Rectangle 2"/>
          <p:cNvSpPr>
            <a:spLocks noChangeArrowheads="1"/>
          </p:cNvSpPr>
          <p:nvPr/>
        </p:nvSpPr>
        <p:spPr bwMode="auto">
          <a:xfrm>
            <a:off x="0" y="106680"/>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pl-PL" altLang="pl-PL" sz="5000" b="1" dirty="0" err="1">
                <a:solidFill>
                  <a:srgbClr val="000099"/>
                </a:solidFill>
              </a:rPr>
              <a:t>Criterion</a:t>
            </a:r>
            <a:r>
              <a:rPr lang="pl-PL" altLang="pl-PL" sz="5000" b="1" dirty="0">
                <a:solidFill>
                  <a:srgbClr val="000099"/>
                </a:solidFill>
              </a:rPr>
              <a:t>: Staff </a:t>
            </a:r>
            <a:r>
              <a:rPr lang="pl-PL" altLang="pl-PL" sz="5000" b="1" dirty="0" err="1">
                <a:solidFill>
                  <a:srgbClr val="000099"/>
                </a:solidFill>
              </a:rPr>
              <a:t>headcount</a:t>
            </a:r>
            <a:endParaRPr lang="pl-PL" altLang="pl-PL" sz="5000" b="1" dirty="0">
              <a:solidFill>
                <a:srgbClr val="000099"/>
              </a:solidFill>
            </a:endParaRPr>
          </a:p>
        </p:txBody>
      </p:sp>
    </p:spTree>
    <p:extLst>
      <p:ext uri="{BB962C8B-B14F-4D97-AF65-F5344CB8AC3E}">
        <p14:creationId xmlns:p14="http://schemas.microsoft.com/office/powerpoint/2010/main" val="167352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08112" y="1056184"/>
            <a:ext cx="12385376" cy="3384376"/>
          </a:xfrm>
        </p:spPr>
        <p:txBody>
          <a:bodyPr>
            <a:noAutofit/>
          </a:bodyPr>
          <a:lstStyle/>
          <a:p>
            <a:pPr marL="610819" indent="-457200" eaLnBrk="1" fontAlgn="auto" hangingPunct="1">
              <a:spcAft>
                <a:spcPts val="0"/>
              </a:spcAft>
              <a:defRPr/>
            </a:pPr>
            <a:r>
              <a:rPr lang="pl-PL" sz="2500" b="1" dirty="0" err="1"/>
              <a:t>Annual</a:t>
            </a:r>
            <a:r>
              <a:rPr lang="pl-PL" sz="2500" b="1" dirty="0"/>
              <a:t> </a:t>
            </a:r>
            <a:r>
              <a:rPr lang="pl-PL" sz="2500" b="1" dirty="0" err="1"/>
              <a:t>turnover</a:t>
            </a:r>
            <a:endParaRPr lang="pl-PL" sz="2500" b="1" dirty="0"/>
          </a:p>
          <a:p>
            <a:pPr marL="1170149" lvl="1" indent="-457200" eaLnBrk="1" fontAlgn="auto" hangingPunct="1">
              <a:spcAft>
                <a:spcPts val="0"/>
              </a:spcAft>
              <a:defRPr/>
            </a:pPr>
            <a:r>
              <a:rPr lang="en-US" sz="2500" dirty="0"/>
              <a:t>Annual turnover is determined by calculating the income that an enterprise received during the year from the sale of products and provision of services falling within the company’s ordinary activities, after deducting any rebates. </a:t>
            </a:r>
            <a:endParaRPr lang="pl-PL" sz="2500" dirty="0"/>
          </a:p>
          <a:p>
            <a:pPr marL="1170149" lvl="1" indent="-457200" eaLnBrk="1" fontAlgn="auto" hangingPunct="1">
              <a:spcAft>
                <a:spcPts val="0"/>
              </a:spcAft>
              <a:defRPr/>
            </a:pPr>
            <a:r>
              <a:rPr lang="en-US" sz="2500" dirty="0"/>
              <a:t>Turnover </a:t>
            </a:r>
            <a:r>
              <a:rPr lang="pl-PL" sz="2500" dirty="0" err="1"/>
              <a:t>does</a:t>
            </a:r>
            <a:r>
              <a:rPr lang="en-US" sz="2500" dirty="0"/>
              <a:t> not include value added tax (VAT) or other indirect taxes</a:t>
            </a:r>
            <a:endParaRPr lang="pl-PL" sz="2500" dirty="0"/>
          </a:p>
          <a:p>
            <a:pPr marL="610819" indent="-457200" eaLnBrk="1" fontAlgn="auto" hangingPunct="1">
              <a:spcAft>
                <a:spcPts val="0"/>
              </a:spcAft>
              <a:defRPr/>
            </a:pPr>
            <a:r>
              <a:rPr lang="en-US" sz="2500" b="1" dirty="0"/>
              <a:t>Annual balance sheet total</a:t>
            </a:r>
          </a:p>
          <a:p>
            <a:pPr marL="1170149" lvl="1" indent="-457200" eaLnBrk="1" fontAlgn="auto" hangingPunct="1">
              <a:spcAft>
                <a:spcPts val="0"/>
              </a:spcAft>
              <a:defRPr/>
            </a:pPr>
            <a:r>
              <a:rPr lang="en-US" sz="2500" dirty="0"/>
              <a:t>The annual balance sheet total refers to the value of a company’s main assets</a:t>
            </a:r>
            <a:endParaRPr lang="pl-PL" sz="2500" dirty="0"/>
          </a:p>
          <a:p>
            <a:pPr marL="610819" indent="-457200" eaLnBrk="1" fontAlgn="auto" hangingPunct="1">
              <a:spcAft>
                <a:spcPts val="0"/>
              </a:spcAft>
              <a:defRPr/>
            </a:pPr>
            <a:endParaRPr lang="pl-PL" sz="2500" dirty="0"/>
          </a:p>
        </p:txBody>
      </p:sp>
      <p:sp>
        <p:nvSpPr>
          <p:cNvPr id="2" name="Tytuł 1"/>
          <p:cNvSpPr>
            <a:spLocks noGrp="1"/>
          </p:cNvSpPr>
          <p:nvPr>
            <p:ph type="title"/>
          </p:nvPr>
        </p:nvSpPr>
        <p:spPr>
          <a:xfrm>
            <a:off x="640080" y="384493"/>
            <a:ext cx="11406147" cy="887715"/>
          </a:xfrm>
        </p:spPr>
        <p:txBody>
          <a:bodyPr>
            <a:normAutofit fontScale="90000"/>
          </a:bodyPr>
          <a:lstStyle/>
          <a:p>
            <a:pPr algn="r" eaLnBrk="1" fontAlgn="auto" hangingPunct="1">
              <a:spcAft>
                <a:spcPts val="0"/>
              </a:spcAft>
              <a:defRPr/>
            </a:pPr>
            <a:r>
              <a:rPr lang="pl-PL" dirty="0">
                <a:latin typeface="Calibri" pitchFamily="34" charset="0"/>
              </a:rPr>
              <a:t/>
            </a:r>
            <a:br>
              <a:rPr lang="pl-PL" dirty="0">
                <a:latin typeface="Calibri" pitchFamily="34" charset="0"/>
              </a:rPr>
            </a:br>
            <a:endParaRPr lang="pl-PL" i="1" dirty="0">
              <a:solidFill>
                <a:srgbClr val="C00000"/>
              </a:solidFill>
              <a:latin typeface="Calibri" pitchFamily="34" charset="0"/>
            </a:endParaRPr>
          </a:p>
        </p:txBody>
      </p:sp>
      <p:sp>
        <p:nvSpPr>
          <p:cNvPr id="5" name="Rectangle 2"/>
          <p:cNvSpPr>
            <a:spLocks noChangeArrowheads="1"/>
          </p:cNvSpPr>
          <p:nvPr/>
        </p:nvSpPr>
        <p:spPr bwMode="auto">
          <a:xfrm>
            <a:off x="0" y="106680"/>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pl-PL" altLang="pl-PL" sz="5000" b="1" dirty="0">
                <a:solidFill>
                  <a:srgbClr val="000099"/>
                </a:solidFill>
              </a:rPr>
              <a:t>Financial </a:t>
            </a:r>
            <a:r>
              <a:rPr lang="pl-PL" altLang="pl-PL" sz="5000" b="1" dirty="0" err="1">
                <a:solidFill>
                  <a:srgbClr val="000099"/>
                </a:solidFill>
              </a:rPr>
              <a:t>criteria</a:t>
            </a:r>
            <a:endParaRPr lang="pl-PL" altLang="pl-PL" sz="5000" b="1" dirty="0">
              <a:solidFill>
                <a:srgbClr val="000099"/>
              </a:solidFill>
            </a:endParaRPr>
          </a:p>
        </p:txBody>
      </p:sp>
      <p:grpSp>
        <p:nvGrpSpPr>
          <p:cNvPr id="4" name="Grupa 3"/>
          <p:cNvGrpSpPr/>
          <p:nvPr/>
        </p:nvGrpSpPr>
        <p:grpSpPr>
          <a:xfrm>
            <a:off x="-7912" y="4622368"/>
            <a:ext cx="12801600" cy="4354696"/>
            <a:chOff x="-7912" y="4622368"/>
            <a:chExt cx="12801600" cy="4354696"/>
          </a:xfrm>
        </p:grpSpPr>
        <p:sp>
          <p:nvSpPr>
            <p:cNvPr id="6" name="Rectangle 2"/>
            <p:cNvSpPr>
              <a:spLocks noChangeArrowheads="1"/>
            </p:cNvSpPr>
            <p:nvPr/>
          </p:nvSpPr>
          <p:spPr bwMode="auto">
            <a:xfrm>
              <a:off x="-7912" y="4622368"/>
              <a:ext cx="12801600" cy="89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585" tIns="63812" rIns="127585" bIns="63812">
              <a:spAutoFit/>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eaLnBrk="0" fontAlgn="base" hangingPunct="0">
                <a:spcBef>
                  <a:spcPct val="20000"/>
                </a:spcBef>
                <a:spcAft>
                  <a:spcPct val="0"/>
                </a:spcAft>
                <a:buChar char="•"/>
                <a:defRPr sz="2200">
                  <a:solidFill>
                    <a:schemeClr val="tx1"/>
                  </a:solidFill>
                  <a:latin typeface="Times New Roman" pitchFamily="18" charset="0"/>
                </a:defRPr>
              </a:lvl6pPr>
              <a:lvl7pPr marL="2971800" indent="-228600" eaLnBrk="0" fontAlgn="base" hangingPunct="0">
                <a:spcBef>
                  <a:spcPct val="20000"/>
                </a:spcBef>
                <a:spcAft>
                  <a:spcPct val="0"/>
                </a:spcAft>
                <a:buChar char="•"/>
                <a:defRPr sz="2200">
                  <a:solidFill>
                    <a:schemeClr val="tx1"/>
                  </a:solidFill>
                  <a:latin typeface="Times New Roman" pitchFamily="18" charset="0"/>
                </a:defRPr>
              </a:lvl7pPr>
              <a:lvl8pPr marL="3429000" indent="-228600" eaLnBrk="0" fontAlgn="base" hangingPunct="0">
                <a:spcBef>
                  <a:spcPct val="20000"/>
                </a:spcBef>
                <a:spcAft>
                  <a:spcPct val="0"/>
                </a:spcAft>
                <a:buChar char="•"/>
                <a:defRPr sz="2200">
                  <a:solidFill>
                    <a:schemeClr val="tx1"/>
                  </a:solidFill>
                  <a:latin typeface="Times New Roman" pitchFamily="18" charset="0"/>
                </a:defRPr>
              </a:lvl8pPr>
              <a:lvl9pPr marL="3886200" indent="-228600" eaLnBrk="0" fontAlgn="base" hangingPunct="0">
                <a:spcBef>
                  <a:spcPct val="20000"/>
                </a:spcBef>
                <a:spcAft>
                  <a:spcPct val="0"/>
                </a:spcAft>
                <a:buChar char="•"/>
                <a:defRPr sz="2200">
                  <a:solidFill>
                    <a:schemeClr val="tx1"/>
                  </a:solidFill>
                  <a:latin typeface="Times New Roman" pitchFamily="18" charset="0"/>
                </a:defRPr>
              </a:lvl9pPr>
            </a:lstStyle>
            <a:p>
              <a:pPr algn="ctr">
                <a:spcBef>
                  <a:spcPct val="0"/>
                </a:spcBef>
                <a:buFontTx/>
                <a:buNone/>
              </a:pPr>
              <a:r>
                <a:rPr lang="en-US" altLang="pl-PL" sz="5000" b="1" dirty="0">
                  <a:solidFill>
                    <a:srgbClr val="000099"/>
                  </a:solidFill>
                </a:rPr>
                <a:t>Determining company size over time</a:t>
              </a:r>
              <a:endParaRPr lang="pl-PL" altLang="pl-PL" sz="5000" b="1" dirty="0">
                <a:solidFill>
                  <a:srgbClr val="000099"/>
                </a:solidFill>
              </a:endParaRPr>
            </a:p>
          </p:txBody>
        </p:sp>
        <p:sp>
          <p:nvSpPr>
            <p:cNvPr id="7" name="Symbol zastępczy zawartości 2"/>
            <p:cNvSpPr txBox="1">
              <a:spLocks/>
            </p:cNvSpPr>
            <p:nvPr/>
          </p:nvSpPr>
          <p:spPr bwMode="auto">
            <a:xfrm>
              <a:off x="208112" y="5592688"/>
              <a:ext cx="12385376"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847" tIns="63931" rIns="127847" bIns="63931" numCol="1" anchor="t" anchorCtr="0" compatLnSpc="1">
              <a:prstTxWarp prst="textNoShape">
                <a:avLst/>
              </a:prstTxWarp>
              <a:noAutofit/>
            </a:bodyPr>
            <a:lstStyle>
              <a:lvl1pPr marL="479429" indent="-479429" algn="l" rtl="0" eaLnBrk="0" fontAlgn="base" hangingPunct="0">
                <a:spcBef>
                  <a:spcPct val="20000"/>
                </a:spcBef>
                <a:spcAft>
                  <a:spcPct val="0"/>
                </a:spcAft>
                <a:buChar char="•"/>
                <a:defRPr sz="4500">
                  <a:solidFill>
                    <a:schemeClr val="tx1"/>
                  </a:solidFill>
                  <a:latin typeface="+mn-lt"/>
                  <a:ea typeface="+mn-ea"/>
                  <a:cs typeface="+mn-cs"/>
                </a:defRPr>
              </a:lvl1pPr>
              <a:lvl2pPr marL="1038759" indent="-399512" algn="l" rtl="0" eaLnBrk="0" fontAlgn="base" hangingPunct="0">
                <a:spcBef>
                  <a:spcPct val="20000"/>
                </a:spcBef>
                <a:spcAft>
                  <a:spcPct val="0"/>
                </a:spcAft>
                <a:buChar char="–"/>
                <a:defRPr sz="3900">
                  <a:solidFill>
                    <a:schemeClr val="tx1"/>
                  </a:solidFill>
                  <a:latin typeface="+mn-lt"/>
                </a:defRPr>
              </a:lvl2pPr>
              <a:lvl3pPr marL="1598090" indent="-319617" algn="l" rtl="0" eaLnBrk="0" fontAlgn="base" hangingPunct="0">
                <a:spcBef>
                  <a:spcPct val="20000"/>
                </a:spcBef>
                <a:spcAft>
                  <a:spcPct val="0"/>
                </a:spcAft>
                <a:buChar char="•"/>
                <a:defRPr sz="3400">
                  <a:solidFill>
                    <a:schemeClr val="tx1"/>
                  </a:solidFill>
                  <a:latin typeface="+mn-lt"/>
                </a:defRPr>
              </a:lvl3pPr>
              <a:lvl4pPr marL="2237323" indent="-319617" algn="l" rtl="0" eaLnBrk="0" fontAlgn="base" hangingPunct="0">
                <a:spcBef>
                  <a:spcPct val="20000"/>
                </a:spcBef>
                <a:spcAft>
                  <a:spcPct val="0"/>
                </a:spcAft>
                <a:buChar char="–"/>
                <a:defRPr sz="2800">
                  <a:solidFill>
                    <a:schemeClr val="tx1"/>
                  </a:solidFill>
                  <a:latin typeface="+mn-lt"/>
                </a:defRPr>
              </a:lvl4pPr>
              <a:lvl5pPr marL="2876558" indent="-319617" algn="l" rtl="0" eaLnBrk="0" fontAlgn="base" hangingPunct="0">
                <a:spcBef>
                  <a:spcPct val="20000"/>
                </a:spcBef>
                <a:spcAft>
                  <a:spcPct val="0"/>
                </a:spcAft>
                <a:buChar char="»"/>
                <a:defRPr sz="2800">
                  <a:solidFill>
                    <a:schemeClr val="tx1"/>
                  </a:solidFill>
                  <a:latin typeface="+mn-lt"/>
                </a:defRPr>
              </a:lvl5pPr>
              <a:lvl6pPr marL="3515793" indent="-319617" algn="l" rtl="0" eaLnBrk="0" fontAlgn="base" hangingPunct="0">
                <a:spcBef>
                  <a:spcPct val="20000"/>
                </a:spcBef>
                <a:spcAft>
                  <a:spcPct val="0"/>
                </a:spcAft>
                <a:buChar char="»"/>
                <a:defRPr sz="2800">
                  <a:solidFill>
                    <a:schemeClr val="tx1"/>
                  </a:solidFill>
                  <a:latin typeface="+mn-lt"/>
                </a:defRPr>
              </a:lvl6pPr>
              <a:lvl7pPr marL="4155029" indent="-319617" algn="l" rtl="0" eaLnBrk="0" fontAlgn="base" hangingPunct="0">
                <a:spcBef>
                  <a:spcPct val="20000"/>
                </a:spcBef>
                <a:spcAft>
                  <a:spcPct val="0"/>
                </a:spcAft>
                <a:buChar char="»"/>
                <a:defRPr sz="2800">
                  <a:solidFill>
                    <a:schemeClr val="tx1"/>
                  </a:solidFill>
                  <a:latin typeface="+mn-lt"/>
                </a:defRPr>
              </a:lvl7pPr>
              <a:lvl8pPr marL="4794268" indent="-319617" algn="l" rtl="0" eaLnBrk="0" fontAlgn="base" hangingPunct="0">
                <a:spcBef>
                  <a:spcPct val="20000"/>
                </a:spcBef>
                <a:spcAft>
                  <a:spcPct val="0"/>
                </a:spcAft>
                <a:buChar char="»"/>
                <a:defRPr sz="2800">
                  <a:solidFill>
                    <a:schemeClr val="tx1"/>
                  </a:solidFill>
                  <a:latin typeface="+mn-lt"/>
                </a:defRPr>
              </a:lvl8pPr>
              <a:lvl9pPr marL="5433504" indent="-319617" algn="l" rtl="0" eaLnBrk="0" fontAlgn="base" hangingPunct="0">
                <a:spcBef>
                  <a:spcPct val="20000"/>
                </a:spcBef>
                <a:spcAft>
                  <a:spcPct val="0"/>
                </a:spcAft>
                <a:buChar char="»"/>
                <a:defRPr sz="2800">
                  <a:solidFill>
                    <a:schemeClr val="tx1"/>
                  </a:solidFill>
                  <a:latin typeface="+mn-lt"/>
                </a:defRPr>
              </a:lvl9pPr>
            </a:lstStyle>
            <a:p>
              <a:pPr marL="610819" indent="-457200" eaLnBrk="1" fontAlgn="auto" hangingPunct="1">
                <a:spcAft>
                  <a:spcPts val="0"/>
                </a:spcAft>
                <a:defRPr/>
              </a:pPr>
              <a:r>
                <a:rPr lang="en-US" sz="2500" kern="0" dirty="0">
                  <a:solidFill>
                    <a:srgbClr val="000000"/>
                  </a:solidFill>
                </a:rPr>
                <a:t>UE definition provides stability and certainty to companies that are close to the </a:t>
              </a:r>
              <a:r>
                <a:rPr lang="pl-PL" sz="2500" kern="0" dirty="0" err="1">
                  <a:solidFill>
                    <a:srgbClr val="000000"/>
                  </a:solidFill>
                </a:rPr>
                <a:t>levels</a:t>
              </a:r>
              <a:r>
                <a:rPr lang="pl-PL" sz="2500" kern="0" dirty="0">
                  <a:solidFill>
                    <a:srgbClr val="000000"/>
                  </a:solidFill>
                </a:rPr>
                <a:t> of </a:t>
              </a:r>
              <a:r>
                <a:rPr lang="pl-PL" sz="2500" kern="0" dirty="0" err="1">
                  <a:solidFill>
                    <a:srgbClr val="000000"/>
                  </a:solidFill>
                </a:rPr>
                <a:t>criteria</a:t>
              </a:r>
              <a:r>
                <a:rPr lang="pl-PL" sz="2500" kern="0" dirty="0">
                  <a:solidFill>
                    <a:srgbClr val="000000"/>
                  </a:solidFill>
                </a:rPr>
                <a:t> </a:t>
              </a:r>
              <a:r>
                <a:rPr lang="en-US" sz="2500" kern="0" dirty="0">
                  <a:solidFill>
                    <a:srgbClr val="000000"/>
                  </a:solidFill>
                </a:rPr>
                <a:t>and risk exceeding them temporarily during an exceptional year and/or in volatile markets. </a:t>
              </a:r>
              <a:endParaRPr lang="pl-PL" sz="2500" kern="0" dirty="0">
                <a:solidFill>
                  <a:srgbClr val="000000"/>
                </a:solidFill>
              </a:endParaRPr>
            </a:p>
            <a:p>
              <a:pPr marL="610819" indent="-457200" eaLnBrk="1" fontAlgn="auto" hangingPunct="1">
                <a:spcAft>
                  <a:spcPts val="0"/>
                </a:spcAft>
                <a:defRPr/>
              </a:pPr>
              <a:r>
                <a:rPr lang="en-US" sz="2500" kern="0" dirty="0">
                  <a:solidFill>
                    <a:srgbClr val="000000"/>
                  </a:solidFill>
                </a:rPr>
                <a:t>Thus, if an enterprise exceeds the headcount or financial </a:t>
              </a:r>
              <a:r>
                <a:rPr lang="pl-PL" sz="2500" kern="0" dirty="0" err="1">
                  <a:solidFill>
                    <a:srgbClr val="000000"/>
                  </a:solidFill>
                </a:rPr>
                <a:t>criteria</a:t>
              </a:r>
              <a:r>
                <a:rPr lang="en-US" sz="2500" kern="0" dirty="0">
                  <a:solidFill>
                    <a:srgbClr val="000000"/>
                  </a:solidFill>
                </a:rPr>
                <a:t> during the course of the reference year, this </a:t>
              </a:r>
              <a:r>
                <a:rPr lang="en-US" sz="2500" b="1" kern="0" dirty="0">
                  <a:solidFill>
                    <a:srgbClr val="000000"/>
                  </a:solidFill>
                </a:rPr>
                <a:t>will not affect</a:t>
              </a:r>
              <a:r>
                <a:rPr lang="en-US" sz="2500" kern="0" dirty="0">
                  <a:solidFill>
                    <a:srgbClr val="000000"/>
                  </a:solidFill>
                </a:rPr>
                <a:t> its situation and it will retain the SME status</a:t>
              </a:r>
              <a:endParaRPr lang="pl-PL" sz="2500" kern="0" dirty="0">
                <a:solidFill>
                  <a:srgbClr val="000000"/>
                </a:solidFill>
              </a:endParaRPr>
            </a:p>
            <a:p>
              <a:pPr marL="610819" indent="-457200" eaLnBrk="1" fontAlgn="auto" hangingPunct="1">
                <a:spcAft>
                  <a:spcPts val="0"/>
                </a:spcAft>
                <a:defRPr/>
              </a:pPr>
              <a:r>
                <a:rPr lang="en-US" sz="2500" kern="0" dirty="0">
                  <a:solidFill>
                    <a:srgbClr val="000000"/>
                  </a:solidFill>
                </a:rPr>
                <a:t>However, </a:t>
              </a:r>
              <a:r>
                <a:rPr lang="en-US" sz="2500" b="1" kern="0" dirty="0">
                  <a:solidFill>
                    <a:srgbClr val="FF0000"/>
                  </a:solidFill>
                </a:rPr>
                <a:t>it will lose SME status</a:t>
              </a:r>
              <a:r>
                <a:rPr lang="en-US" sz="2500" kern="0" dirty="0">
                  <a:solidFill>
                    <a:srgbClr val="000000"/>
                  </a:solidFill>
                </a:rPr>
                <a:t> if it goes above the </a:t>
              </a:r>
              <a:r>
                <a:rPr lang="pl-PL" sz="2500" kern="0" dirty="0" err="1">
                  <a:solidFill>
                    <a:srgbClr val="000000"/>
                  </a:solidFill>
                </a:rPr>
                <a:t>criteria</a:t>
              </a:r>
              <a:r>
                <a:rPr lang="pl-PL" sz="2500" kern="0" dirty="0">
                  <a:solidFill>
                    <a:srgbClr val="000000"/>
                  </a:solidFill>
                </a:rPr>
                <a:t> </a:t>
              </a:r>
              <a:r>
                <a:rPr lang="pl-PL" sz="2500" kern="0" dirty="0" err="1">
                  <a:solidFill>
                    <a:srgbClr val="000000"/>
                  </a:solidFill>
                </a:rPr>
                <a:t>levels</a:t>
              </a:r>
              <a:r>
                <a:rPr lang="pl-PL" sz="2500" kern="0" dirty="0">
                  <a:solidFill>
                    <a:srgbClr val="000000"/>
                  </a:solidFill>
                </a:rPr>
                <a:t> </a:t>
              </a:r>
              <a:r>
                <a:rPr lang="en-US" sz="2500" b="1" kern="0" dirty="0">
                  <a:solidFill>
                    <a:srgbClr val="000000"/>
                  </a:solidFill>
                </a:rPr>
                <a:t>for two consecutive </a:t>
              </a:r>
              <a:r>
                <a:rPr lang="pl-PL" sz="2500" b="1" kern="0" dirty="0" err="1">
                  <a:solidFill>
                    <a:srgbClr val="000000"/>
                  </a:solidFill>
                </a:rPr>
                <a:t>years</a:t>
              </a:r>
              <a:r>
                <a:rPr lang="en-US" sz="2500" kern="0" dirty="0">
                  <a:solidFill>
                    <a:srgbClr val="000000"/>
                  </a:solidFill>
                </a:rPr>
                <a:t>.</a:t>
              </a:r>
            </a:p>
            <a:p>
              <a:pPr marL="610819" indent="-457200" eaLnBrk="1" fontAlgn="auto" hangingPunct="1">
                <a:spcAft>
                  <a:spcPts val="0"/>
                </a:spcAft>
                <a:defRPr/>
              </a:pPr>
              <a:r>
                <a:rPr lang="en-US" sz="2500" kern="0" dirty="0">
                  <a:solidFill>
                    <a:srgbClr val="000000"/>
                  </a:solidFill>
                </a:rPr>
                <a:t>Conversely, an enterprise may </a:t>
              </a:r>
              <a:r>
                <a:rPr lang="pl-PL" sz="2500" kern="0" dirty="0" err="1">
                  <a:solidFill>
                    <a:srgbClr val="000000"/>
                  </a:solidFill>
                </a:rPr>
                <a:t>get</a:t>
              </a:r>
              <a:r>
                <a:rPr lang="pl-PL" sz="2500" kern="0" dirty="0">
                  <a:solidFill>
                    <a:srgbClr val="000000"/>
                  </a:solidFill>
                </a:rPr>
                <a:t> </a:t>
              </a:r>
              <a:r>
                <a:rPr lang="en-US" sz="2500" kern="0" dirty="0">
                  <a:solidFill>
                    <a:srgbClr val="000000"/>
                  </a:solidFill>
                </a:rPr>
                <a:t>SME status </a:t>
              </a:r>
              <a:r>
                <a:rPr lang="pl-PL" sz="2500" kern="0" dirty="0" err="1">
                  <a:solidFill>
                    <a:srgbClr val="000000"/>
                  </a:solidFill>
                </a:rPr>
                <a:t>again</a:t>
              </a:r>
              <a:r>
                <a:rPr lang="pl-PL" sz="2500" kern="0" dirty="0">
                  <a:solidFill>
                    <a:srgbClr val="000000"/>
                  </a:solidFill>
                </a:rPr>
                <a:t> </a:t>
              </a:r>
              <a:r>
                <a:rPr lang="en-US" sz="2500" kern="0" dirty="0">
                  <a:solidFill>
                    <a:srgbClr val="000000"/>
                  </a:solidFill>
                </a:rPr>
                <a:t>if it was previously a large enterprise but then fell below the </a:t>
              </a:r>
              <a:r>
                <a:rPr lang="pl-PL" sz="2500" kern="0" dirty="0" err="1">
                  <a:solidFill>
                    <a:srgbClr val="000000"/>
                  </a:solidFill>
                </a:rPr>
                <a:t>criteria</a:t>
              </a:r>
              <a:r>
                <a:rPr lang="pl-PL" sz="2500" kern="0" dirty="0">
                  <a:solidFill>
                    <a:srgbClr val="000000"/>
                  </a:solidFill>
                </a:rPr>
                <a:t> </a:t>
              </a:r>
              <a:r>
                <a:rPr lang="pl-PL" sz="2500" kern="0" dirty="0" err="1">
                  <a:solidFill>
                    <a:srgbClr val="000000"/>
                  </a:solidFill>
                </a:rPr>
                <a:t>levels</a:t>
              </a:r>
              <a:r>
                <a:rPr lang="pl-PL" sz="2500" kern="0" dirty="0">
                  <a:solidFill>
                    <a:srgbClr val="000000"/>
                  </a:solidFill>
                </a:rPr>
                <a:t> </a:t>
              </a:r>
              <a:r>
                <a:rPr lang="en-US" sz="2500" kern="0" dirty="0">
                  <a:solidFill>
                    <a:srgbClr val="000000"/>
                  </a:solidFill>
                </a:rPr>
                <a:t>for two consecutive </a:t>
              </a:r>
              <a:r>
                <a:rPr lang="pl-PL" sz="2500" kern="0" dirty="0" err="1">
                  <a:solidFill>
                    <a:srgbClr val="000000"/>
                  </a:solidFill>
                </a:rPr>
                <a:t>years</a:t>
              </a:r>
              <a:r>
                <a:rPr lang="pl-PL" sz="2500" kern="0" dirty="0">
                  <a:solidFill>
                    <a:srgbClr val="000000"/>
                  </a:solidFill>
                </a:rPr>
                <a:t>.</a:t>
              </a:r>
            </a:p>
          </p:txBody>
        </p:sp>
      </p:grpSp>
    </p:spTree>
    <p:extLst>
      <p:ext uri="{BB962C8B-B14F-4D97-AF65-F5344CB8AC3E}">
        <p14:creationId xmlns:p14="http://schemas.microsoft.com/office/powerpoint/2010/main" val="34492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idx="4294967295"/>
          </p:nvPr>
        </p:nvSpPr>
        <p:spPr>
          <a:xfrm>
            <a:off x="64096" y="120080"/>
            <a:ext cx="12737504" cy="909002"/>
          </a:xfrm>
        </p:spPr>
        <p:txBody>
          <a:bodyPr/>
          <a:lstStyle/>
          <a:p>
            <a:r>
              <a:rPr lang="en-US" sz="4000" b="1" dirty="0">
                <a:solidFill>
                  <a:srgbClr val="000099"/>
                </a:solidFill>
              </a:rPr>
              <a:t>Capital/ownership independence from other </a:t>
            </a:r>
            <a:r>
              <a:rPr lang="pl-PL" sz="4000" b="1" dirty="0" err="1">
                <a:solidFill>
                  <a:srgbClr val="000099"/>
                </a:solidFill>
              </a:rPr>
              <a:t>companies</a:t>
            </a:r>
            <a:endParaRPr lang="pl-PL" altLang="en-US" sz="4000" b="1" dirty="0">
              <a:solidFill>
                <a:srgbClr val="000099"/>
              </a:solidFill>
            </a:endParaRPr>
          </a:p>
        </p:txBody>
      </p:sp>
      <p:sp>
        <p:nvSpPr>
          <p:cNvPr id="309253" name="Rectangle 5"/>
          <p:cNvSpPr>
            <a:spLocks noChangeArrowheads="1"/>
          </p:cNvSpPr>
          <p:nvPr/>
        </p:nvSpPr>
        <p:spPr bwMode="auto">
          <a:xfrm>
            <a:off x="251144" y="1171259"/>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16" tIns="64008" rIns="128016" bIns="64008"/>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pl-PL" altLang="en-US" sz="3100" b="1" dirty="0">
                <a:solidFill>
                  <a:srgbClr val="000000"/>
                </a:solidFill>
              </a:rPr>
              <a:t>The problem:</a:t>
            </a:r>
          </a:p>
          <a:p>
            <a:r>
              <a:rPr lang="en-US" altLang="en-US" sz="3100" dirty="0">
                <a:solidFill>
                  <a:srgbClr val="000000"/>
                </a:solidFill>
              </a:rPr>
              <a:t>A very attractive non-repayable grant for micro-enterprises is available: €5 million of funding for innovation activities</a:t>
            </a:r>
            <a:endParaRPr lang="pl-PL" altLang="en-US" sz="3100" dirty="0">
              <a:solidFill>
                <a:srgbClr val="000000"/>
              </a:solidFill>
            </a:endParaRPr>
          </a:p>
          <a:p>
            <a:r>
              <a:rPr lang="pl-PL" altLang="en-US" sz="3100" dirty="0">
                <a:solidFill>
                  <a:srgbClr val="000000"/>
                </a:solidFill>
              </a:rPr>
              <a:t>BIG </a:t>
            </a:r>
            <a:r>
              <a:rPr lang="pl-PL" altLang="en-US" sz="3100" dirty="0" err="1">
                <a:solidFill>
                  <a:srgbClr val="000000"/>
                </a:solidFill>
              </a:rPr>
              <a:t>company</a:t>
            </a:r>
            <a:r>
              <a:rPr lang="pl-PL" altLang="en-US" sz="3100" dirty="0">
                <a:solidFill>
                  <a:srgbClr val="000000"/>
                </a:solidFill>
              </a:rPr>
              <a:t> (1000 </a:t>
            </a:r>
            <a:r>
              <a:rPr lang="pl-PL" altLang="en-US" sz="3100" dirty="0" err="1">
                <a:solidFill>
                  <a:srgbClr val="000000"/>
                </a:solidFill>
              </a:rPr>
              <a:t>employees</a:t>
            </a:r>
            <a:r>
              <a:rPr lang="pl-PL" altLang="en-US" sz="3100" dirty="0">
                <a:solidFill>
                  <a:srgbClr val="000000"/>
                </a:solidFill>
              </a:rPr>
              <a:t>) </a:t>
            </a:r>
            <a:r>
              <a:rPr lang="pl-PL" altLang="en-US" sz="3100" dirty="0" err="1">
                <a:solidFill>
                  <a:srgbClr val="000000"/>
                </a:solidFill>
              </a:rPr>
              <a:t>wants</a:t>
            </a:r>
            <a:r>
              <a:rPr lang="pl-PL" altLang="en-US" sz="3100" dirty="0">
                <a:solidFill>
                  <a:srgbClr val="000000"/>
                </a:solidFill>
              </a:rPr>
              <a:t> to </a:t>
            </a:r>
            <a:r>
              <a:rPr lang="pl-PL" altLang="en-US" sz="3100" dirty="0" err="1">
                <a:solidFill>
                  <a:srgbClr val="000000"/>
                </a:solidFill>
              </a:rPr>
              <a:t>get</a:t>
            </a:r>
            <a:r>
              <a:rPr lang="pl-PL" altLang="en-US" sz="3100" dirty="0">
                <a:solidFill>
                  <a:srgbClr val="000000"/>
                </a:solidFill>
              </a:rPr>
              <a:t> </a:t>
            </a:r>
            <a:r>
              <a:rPr lang="pl-PL" altLang="en-US" sz="3100" dirty="0" err="1">
                <a:solidFill>
                  <a:srgbClr val="000000"/>
                </a:solidFill>
              </a:rPr>
              <a:t>this</a:t>
            </a:r>
            <a:r>
              <a:rPr lang="pl-PL" altLang="en-US" sz="3100" dirty="0">
                <a:solidFill>
                  <a:srgbClr val="000000"/>
                </a:solidFill>
              </a:rPr>
              <a:t> grant but </a:t>
            </a:r>
            <a:r>
              <a:rPr lang="pl-PL" altLang="en-US" sz="3100" dirty="0" err="1">
                <a:solidFill>
                  <a:srgbClr val="000000"/>
                </a:solidFill>
              </a:rPr>
              <a:t>is</a:t>
            </a:r>
            <a:r>
              <a:rPr lang="pl-PL" altLang="en-US" sz="3100" dirty="0">
                <a:solidFill>
                  <a:srgbClr val="000000"/>
                </a:solidFill>
              </a:rPr>
              <a:t> not a micro-</a:t>
            </a:r>
            <a:r>
              <a:rPr lang="pl-PL" altLang="en-US" sz="3100" dirty="0" err="1">
                <a:solidFill>
                  <a:srgbClr val="000000"/>
                </a:solidFill>
              </a:rPr>
              <a:t>enterprise</a:t>
            </a:r>
            <a:r>
              <a:rPr lang="pl-PL" altLang="en-US" sz="3100" dirty="0">
                <a:solidFill>
                  <a:srgbClr val="000000"/>
                </a:solidFill>
              </a:rPr>
              <a:t> </a:t>
            </a:r>
            <a:r>
              <a:rPr lang="pl-PL" altLang="en-US" sz="3100" dirty="0">
                <a:solidFill>
                  <a:srgbClr val="000000"/>
                </a:solidFill>
                <a:sym typeface="Wingdings" panose="05000000000000000000" pitchFamily="2" charset="2"/>
              </a:rPr>
              <a:t></a:t>
            </a:r>
          </a:p>
          <a:p>
            <a:r>
              <a:rPr lang="pl-PL" altLang="en-US" sz="3100" b="1" dirty="0" err="1">
                <a:solidFill>
                  <a:srgbClr val="FF0000"/>
                </a:solidFill>
                <a:sym typeface="Wingdings" panose="05000000000000000000" pitchFamily="2" charset="2"/>
              </a:rPr>
              <a:t>What</a:t>
            </a:r>
            <a:r>
              <a:rPr lang="pl-PL" altLang="en-US" sz="3100" b="1" dirty="0">
                <a:solidFill>
                  <a:srgbClr val="FF0000"/>
                </a:solidFill>
                <a:sym typeface="Wingdings" panose="05000000000000000000" pitchFamily="2" charset="2"/>
              </a:rPr>
              <a:t> to do?</a:t>
            </a:r>
          </a:p>
          <a:p>
            <a:r>
              <a:rPr lang="pl-PL" altLang="en-US" sz="3100" dirty="0">
                <a:solidFill>
                  <a:srgbClr val="000000"/>
                </a:solidFill>
              </a:rPr>
              <a:t>BIG </a:t>
            </a:r>
            <a:r>
              <a:rPr lang="pl-PL" altLang="en-US" sz="3100" dirty="0" err="1">
                <a:solidFill>
                  <a:srgbClr val="000000"/>
                </a:solidFill>
              </a:rPr>
              <a:t>company</a:t>
            </a:r>
            <a:r>
              <a:rPr lang="pl-PL" altLang="en-US" sz="3100" dirty="0">
                <a:solidFill>
                  <a:srgbClr val="000000"/>
                </a:solidFill>
              </a:rPr>
              <a:t> </a:t>
            </a:r>
            <a:r>
              <a:rPr lang="pl-PL" altLang="en-US" sz="3100" dirty="0" err="1">
                <a:solidFill>
                  <a:srgbClr val="000000"/>
                </a:solidFill>
              </a:rPr>
              <a:t>creates</a:t>
            </a:r>
            <a:r>
              <a:rPr lang="pl-PL" altLang="en-US" sz="3100" dirty="0">
                <a:solidFill>
                  <a:srgbClr val="000000"/>
                </a:solidFill>
              </a:rPr>
              <a:t> </a:t>
            </a:r>
            <a:r>
              <a:rPr lang="pl-PL" altLang="en-US" sz="3100" dirty="0" err="1">
                <a:solidFill>
                  <a:srgbClr val="000000"/>
                </a:solidFill>
              </a:rPr>
              <a:t>fully</a:t>
            </a:r>
            <a:r>
              <a:rPr lang="pl-PL" altLang="en-US" sz="3100" dirty="0">
                <a:solidFill>
                  <a:srgbClr val="000000"/>
                </a:solidFill>
              </a:rPr>
              <a:t> </a:t>
            </a:r>
            <a:r>
              <a:rPr lang="pl-PL" altLang="en-US" sz="3100" dirty="0" err="1">
                <a:solidFill>
                  <a:srgbClr val="000000"/>
                </a:solidFill>
              </a:rPr>
              <a:t>controlled</a:t>
            </a:r>
            <a:r>
              <a:rPr lang="pl-PL" altLang="en-US" sz="3100" dirty="0">
                <a:solidFill>
                  <a:srgbClr val="000000"/>
                </a:solidFill>
              </a:rPr>
              <a:t> </a:t>
            </a:r>
            <a:r>
              <a:rPr lang="pl-PL" altLang="en-US" sz="3100" dirty="0" err="1">
                <a:solidFill>
                  <a:srgbClr val="000000"/>
                </a:solidFill>
              </a:rPr>
              <a:t>subsidiary</a:t>
            </a:r>
            <a:r>
              <a:rPr lang="pl-PL" altLang="en-US" sz="3100" dirty="0">
                <a:solidFill>
                  <a:srgbClr val="000000"/>
                </a:solidFill>
              </a:rPr>
              <a:t> (</a:t>
            </a:r>
            <a:r>
              <a:rPr lang="pl-PL" altLang="en-US" sz="3100" dirty="0" err="1">
                <a:solidFill>
                  <a:srgbClr val="000000"/>
                </a:solidFill>
              </a:rPr>
              <a:t>daughter</a:t>
            </a:r>
            <a:r>
              <a:rPr lang="pl-PL" altLang="en-US" sz="3100" dirty="0">
                <a:solidFill>
                  <a:srgbClr val="000000"/>
                </a:solidFill>
              </a:rPr>
              <a:t> </a:t>
            </a:r>
            <a:r>
              <a:rPr lang="pl-PL" altLang="en-US" sz="3100" dirty="0" err="1">
                <a:solidFill>
                  <a:srgbClr val="000000"/>
                </a:solidFill>
              </a:rPr>
              <a:t>company</a:t>
            </a:r>
            <a:r>
              <a:rPr lang="pl-PL" altLang="en-US" sz="3100" dirty="0">
                <a:solidFill>
                  <a:srgbClr val="000000"/>
                </a:solidFill>
              </a:rPr>
              <a:t>) </a:t>
            </a:r>
            <a:r>
              <a:rPr lang="pl-PL" altLang="en-US" sz="3100" dirty="0" err="1">
                <a:solidFill>
                  <a:srgbClr val="000000"/>
                </a:solidFill>
              </a:rPr>
              <a:t>which</a:t>
            </a:r>
            <a:r>
              <a:rPr lang="pl-PL" altLang="en-US" sz="3100" dirty="0">
                <a:solidFill>
                  <a:srgbClr val="000000"/>
                </a:solidFill>
              </a:rPr>
              <a:t> </a:t>
            </a:r>
            <a:r>
              <a:rPr lang="pl-PL" altLang="en-US" sz="3100" dirty="0" err="1">
                <a:solidFill>
                  <a:srgbClr val="000000"/>
                </a:solidFill>
              </a:rPr>
              <a:t>employs</a:t>
            </a:r>
            <a:r>
              <a:rPr lang="pl-PL" altLang="en-US" sz="3100" dirty="0">
                <a:solidFill>
                  <a:srgbClr val="000000"/>
                </a:solidFill>
              </a:rPr>
              <a:t> 5 </a:t>
            </a:r>
            <a:r>
              <a:rPr lang="pl-PL" altLang="en-US" sz="3100" dirty="0" err="1">
                <a:solidFill>
                  <a:srgbClr val="000000"/>
                </a:solidFill>
              </a:rPr>
              <a:t>persons</a:t>
            </a:r>
            <a:r>
              <a:rPr lang="pl-PL" altLang="en-US" sz="3100" dirty="0">
                <a:solidFill>
                  <a:srgbClr val="000000"/>
                </a:solidFill>
              </a:rPr>
              <a:t> – </a:t>
            </a:r>
            <a:r>
              <a:rPr lang="pl-PL" altLang="en-US" sz="3100" dirty="0" err="1">
                <a:solidFill>
                  <a:srgbClr val="000000"/>
                </a:solidFill>
              </a:rPr>
              <a:t>this</a:t>
            </a:r>
            <a:r>
              <a:rPr lang="pl-PL" altLang="en-US" sz="3100" dirty="0">
                <a:solidFill>
                  <a:srgbClr val="000000"/>
                </a:solidFill>
              </a:rPr>
              <a:t> </a:t>
            </a:r>
            <a:r>
              <a:rPr lang="pl-PL" altLang="en-US" sz="3100" dirty="0" err="1">
                <a:solidFill>
                  <a:srgbClr val="000000"/>
                </a:solidFill>
              </a:rPr>
              <a:t>subsidiary</a:t>
            </a:r>
            <a:r>
              <a:rPr lang="pl-PL" altLang="en-US" sz="3100" dirty="0">
                <a:solidFill>
                  <a:srgbClr val="000000"/>
                </a:solidFill>
              </a:rPr>
              <a:t> </a:t>
            </a:r>
            <a:r>
              <a:rPr lang="pl-PL" altLang="en-US" sz="3100" dirty="0" err="1">
                <a:solidFill>
                  <a:srgbClr val="000000"/>
                </a:solidFill>
              </a:rPr>
              <a:t>is</a:t>
            </a:r>
            <a:r>
              <a:rPr lang="pl-PL" altLang="en-US" sz="3100" dirty="0">
                <a:solidFill>
                  <a:srgbClr val="000000"/>
                </a:solidFill>
              </a:rPr>
              <a:t> </a:t>
            </a:r>
            <a:r>
              <a:rPr lang="en-US" altLang="en-US" sz="3100" dirty="0">
                <a:solidFill>
                  <a:srgbClr val="000000"/>
                </a:solidFill>
              </a:rPr>
              <a:t>fully </a:t>
            </a:r>
            <a:r>
              <a:rPr lang="pl-PL" altLang="en-US" sz="3100" dirty="0">
                <a:solidFill>
                  <a:srgbClr val="000000"/>
                </a:solidFill>
              </a:rPr>
              <a:t>(100%) </a:t>
            </a:r>
            <a:r>
              <a:rPr lang="en-US" altLang="en-US" sz="3100" dirty="0">
                <a:solidFill>
                  <a:srgbClr val="000000"/>
                </a:solidFill>
              </a:rPr>
              <a:t>owned by a large company</a:t>
            </a:r>
            <a:r>
              <a:rPr lang="pl-PL" altLang="en-US" sz="3100" dirty="0">
                <a:solidFill>
                  <a:srgbClr val="000000"/>
                </a:solidFill>
              </a:rPr>
              <a:t>:</a:t>
            </a:r>
          </a:p>
        </p:txBody>
      </p:sp>
      <p:sp>
        <p:nvSpPr>
          <p:cNvPr id="2" name="Elipsa 1"/>
          <p:cNvSpPr/>
          <p:nvPr/>
        </p:nvSpPr>
        <p:spPr bwMode="auto">
          <a:xfrm>
            <a:off x="-6920680" y="6223892"/>
            <a:ext cx="16226615" cy="12714964"/>
          </a:xfrm>
          <a:prstGeom prst="ellipse">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z="2200">
              <a:solidFill>
                <a:srgbClr val="000000"/>
              </a:solidFill>
            </a:endParaRPr>
          </a:p>
        </p:txBody>
      </p:sp>
      <p:sp>
        <p:nvSpPr>
          <p:cNvPr id="5" name="Elipsa 4"/>
          <p:cNvSpPr/>
          <p:nvPr/>
        </p:nvSpPr>
        <p:spPr bwMode="auto">
          <a:xfrm>
            <a:off x="8921080" y="5610083"/>
            <a:ext cx="1224642" cy="1152128"/>
          </a:xfrm>
          <a:prstGeom prst="ellipse">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z="2200">
              <a:solidFill>
                <a:srgbClr val="000000"/>
              </a:solidFill>
            </a:endParaRPr>
          </a:p>
        </p:txBody>
      </p:sp>
      <p:cxnSp>
        <p:nvCxnSpPr>
          <p:cNvPr id="4" name="Łącznik prosty ze strzałką 3"/>
          <p:cNvCxnSpPr>
            <a:stCxn id="2" idx="7"/>
            <a:endCxn id="5" idx="2"/>
          </p:cNvCxnSpPr>
          <p:nvPr/>
        </p:nvCxnSpPr>
        <p:spPr bwMode="auto">
          <a:xfrm flipV="1">
            <a:off x="6929602" y="6186147"/>
            <a:ext cx="1991478" cy="1899808"/>
          </a:xfrm>
          <a:prstGeom prst="straightConnector1">
            <a:avLst/>
          </a:prstGeom>
          <a:noFill/>
          <a:ln w="31750" cap="flat" cmpd="sng" algn="ctr">
            <a:solidFill>
              <a:srgbClr val="FF0000"/>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pole tekstowe 9"/>
          <p:cNvSpPr txBox="1"/>
          <p:nvPr/>
        </p:nvSpPr>
        <p:spPr>
          <a:xfrm>
            <a:off x="1191139" y="6762211"/>
            <a:ext cx="4608512" cy="2554545"/>
          </a:xfrm>
          <a:prstGeom prst="rect">
            <a:avLst/>
          </a:prstGeom>
          <a:noFill/>
        </p:spPr>
        <p:txBody>
          <a:bodyPr wrap="square" rtlCol="0">
            <a:spAutoFit/>
          </a:bodyPr>
          <a:lstStyle/>
          <a:p>
            <a:pPr>
              <a:buFontTx/>
              <a:buNone/>
            </a:pPr>
            <a:r>
              <a:rPr lang="pl-PL" sz="8000" b="1" dirty="0">
                <a:solidFill>
                  <a:srgbClr val="FFFFFF"/>
                </a:solidFill>
              </a:rPr>
              <a:t>BIG </a:t>
            </a:r>
            <a:r>
              <a:rPr lang="pl-PL" sz="8000" b="1" dirty="0" err="1">
                <a:solidFill>
                  <a:srgbClr val="FFFFFF"/>
                </a:solidFill>
              </a:rPr>
              <a:t>company</a:t>
            </a:r>
            <a:endParaRPr lang="en-US" sz="8000" b="1" dirty="0">
              <a:solidFill>
                <a:srgbClr val="FFFFFF"/>
              </a:solidFill>
            </a:endParaRPr>
          </a:p>
        </p:txBody>
      </p:sp>
      <p:sp>
        <p:nvSpPr>
          <p:cNvPr id="13" name="pole tekstowe 12"/>
          <p:cNvSpPr txBox="1"/>
          <p:nvPr/>
        </p:nvSpPr>
        <p:spPr>
          <a:xfrm>
            <a:off x="10289232" y="5664696"/>
            <a:ext cx="2765283" cy="861774"/>
          </a:xfrm>
          <a:prstGeom prst="rect">
            <a:avLst/>
          </a:prstGeom>
          <a:noFill/>
        </p:spPr>
        <p:txBody>
          <a:bodyPr wrap="square" rtlCol="0">
            <a:spAutoFit/>
          </a:bodyPr>
          <a:lstStyle/>
          <a:p>
            <a:pPr>
              <a:buFontTx/>
              <a:buNone/>
            </a:pPr>
            <a:r>
              <a:rPr lang="pl-PL" sz="2500" dirty="0" err="1">
                <a:solidFill>
                  <a:srgbClr val="000000"/>
                </a:solidFill>
              </a:rPr>
              <a:t>Fully</a:t>
            </a:r>
            <a:r>
              <a:rPr lang="pl-PL" sz="2500" dirty="0">
                <a:solidFill>
                  <a:srgbClr val="000000"/>
                </a:solidFill>
              </a:rPr>
              <a:t> </a:t>
            </a:r>
            <a:r>
              <a:rPr lang="pl-PL" sz="2500" dirty="0" err="1">
                <a:solidFill>
                  <a:srgbClr val="000000"/>
                </a:solidFill>
              </a:rPr>
              <a:t>owned</a:t>
            </a:r>
            <a:r>
              <a:rPr lang="pl-PL" sz="2500" dirty="0">
                <a:solidFill>
                  <a:srgbClr val="000000"/>
                </a:solidFill>
              </a:rPr>
              <a:t> </a:t>
            </a:r>
            <a:br>
              <a:rPr lang="pl-PL" sz="2500" dirty="0">
                <a:solidFill>
                  <a:srgbClr val="000000"/>
                </a:solidFill>
              </a:rPr>
            </a:br>
            <a:r>
              <a:rPr lang="pl-PL" sz="2500" dirty="0">
                <a:solidFill>
                  <a:srgbClr val="000000"/>
                </a:solidFill>
              </a:rPr>
              <a:t>micro-</a:t>
            </a:r>
            <a:r>
              <a:rPr lang="pl-PL" sz="2500" dirty="0" err="1">
                <a:solidFill>
                  <a:srgbClr val="000000"/>
                </a:solidFill>
              </a:rPr>
              <a:t>subsidiary</a:t>
            </a:r>
            <a:endParaRPr lang="en-US" sz="2500" dirty="0">
              <a:solidFill>
                <a:srgbClr val="000000"/>
              </a:solidFill>
            </a:endParaRPr>
          </a:p>
        </p:txBody>
      </p:sp>
    </p:spTree>
    <p:extLst>
      <p:ext uri="{BB962C8B-B14F-4D97-AF65-F5344CB8AC3E}">
        <p14:creationId xmlns:p14="http://schemas.microsoft.com/office/powerpoint/2010/main" val="234531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idx="4294967295"/>
          </p:nvPr>
        </p:nvSpPr>
        <p:spPr>
          <a:xfrm>
            <a:off x="64096" y="120080"/>
            <a:ext cx="12737504" cy="909002"/>
          </a:xfrm>
        </p:spPr>
        <p:txBody>
          <a:bodyPr/>
          <a:lstStyle/>
          <a:p>
            <a:r>
              <a:rPr lang="en-US" sz="4000" b="1" dirty="0">
                <a:solidFill>
                  <a:srgbClr val="000099"/>
                </a:solidFill>
              </a:rPr>
              <a:t>Capital/ownership independence from other </a:t>
            </a:r>
            <a:r>
              <a:rPr lang="pl-PL" sz="4000" b="1" dirty="0" err="1">
                <a:solidFill>
                  <a:srgbClr val="000099"/>
                </a:solidFill>
              </a:rPr>
              <a:t>companies</a:t>
            </a:r>
            <a:endParaRPr lang="pl-PL" altLang="en-US" sz="4000" b="1" dirty="0">
              <a:solidFill>
                <a:srgbClr val="000099"/>
              </a:solidFill>
            </a:endParaRPr>
          </a:p>
        </p:txBody>
      </p:sp>
      <p:sp>
        <p:nvSpPr>
          <p:cNvPr id="309253" name="Rectangle 5"/>
          <p:cNvSpPr>
            <a:spLocks noChangeArrowheads="1"/>
          </p:cNvSpPr>
          <p:nvPr/>
        </p:nvSpPr>
        <p:spPr bwMode="auto">
          <a:xfrm>
            <a:off x="251144" y="1171259"/>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16" tIns="64008" rIns="128016" bIns="64008"/>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sz="2600" dirty="0">
                <a:solidFill>
                  <a:srgbClr val="000000"/>
                </a:solidFill>
              </a:rPr>
              <a:t>To limit such activities, the EU definition introduces three categories of companies:</a:t>
            </a:r>
            <a:r>
              <a:rPr lang="pl-PL" altLang="en-US" sz="2600" dirty="0">
                <a:solidFill>
                  <a:srgbClr val="000000"/>
                </a:solidFill>
              </a:rPr>
              <a:t> (1) </a:t>
            </a:r>
            <a:r>
              <a:rPr lang="en-US" altLang="en-US" sz="2600" dirty="0">
                <a:solidFill>
                  <a:srgbClr val="000000"/>
                </a:solidFill>
              </a:rPr>
              <a:t>an autonomous enterprise</a:t>
            </a:r>
            <a:r>
              <a:rPr lang="pl-PL" altLang="en-US" sz="2600" dirty="0">
                <a:solidFill>
                  <a:srgbClr val="000000"/>
                </a:solidFill>
              </a:rPr>
              <a:t> (2) </a:t>
            </a:r>
            <a:r>
              <a:rPr lang="en-US" altLang="en-US" sz="2600" dirty="0">
                <a:solidFill>
                  <a:srgbClr val="000000"/>
                </a:solidFill>
              </a:rPr>
              <a:t>a partner enterprise</a:t>
            </a:r>
            <a:r>
              <a:rPr lang="pl-PL" altLang="en-US" sz="2600" dirty="0">
                <a:solidFill>
                  <a:srgbClr val="000000"/>
                </a:solidFill>
              </a:rPr>
              <a:t> (3) </a:t>
            </a:r>
            <a:r>
              <a:rPr lang="en-US" altLang="en-US" sz="2600" dirty="0">
                <a:solidFill>
                  <a:srgbClr val="000000"/>
                </a:solidFill>
              </a:rPr>
              <a:t>a linked enterprise.</a:t>
            </a:r>
            <a:endParaRPr lang="pl-PL" altLang="en-US" sz="2600" dirty="0">
              <a:solidFill>
                <a:srgbClr val="000000"/>
              </a:solidFill>
            </a:endParaRPr>
          </a:p>
          <a:p>
            <a:pPr marL="0" indent="0">
              <a:buFontTx/>
              <a:buNone/>
            </a:pPr>
            <a:r>
              <a:rPr lang="pl-PL" altLang="en-US" sz="2600" b="1" dirty="0">
                <a:solidFill>
                  <a:srgbClr val="000099"/>
                </a:solidFill>
              </a:rPr>
              <a:t>A</a:t>
            </a:r>
            <a:r>
              <a:rPr lang="en-US" altLang="en-US" sz="2600" b="1" dirty="0">
                <a:solidFill>
                  <a:srgbClr val="000099"/>
                </a:solidFill>
              </a:rPr>
              <a:t>n autonomous enterprise</a:t>
            </a:r>
            <a:r>
              <a:rPr lang="pl-PL" altLang="en-US" sz="2600" b="1" dirty="0">
                <a:solidFill>
                  <a:srgbClr val="000099"/>
                </a:solidFill>
              </a:rPr>
              <a:t>:</a:t>
            </a:r>
            <a:endParaRPr lang="pl-PL" sz="2600" b="1" dirty="0">
              <a:solidFill>
                <a:srgbClr val="000099"/>
              </a:solidFill>
            </a:endParaRPr>
          </a:p>
          <a:p>
            <a:pPr lvl="1"/>
            <a:r>
              <a:rPr lang="en-US" sz="2600" dirty="0">
                <a:solidFill>
                  <a:srgbClr val="000000"/>
                </a:solidFill>
              </a:rPr>
              <a:t>is totally independent, i.e. it has no </a:t>
            </a:r>
            <a:r>
              <a:rPr lang="pl-PL" sz="2600" dirty="0" err="1">
                <a:solidFill>
                  <a:srgbClr val="000000"/>
                </a:solidFill>
              </a:rPr>
              <a:t>ownership</a:t>
            </a:r>
            <a:r>
              <a:rPr lang="pl-PL" sz="2600" dirty="0">
                <a:solidFill>
                  <a:srgbClr val="000000"/>
                </a:solidFill>
              </a:rPr>
              <a:t> </a:t>
            </a:r>
            <a:r>
              <a:rPr lang="en-US" sz="2600" dirty="0">
                <a:solidFill>
                  <a:srgbClr val="000000"/>
                </a:solidFill>
              </a:rPr>
              <a:t>participation in other enterprises; and no enterprise has </a:t>
            </a:r>
            <a:r>
              <a:rPr lang="pl-PL" sz="2600" dirty="0" err="1">
                <a:solidFill>
                  <a:srgbClr val="000000"/>
                </a:solidFill>
              </a:rPr>
              <a:t>an</a:t>
            </a:r>
            <a:r>
              <a:rPr lang="pl-PL" sz="2600" dirty="0">
                <a:solidFill>
                  <a:srgbClr val="000000"/>
                </a:solidFill>
              </a:rPr>
              <a:t> </a:t>
            </a:r>
            <a:r>
              <a:rPr lang="pl-PL" sz="2600" dirty="0" err="1">
                <a:solidFill>
                  <a:srgbClr val="000000"/>
                </a:solidFill>
              </a:rPr>
              <a:t>ownership</a:t>
            </a:r>
            <a:r>
              <a:rPr lang="en-US" sz="2600" dirty="0">
                <a:solidFill>
                  <a:srgbClr val="000000"/>
                </a:solidFill>
              </a:rPr>
              <a:t> participation in it</a:t>
            </a:r>
            <a:r>
              <a:rPr lang="pl-PL" sz="2600" dirty="0">
                <a:solidFill>
                  <a:srgbClr val="000000"/>
                </a:solidFill>
              </a:rPr>
              <a:t> OR</a:t>
            </a:r>
            <a:endParaRPr lang="en-US" sz="2600" dirty="0">
              <a:solidFill>
                <a:srgbClr val="000000"/>
              </a:solidFill>
            </a:endParaRPr>
          </a:p>
          <a:p>
            <a:pPr lvl="1"/>
            <a:r>
              <a:rPr lang="en-US" sz="2600" dirty="0">
                <a:solidFill>
                  <a:srgbClr val="000000"/>
                </a:solidFill>
              </a:rPr>
              <a:t>has a holding of less than 25 % of the capital or voting rights (whichever is higher) in one or more other enterprises; and/or </a:t>
            </a:r>
            <a:r>
              <a:rPr lang="pl-PL" sz="2600" dirty="0">
                <a:solidFill>
                  <a:srgbClr val="000000"/>
                </a:solidFill>
              </a:rPr>
              <a:t>a</a:t>
            </a:r>
            <a:r>
              <a:rPr lang="en-US" sz="2600" dirty="0" err="1">
                <a:solidFill>
                  <a:srgbClr val="000000"/>
                </a:solidFill>
              </a:rPr>
              <a:t>ny</a:t>
            </a:r>
            <a:r>
              <a:rPr lang="en-US" sz="2600" dirty="0">
                <a:solidFill>
                  <a:srgbClr val="000000"/>
                </a:solidFill>
              </a:rPr>
              <a:t> external </a:t>
            </a:r>
            <a:r>
              <a:rPr lang="pl-PL" sz="2600" dirty="0" err="1">
                <a:solidFill>
                  <a:srgbClr val="000000"/>
                </a:solidFill>
              </a:rPr>
              <a:t>company</a:t>
            </a:r>
            <a:r>
              <a:rPr lang="en-US" sz="2600" dirty="0">
                <a:solidFill>
                  <a:srgbClr val="000000"/>
                </a:solidFill>
              </a:rPr>
              <a:t> have a stake of no more than 25 % of the capital or voting rights (whichever is higher) in the enterprise</a:t>
            </a:r>
          </a:p>
          <a:p>
            <a:r>
              <a:rPr lang="en-US" altLang="en-US" sz="2600" dirty="0">
                <a:solidFill>
                  <a:srgbClr val="000000"/>
                </a:solidFill>
              </a:rPr>
              <a:t>For determining the size status of an autonomous, </a:t>
            </a:r>
            <a:r>
              <a:rPr lang="en-US" altLang="en-US" sz="2600" b="1" dirty="0">
                <a:solidFill>
                  <a:srgbClr val="000000"/>
                </a:solidFill>
              </a:rPr>
              <a:t>only the level of employment and financial volumes from an independent company are taken into account</a:t>
            </a:r>
            <a:r>
              <a:rPr lang="en-US" altLang="en-US" sz="2600" dirty="0">
                <a:solidFill>
                  <a:srgbClr val="000000"/>
                </a:solidFill>
              </a:rPr>
              <a:t>, not including capital partners</a:t>
            </a:r>
            <a:endParaRPr lang="pl-PL" altLang="en-US" sz="2600" dirty="0">
              <a:solidFill>
                <a:srgbClr val="000000"/>
              </a:solidFill>
            </a:endParaRPr>
          </a:p>
          <a:p>
            <a:r>
              <a:rPr lang="en-US" altLang="en-US" sz="2600" dirty="0">
                <a:solidFill>
                  <a:srgbClr val="000000"/>
                </a:solidFill>
              </a:rPr>
              <a:t>An enterprise may still be considered autonomous</a:t>
            </a:r>
            <a:r>
              <a:rPr lang="pl-PL" altLang="en-US" sz="2600" dirty="0">
                <a:solidFill>
                  <a:srgbClr val="000000"/>
                </a:solidFill>
              </a:rPr>
              <a:t> </a:t>
            </a:r>
            <a:r>
              <a:rPr lang="en-US" altLang="en-US" sz="2600" dirty="0">
                <a:solidFill>
                  <a:srgbClr val="000000"/>
                </a:solidFill>
              </a:rPr>
              <a:t>even if the </a:t>
            </a:r>
            <a:r>
              <a:rPr lang="pl-PL" altLang="en-US" sz="2600" dirty="0">
                <a:solidFill>
                  <a:srgbClr val="000000"/>
                </a:solidFill>
              </a:rPr>
              <a:t>limit of </a:t>
            </a:r>
            <a:r>
              <a:rPr lang="en-US" altLang="en-US" sz="2600" dirty="0">
                <a:solidFill>
                  <a:srgbClr val="000000"/>
                </a:solidFill>
              </a:rPr>
              <a:t>25%</a:t>
            </a:r>
            <a:r>
              <a:rPr lang="pl-PL" altLang="en-US" sz="2600" dirty="0">
                <a:solidFill>
                  <a:srgbClr val="000000"/>
                </a:solidFill>
              </a:rPr>
              <a:t> </a:t>
            </a:r>
            <a:r>
              <a:rPr lang="pl-PL" altLang="en-US" sz="2600" dirty="0" err="1">
                <a:solidFill>
                  <a:srgbClr val="000000"/>
                </a:solidFill>
              </a:rPr>
              <a:t>ownership</a:t>
            </a:r>
            <a:r>
              <a:rPr lang="pl-PL" altLang="en-US" sz="2600" dirty="0">
                <a:solidFill>
                  <a:srgbClr val="000000"/>
                </a:solidFill>
              </a:rPr>
              <a:t> engagement</a:t>
            </a:r>
            <a:r>
              <a:rPr lang="en-US" altLang="en-US" sz="2600" dirty="0">
                <a:solidFill>
                  <a:srgbClr val="000000"/>
                </a:solidFill>
              </a:rPr>
              <a:t> is exceeded </a:t>
            </a:r>
            <a:r>
              <a:rPr lang="pl-PL" altLang="en-US" sz="2600" dirty="0">
                <a:solidFill>
                  <a:srgbClr val="000000"/>
                </a:solidFill>
              </a:rPr>
              <a:t>(max 50%) </a:t>
            </a:r>
            <a:r>
              <a:rPr lang="en-US" altLang="en-US" sz="2600" dirty="0">
                <a:solidFill>
                  <a:srgbClr val="000000"/>
                </a:solidFill>
              </a:rPr>
              <a:t>by any of the following types of investors:</a:t>
            </a:r>
          </a:p>
          <a:p>
            <a:pPr lvl="1"/>
            <a:r>
              <a:rPr lang="en-US" altLang="en-US" sz="2600" dirty="0">
                <a:solidFill>
                  <a:srgbClr val="000000"/>
                </a:solidFill>
              </a:rPr>
              <a:t>venture capital companies and business angels</a:t>
            </a:r>
            <a:r>
              <a:rPr lang="pl-PL" altLang="en-US" sz="2600" dirty="0">
                <a:solidFill>
                  <a:srgbClr val="000000"/>
                </a:solidFill>
              </a:rPr>
              <a:t> with </a:t>
            </a:r>
            <a:r>
              <a:rPr lang="en-US" altLang="en-US" sz="2600" dirty="0">
                <a:solidFill>
                  <a:srgbClr val="000000"/>
                </a:solidFill>
              </a:rPr>
              <a:t>financial involvement below EUR 1 250 000.</a:t>
            </a:r>
          </a:p>
          <a:p>
            <a:pPr lvl="1"/>
            <a:r>
              <a:rPr lang="en-US" altLang="en-US" sz="2600" dirty="0">
                <a:solidFill>
                  <a:srgbClr val="000000"/>
                </a:solidFill>
              </a:rPr>
              <a:t>universities and non-profit-making research </a:t>
            </a:r>
            <a:r>
              <a:rPr lang="en-US" altLang="en-US" sz="2600" dirty="0" err="1">
                <a:solidFill>
                  <a:srgbClr val="000000"/>
                </a:solidFill>
              </a:rPr>
              <a:t>centres</a:t>
            </a:r>
            <a:r>
              <a:rPr lang="en-US" altLang="en-US" sz="2600" dirty="0">
                <a:solidFill>
                  <a:srgbClr val="000000"/>
                </a:solidFill>
              </a:rPr>
              <a:t>;</a:t>
            </a:r>
          </a:p>
          <a:p>
            <a:pPr lvl="1"/>
            <a:r>
              <a:rPr lang="en-US" altLang="en-US" sz="2600" dirty="0">
                <a:solidFill>
                  <a:srgbClr val="000000"/>
                </a:solidFill>
              </a:rPr>
              <a:t>regional development funds;</a:t>
            </a:r>
          </a:p>
          <a:p>
            <a:pPr lvl="1"/>
            <a:r>
              <a:rPr lang="pl-PL" altLang="en-US" sz="2600" dirty="0">
                <a:solidFill>
                  <a:srgbClr val="000000"/>
                </a:solidFill>
              </a:rPr>
              <a:t>a</a:t>
            </a:r>
            <a:r>
              <a:rPr lang="en-US" altLang="en-US" sz="2600" dirty="0" err="1">
                <a:solidFill>
                  <a:srgbClr val="000000"/>
                </a:solidFill>
              </a:rPr>
              <a:t>utonomous</a:t>
            </a:r>
            <a:r>
              <a:rPr lang="en-US" altLang="en-US" sz="2600" dirty="0">
                <a:solidFill>
                  <a:srgbClr val="000000"/>
                </a:solidFill>
              </a:rPr>
              <a:t> local authorities with an annual budget of less than EUR 10 million and fewer than 5 000 inhabitants.</a:t>
            </a:r>
            <a:endParaRPr lang="pl-PL" altLang="en-US" sz="2600" dirty="0">
              <a:solidFill>
                <a:srgbClr val="000000"/>
              </a:solidFill>
            </a:endParaRPr>
          </a:p>
        </p:txBody>
      </p:sp>
    </p:spTree>
    <p:extLst>
      <p:ext uri="{BB962C8B-B14F-4D97-AF65-F5344CB8AC3E}">
        <p14:creationId xmlns:p14="http://schemas.microsoft.com/office/powerpoint/2010/main" val="1799125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idx="4294967295"/>
          </p:nvPr>
        </p:nvSpPr>
        <p:spPr>
          <a:xfrm>
            <a:off x="64096" y="120080"/>
            <a:ext cx="12737504" cy="909002"/>
          </a:xfrm>
        </p:spPr>
        <p:txBody>
          <a:bodyPr/>
          <a:lstStyle/>
          <a:p>
            <a:r>
              <a:rPr lang="en-US" sz="4000" b="1" dirty="0">
                <a:solidFill>
                  <a:srgbClr val="000099"/>
                </a:solidFill>
              </a:rPr>
              <a:t>Capital/ownership independence from other </a:t>
            </a:r>
            <a:r>
              <a:rPr lang="pl-PL" sz="4000" b="1" dirty="0" err="1">
                <a:solidFill>
                  <a:srgbClr val="000099"/>
                </a:solidFill>
              </a:rPr>
              <a:t>companies</a:t>
            </a:r>
            <a:endParaRPr lang="pl-PL" altLang="en-US" sz="4000" b="1" dirty="0">
              <a:solidFill>
                <a:srgbClr val="000099"/>
              </a:solidFill>
            </a:endParaRPr>
          </a:p>
        </p:txBody>
      </p:sp>
      <p:sp>
        <p:nvSpPr>
          <p:cNvPr id="309253" name="Rectangle 5"/>
          <p:cNvSpPr>
            <a:spLocks noChangeArrowheads="1"/>
          </p:cNvSpPr>
          <p:nvPr/>
        </p:nvSpPr>
        <p:spPr bwMode="auto">
          <a:xfrm>
            <a:off x="251144" y="1272208"/>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16" tIns="64008" rIns="128016" bIns="64008"/>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a:spcBef>
                <a:spcPts val="1200"/>
              </a:spcBef>
              <a:buFontTx/>
              <a:buNone/>
            </a:pPr>
            <a:r>
              <a:rPr lang="pl-PL" altLang="en-US" sz="3500" b="1" dirty="0">
                <a:solidFill>
                  <a:srgbClr val="000099"/>
                </a:solidFill>
              </a:rPr>
              <a:t>A</a:t>
            </a:r>
            <a:r>
              <a:rPr lang="en-US" altLang="en-US" sz="3500" b="1" dirty="0">
                <a:solidFill>
                  <a:srgbClr val="000099"/>
                </a:solidFill>
              </a:rPr>
              <a:t> partner enterprise</a:t>
            </a:r>
            <a:r>
              <a:rPr lang="pl-PL" altLang="en-US" sz="3500" b="1" dirty="0">
                <a:solidFill>
                  <a:srgbClr val="000099"/>
                </a:solidFill>
              </a:rPr>
              <a:t>:</a:t>
            </a:r>
          </a:p>
          <a:p>
            <a:pPr lvl="1">
              <a:spcBef>
                <a:spcPts val="1200"/>
              </a:spcBef>
            </a:pPr>
            <a:r>
              <a:rPr lang="en-US" altLang="en-US" sz="3500" dirty="0">
                <a:solidFill>
                  <a:srgbClr val="000000"/>
                </a:solidFill>
              </a:rPr>
              <a:t>owns between 25% and 50% of the capital or voting </a:t>
            </a:r>
            <a:r>
              <a:rPr lang="en-US" sz="3500" dirty="0">
                <a:solidFill>
                  <a:srgbClr val="000000"/>
                </a:solidFill>
              </a:rPr>
              <a:t>rights </a:t>
            </a:r>
            <a:r>
              <a:rPr lang="pl-PL" sz="3500" dirty="0">
                <a:solidFill>
                  <a:srgbClr val="000000"/>
                </a:solidFill>
              </a:rPr>
              <a:t>in</a:t>
            </a:r>
            <a:r>
              <a:rPr lang="en-US" altLang="en-US" sz="3500" dirty="0">
                <a:solidFill>
                  <a:srgbClr val="000000"/>
                </a:solidFill>
              </a:rPr>
              <a:t> another enterprise, and/or another enterprise owns between 25% and 50% of the capital or voting </a:t>
            </a:r>
            <a:r>
              <a:rPr lang="pl-PL" altLang="en-US" sz="3500" dirty="0" err="1">
                <a:solidFill>
                  <a:srgbClr val="000000"/>
                </a:solidFill>
              </a:rPr>
              <a:t>rights</a:t>
            </a:r>
            <a:r>
              <a:rPr lang="en-US" altLang="en-US" sz="3500" dirty="0">
                <a:solidFill>
                  <a:srgbClr val="000000"/>
                </a:solidFill>
              </a:rPr>
              <a:t> of this enterprise.</a:t>
            </a:r>
          </a:p>
          <a:p>
            <a:pPr>
              <a:spcBef>
                <a:spcPts val="1200"/>
              </a:spcBef>
            </a:pPr>
            <a:r>
              <a:rPr lang="en-US" altLang="en-US" sz="3500" dirty="0">
                <a:solidFill>
                  <a:srgbClr val="000000"/>
                </a:solidFill>
              </a:rPr>
              <a:t>In order to determine the size status of </a:t>
            </a:r>
            <a:r>
              <a:rPr lang="en-US" altLang="en-US" sz="3500" b="1" dirty="0">
                <a:solidFill>
                  <a:srgbClr val="000000"/>
                </a:solidFill>
              </a:rPr>
              <a:t>partner </a:t>
            </a:r>
            <a:r>
              <a:rPr lang="en-US" altLang="en-US" sz="3500" dirty="0">
                <a:solidFill>
                  <a:srgbClr val="000000"/>
                </a:solidFill>
              </a:rPr>
              <a:t>enterprise, the percentage of its employed persons and financial data of its capital partners must be added to its employment level and financial data.</a:t>
            </a:r>
            <a:endParaRPr lang="pl-PL" altLang="en-US" sz="3500" dirty="0">
              <a:solidFill>
                <a:srgbClr val="000000"/>
              </a:solidFill>
            </a:endParaRPr>
          </a:p>
          <a:p>
            <a:pPr>
              <a:spcBef>
                <a:spcPts val="1200"/>
              </a:spcBef>
            </a:pPr>
            <a:r>
              <a:rPr lang="pl-PL" altLang="en-US" sz="3500" b="1" dirty="0" err="1">
                <a:solidFill>
                  <a:srgbClr val="000000"/>
                </a:solidFill>
              </a:rPr>
              <a:t>Example</a:t>
            </a:r>
            <a:r>
              <a:rPr lang="pl-PL" altLang="en-US" sz="3500" b="1" dirty="0">
                <a:solidFill>
                  <a:srgbClr val="000000"/>
                </a:solidFill>
              </a:rPr>
              <a:t>:</a:t>
            </a:r>
          </a:p>
          <a:p>
            <a:pPr>
              <a:spcBef>
                <a:spcPts val="1200"/>
              </a:spcBef>
            </a:pPr>
            <a:r>
              <a:rPr lang="pl-PL" altLang="en-US" sz="3500" dirty="0">
                <a:solidFill>
                  <a:srgbClr val="000000"/>
                </a:solidFill>
              </a:rPr>
              <a:t>BIG </a:t>
            </a:r>
            <a:r>
              <a:rPr lang="pl-PL" altLang="en-US" sz="3500" dirty="0" err="1">
                <a:solidFill>
                  <a:srgbClr val="000000"/>
                </a:solidFill>
              </a:rPr>
              <a:t>company</a:t>
            </a:r>
            <a:r>
              <a:rPr lang="pl-PL" altLang="en-US" sz="3500" dirty="0">
                <a:solidFill>
                  <a:srgbClr val="000000"/>
                </a:solidFill>
              </a:rPr>
              <a:t> (1000 </a:t>
            </a:r>
            <a:r>
              <a:rPr lang="pl-PL" altLang="en-US" sz="3500" dirty="0" err="1">
                <a:solidFill>
                  <a:srgbClr val="000000"/>
                </a:solidFill>
              </a:rPr>
              <a:t>persons</a:t>
            </a:r>
            <a:r>
              <a:rPr lang="pl-PL" altLang="en-US" sz="3500" dirty="0">
                <a:solidFill>
                  <a:srgbClr val="000000"/>
                </a:solidFill>
              </a:rPr>
              <a:t>) controls „ABC </a:t>
            </a:r>
            <a:r>
              <a:rPr lang="pl-PL" altLang="en-US" sz="3500" dirty="0" err="1">
                <a:solidFill>
                  <a:srgbClr val="000000"/>
                </a:solidFill>
              </a:rPr>
              <a:t>company</a:t>
            </a:r>
            <a:r>
              <a:rPr lang="pl-PL" altLang="en-US" sz="3500" dirty="0">
                <a:solidFill>
                  <a:srgbClr val="000000"/>
                </a:solidFill>
              </a:rPr>
              <a:t>” in 40%. ABC </a:t>
            </a:r>
            <a:r>
              <a:rPr lang="pl-PL" altLang="en-US" sz="3500" dirty="0" err="1">
                <a:solidFill>
                  <a:srgbClr val="000000"/>
                </a:solidFill>
              </a:rPr>
              <a:t>employs</a:t>
            </a:r>
            <a:r>
              <a:rPr lang="pl-PL" altLang="en-US" sz="3500" dirty="0">
                <a:solidFill>
                  <a:srgbClr val="000000"/>
                </a:solidFill>
              </a:rPr>
              <a:t> 60 </a:t>
            </a:r>
            <a:r>
              <a:rPr lang="pl-PL" altLang="en-US" sz="3500" dirty="0" err="1">
                <a:solidFill>
                  <a:srgbClr val="000000"/>
                </a:solidFill>
              </a:rPr>
              <a:t>persons</a:t>
            </a:r>
            <a:r>
              <a:rPr lang="pl-PL" altLang="en-US" sz="3500" dirty="0">
                <a:solidFill>
                  <a:srgbClr val="000000"/>
                </a:solidFill>
              </a:rPr>
              <a:t>. </a:t>
            </a:r>
            <a:r>
              <a:rPr lang="pl-PL" altLang="en-US" sz="3500" dirty="0" err="1">
                <a:solidFill>
                  <a:srgbClr val="000000"/>
                </a:solidFill>
              </a:rPr>
              <a:t>Is</a:t>
            </a:r>
            <a:r>
              <a:rPr lang="pl-PL" altLang="en-US" sz="3500" dirty="0">
                <a:solidFill>
                  <a:srgbClr val="000000"/>
                </a:solidFill>
              </a:rPr>
              <a:t> „ABC </a:t>
            </a:r>
            <a:r>
              <a:rPr lang="pl-PL" altLang="en-US" sz="3500" dirty="0" err="1">
                <a:solidFill>
                  <a:srgbClr val="000000"/>
                </a:solidFill>
              </a:rPr>
              <a:t>company</a:t>
            </a:r>
            <a:r>
              <a:rPr lang="pl-PL" altLang="en-US" sz="3500" dirty="0">
                <a:solidFill>
                  <a:srgbClr val="000000"/>
                </a:solidFill>
              </a:rPr>
              <a:t>” a medium-</a:t>
            </a:r>
            <a:r>
              <a:rPr lang="pl-PL" altLang="en-US" sz="3500" dirty="0" err="1">
                <a:solidFill>
                  <a:srgbClr val="000000"/>
                </a:solidFill>
              </a:rPr>
              <a:t>size</a:t>
            </a:r>
            <a:r>
              <a:rPr lang="pl-PL" altLang="en-US" sz="3500" dirty="0">
                <a:solidFill>
                  <a:srgbClr val="000000"/>
                </a:solidFill>
              </a:rPr>
              <a:t> </a:t>
            </a:r>
            <a:r>
              <a:rPr lang="pl-PL" altLang="en-US" sz="3500" dirty="0" err="1">
                <a:solidFill>
                  <a:srgbClr val="000000"/>
                </a:solidFill>
              </a:rPr>
              <a:t>company</a:t>
            </a:r>
            <a:r>
              <a:rPr lang="pl-PL" altLang="en-US" sz="3500" dirty="0">
                <a:solidFill>
                  <a:srgbClr val="000000"/>
                </a:solidFill>
              </a:rPr>
              <a:t>?</a:t>
            </a:r>
          </a:p>
          <a:p>
            <a:pPr>
              <a:spcBef>
                <a:spcPts val="1200"/>
              </a:spcBef>
            </a:pPr>
            <a:r>
              <a:rPr lang="pl-PL" altLang="en-US" sz="3500" dirty="0">
                <a:solidFill>
                  <a:srgbClr val="000000"/>
                </a:solidFill>
              </a:rPr>
              <a:t>60 + 40%*1000 = 460 </a:t>
            </a:r>
            <a:r>
              <a:rPr lang="pl-PL" altLang="en-US" sz="3500" dirty="0" err="1">
                <a:solidFill>
                  <a:srgbClr val="000000"/>
                </a:solidFill>
              </a:rPr>
              <a:t>persons</a:t>
            </a:r>
            <a:r>
              <a:rPr lang="pl-PL" altLang="en-US" sz="3500" dirty="0">
                <a:solidFill>
                  <a:srgbClr val="000000"/>
                </a:solidFill>
              </a:rPr>
              <a:t> </a:t>
            </a:r>
            <a:r>
              <a:rPr lang="pl-PL" altLang="en-US" sz="3500" dirty="0">
                <a:solidFill>
                  <a:srgbClr val="000000"/>
                </a:solidFill>
                <a:sym typeface="Wingdings" panose="05000000000000000000" pitchFamily="2" charset="2"/>
              </a:rPr>
              <a:t> </a:t>
            </a:r>
            <a:r>
              <a:rPr lang="pl-PL" altLang="en-US" sz="3500" b="1" dirty="0">
                <a:solidFill>
                  <a:srgbClr val="000000"/>
                </a:solidFill>
                <a:sym typeface="Wingdings" panose="05000000000000000000" pitchFamily="2" charset="2"/>
              </a:rPr>
              <a:t>ABC </a:t>
            </a:r>
            <a:r>
              <a:rPr lang="pl-PL" altLang="en-US" sz="3500" b="1" dirty="0" err="1">
                <a:solidFill>
                  <a:srgbClr val="000000"/>
                </a:solidFill>
                <a:sym typeface="Wingdings" panose="05000000000000000000" pitchFamily="2" charset="2"/>
              </a:rPr>
              <a:t>is</a:t>
            </a:r>
            <a:r>
              <a:rPr lang="pl-PL" altLang="en-US" sz="3500" b="1" dirty="0">
                <a:solidFill>
                  <a:srgbClr val="000000"/>
                </a:solidFill>
                <a:sym typeface="Wingdings" panose="05000000000000000000" pitchFamily="2" charset="2"/>
              </a:rPr>
              <a:t> </a:t>
            </a:r>
            <a:r>
              <a:rPr lang="pl-PL" altLang="en-US" sz="3500" b="1" dirty="0" err="1">
                <a:solidFill>
                  <a:srgbClr val="000000"/>
                </a:solidFill>
                <a:sym typeface="Wingdings" panose="05000000000000000000" pitchFamily="2" charset="2"/>
              </a:rPr>
              <a:t>also</a:t>
            </a:r>
            <a:r>
              <a:rPr lang="pl-PL" altLang="en-US" sz="3500" b="1" dirty="0">
                <a:solidFill>
                  <a:srgbClr val="000000"/>
                </a:solidFill>
                <a:sym typeface="Wingdings" panose="05000000000000000000" pitchFamily="2" charset="2"/>
              </a:rPr>
              <a:t> big </a:t>
            </a:r>
            <a:r>
              <a:rPr lang="pl-PL" altLang="en-US" sz="3500" b="1" dirty="0" err="1">
                <a:solidFill>
                  <a:srgbClr val="000000"/>
                </a:solidFill>
                <a:sym typeface="Wingdings" panose="05000000000000000000" pitchFamily="2" charset="2"/>
              </a:rPr>
              <a:t>company</a:t>
            </a:r>
            <a:endParaRPr lang="pl-PL" altLang="en-US" sz="3500" b="1" dirty="0">
              <a:solidFill>
                <a:srgbClr val="000000"/>
              </a:solidFill>
            </a:endParaRPr>
          </a:p>
        </p:txBody>
      </p:sp>
    </p:spTree>
    <p:extLst>
      <p:ext uri="{BB962C8B-B14F-4D97-AF65-F5344CB8AC3E}">
        <p14:creationId xmlns:p14="http://schemas.microsoft.com/office/powerpoint/2010/main" val="321591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925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925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925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idx="4294967295"/>
          </p:nvPr>
        </p:nvSpPr>
        <p:spPr>
          <a:xfrm>
            <a:off x="64096" y="120080"/>
            <a:ext cx="12737504" cy="909002"/>
          </a:xfrm>
        </p:spPr>
        <p:txBody>
          <a:bodyPr/>
          <a:lstStyle/>
          <a:p>
            <a:r>
              <a:rPr lang="en-US" sz="4000" b="1" dirty="0">
                <a:solidFill>
                  <a:srgbClr val="000099"/>
                </a:solidFill>
              </a:rPr>
              <a:t>Capital/ownership independence from other </a:t>
            </a:r>
            <a:r>
              <a:rPr lang="pl-PL" sz="4000" b="1" dirty="0" err="1">
                <a:solidFill>
                  <a:srgbClr val="000099"/>
                </a:solidFill>
              </a:rPr>
              <a:t>companies</a:t>
            </a:r>
            <a:endParaRPr lang="pl-PL" altLang="en-US" sz="4000" b="1" dirty="0">
              <a:solidFill>
                <a:srgbClr val="000099"/>
              </a:solidFill>
            </a:endParaRPr>
          </a:p>
        </p:txBody>
      </p:sp>
      <p:sp>
        <p:nvSpPr>
          <p:cNvPr id="309253" name="Rectangle 5"/>
          <p:cNvSpPr>
            <a:spLocks noChangeArrowheads="1"/>
          </p:cNvSpPr>
          <p:nvPr/>
        </p:nvSpPr>
        <p:spPr bwMode="auto">
          <a:xfrm>
            <a:off x="251144" y="1128192"/>
            <a:ext cx="12299315" cy="816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8016" tIns="64008" rIns="128016" bIns="64008"/>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a:buFontTx/>
              <a:buNone/>
            </a:pPr>
            <a:r>
              <a:rPr lang="pl-PL" altLang="en-US" sz="2800" b="1" dirty="0">
                <a:solidFill>
                  <a:srgbClr val="000099"/>
                </a:solidFill>
              </a:rPr>
              <a:t>A </a:t>
            </a:r>
            <a:r>
              <a:rPr lang="pl-PL" altLang="en-US" sz="2800" b="1" dirty="0" err="1">
                <a:solidFill>
                  <a:srgbClr val="000099"/>
                </a:solidFill>
              </a:rPr>
              <a:t>linked</a:t>
            </a:r>
            <a:r>
              <a:rPr lang="pl-PL" altLang="en-US" sz="2800" b="1" dirty="0">
                <a:solidFill>
                  <a:srgbClr val="000099"/>
                </a:solidFill>
              </a:rPr>
              <a:t> </a:t>
            </a:r>
            <a:r>
              <a:rPr lang="pl-PL" altLang="en-US" sz="2800" b="1" dirty="0" err="1">
                <a:solidFill>
                  <a:srgbClr val="000099"/>
                </a:solidFill>
              </a:rPr>
              <a:t>enterprise</a:t>
            </a:r>
            <a:r>
              <a:rPr lang="pl-PL" altLang="en-US" sz="2800" b="1" dirty="0">
                <a:solidFill>
                  <a:srgbClr val="000099"/>
                </a:solidFill>
              </a:rPr>
              <a:t> :</a:t>
            </a:r>
          </a:p>
          <a:p>
            <a:r>
              <a:rPr lang="en-US" altLang="en-US" sz="2800" dirty="0">
                <a:solidFill>
                  <a:srgbClr val="000000"/>
                </a:solidFill>
              </a:rPr>
              <a:t>Two or more enterprises are linked when they have any of the following relationships:</a:t>
            </a:r>
          </a:p>
          <a:p>
            <a:pPr lvl="1"/>
            <a:r>
              <a:rPr lang="en-US" altLang="en-US" dirty="0">
                <a:solidFill>
                  <a:srgbClr val="000000"/>
                </a:solidFill>
              </a:rPr>
              <a:t>one enterprise holds a majority of the shareholders’ or members’ voting rights in another;</a:t>
            </a:r>
          </a:p>
          <a:p>
            <a:pPr lvl="1"/>
            <a:r>
              <a:rPr lang="en-US" altLang="en-US" dirty="0">
                <a:solidFill>
                  <a:srgbClr val="000000"/>
                </a:solidFill>
              </a:rPr>
              <a:t>one enterprise is entitled to appoint or remove a majority of the administrative, management or supervisory body of another;</a:t>
            </a:r>
          </a:p>
          <a:p>
            <a:pPr lvl="1"/>
            <a:r>
              <a:rPr lang="en-US" altLang="en-US" dirty="0">
                <a:solidFill>
                  <a:srgbClr val="000000"/>
                </a:solidFill>
              </a:rPr>
              <a:t>a contract between the enterprises, or a provision in the memorandum or articles of association of one of the enterprises, enables one to exercise a dominant influence over the other;</a:t>
            </a:r>
          </a:p>
          <a:p>
            <a:pPr lvl="1"/>
            <a:r>
              <a:rPr lang="en-US" altLang="en-US" dirty="0">
                <a:solidFill>
                  <a:srgbClr val="000000"/>
                </a:solidFill>
              </a:rPr>
              <a:t>one enterprise is able, by agreement, to exercise sole control over a majority of shareholders’ or members’ voting rights in another.</a:t>
            </a:r>
          </a:p>
          <a:p>
            <a:r>
              <a:rPr lang="pl-PL" altLang="en-US" sz="2800" b="1" dirty="0" err="1">
                <a:solidFill>
                  <a:srgbClr val="000000"/>
                </a:solidFill>
              </a:rPr>
              <a:t>Summary</a:t>
            </a:r>
            <a:r>
              <a:rPr lang="pl-PL" altLang="en-US" sz="2800" b="1" dirty="0">
                <a:solidFill>
                  <a:srgbClr val="000000"/>
                </a:solidFill>
              </a:rPr>
              <a:t>: </a:t>
            </a:r>
            <a:r>
              <a:rPr lang="pl-PL" altLang="en-US" sz="2800" dirty="0">
                <a:solidFill>
                  <a:srgbClr val="000000"/>
                </a:solidFill>
              </a:rPr>
              <a:t>A </a:t>
            </a:r>
            <a:r>
              <a:rPr lang="pl-PL" altLang="en-US" sz="2800" dirty="0" err="1">
                <a:solidFill>
                  <a:srgbClr val="000000"/>
                </a:solidFill>
              </a:rPr>
              <a:t>linked</a:t>
            </a:r>
            <a:r>
              <a:rPr lang="pl-PL" altLang="en-US" sz="2800" dirty="0">
                <a:solidFill>
                  <a:srgbClr val="000000"/>
                </a:solidFill>
              </a:rPr>
              <a:t> </a:t>
            </a:r>
            <a:r>
              <a:rPr lang="pl-PL" altLang="en-US" sz="2800" dirty="0" err="1">
                <a:solidFill>
                  <a:srgbClr val="000000"/>
                </a:solidFill>
              </a:rPr>
              <a:t>enterprise</a:t>
            </a:r>
            <a:r>
              <a:rPr lang="pl-PL" altLang="en-US" sz="2800" dirty="0">
                <a:solidFill>
                  <a:srgbClr val="000000"/>
                </a:solidFill>
              </a:rPr>
              <a:t> </a:t>
            </a:r>
            <a:r>
              <a:rPr lang="pl-PL" altLang="en-US" sz="2800" dirty="0" err="1">
                <a:solidFill>
                  <a:srgbClr val="000000"/>
                </a:solidFill>
              </a:rPr>
              <a:t>is</a:t>
            </a:r>
            <a:r>
              <a:rPr lang="pl-PL" altLang="en-US" sz="2800" dirty="0">
                <a:solidFill>
                  <a:srgbClr val="000000"/>
                </a:solidFill>
              </a:rPr>
              <a:t> </a:t>
            </a:r>
            <a:r>
              <a:rPr lang="pl-PL" altLang="en-US" sz="2800" dirty="0" err="1">
                <a:solidFill>
                  <a:srgbClr val="000000"/>
                </a:solidFill>
              </a:rPr>
              <a:t>an</a:t>
            </a:r>
            <a:r>
              <a:rPr lang="pl-PL" altLang="en-US" sz="2800" dirty="0">
                <a:solidFill>
                  <a:srgbClr val="000000"/>
                </a:solidFill>
              </a:rPr>
              <a:t> </a:t>
            </a:r>
            <a:r>
              <a:rPr lang="pl-PL" altLang="en-US" sz="2800" dirty="0" err="1">
                <a:solidFill>
                  <a:srgbClr val="000000"/>
                </a:solidFill>
              </a:rPr>
              <a:t>enterprise</a:t>
            </a:r>
            <a:r>
              <a:rPr lang="pl-PL" altLang="en-US" sz="2800" dirty="0">
                <a:solidFill>
                  <a:srgbClr val="000000"/>
                </a:solidFill>
              </a:rPr>
              <a:t> with </a:t>
            </a:r>
            <a:r>
              <a:rPr lang="pl-PL" altLang="en-US" sz="2800" dirty="0" err="1">
                <a:solidFill>
                  <a:srgbClr val="000000"/>
                </a:solidFill>
              </a:rPr>
              <a:t>capital</a:t>
            </a:r>
            <a:r>
              <a:rPr lang="pl-PL" altLang="en-US" sz="2800" dirty="0">
                <a:solidFill>
                  <a:srgbClr val="000000"/>
                </a:solidFill>
              </a:rPr>
              <a:t>/</a:t>
            </a:r>
            <a:r>
              <a:rPr lang="pl-PL" altLang="en-US" sz="2800" dirty="0" err="1">
                <a:solidFill>
                  <a:srgbClr val="000000"/>
                </a:solidFill>
              </a:rPr>
              <a:t>ownership</a:t>
            </a:r>
            <a:r>
              <a:rPr lang="pl-PL" altLang="en-US" sz="2800" dirty="0">
                <a:solidFill>
                  <a:srgbClr val="000000"/>
                </a:solidFill>
              </a:rPr>
              <a:t> </a:t>
            </a:r>
            <a:r>
              <a:rPr lang="pl-PL" altLang="en-US" sz="2800" dirty="0" err="1">
                <a:solidFill>
                  <a:srgbClr val="000000"/>
                </a:solidFill>
              </a:rPr>
              <a:t>relation</a:t>
            </a:r>
            <a:r>
              <a:rPr lang="pl-PL" altLang="en-US" sz="2800" dirty="0">
                <a:solidFill>
                  <a:srgbClr val="000000"/>
                </a:solidFill>
              </a:rPr>
              <a:t> with </a:t>
            </a:r>
            <a:r>
              <a:rPr lang="pl-PL" altLang="en-US" sz="2800" dirty="0" err="1">
                <a:solidFill>
                  <a:srgbClr val="000000"/>
                </a:solidFill>
              </a:rPr>
              <a:t>other</a:t>
            </a:r>
            <a:r>
              <a:rPr lang="pl-PL" altLang="en-US" sz="2800" dirty="0">
                <a:solidFill>
                  <a:srgbClr val="000000"/>
                </a:solidFill>
              </a:rPr>
              <a:t> </a:t>
            </a:r>
            <a:r>
              <a:rPr lang="pl-PL" altLang="en-US" sz="2800" dirty="0" err="1">
                <a:solidFill>
                  <a:srgbClr val="000000"/>
                </a:solidFill>
              </a:rPr>
              <a:t>company</a:t>
            </a:r>
            <a:r>
              <a:rPr lang="pl-PL" altLang="en-US" sz="2800" dirty="0">
                <a:solidFill>
                  <a:srgbClr val="000000"/>
                </a:solidFill>
              </a:rPr>
              <a:t> in </a:t>
            </a:r>
            <a:r>
              <a:rPr lang="pl-PL" altLang="en-US" sz="2800" dirty="0" err="1">
                <a:solidFill>
                  <a:srgbClr val="000000"/>
                </a:solidFill>
              </a:rPr>
              <a:t>more</a:t>
            </a:r>
            <a:r>
              <a:rPr lang="pl-PL" altLang="en-US" sz="2800" dirty="0">
                <a:solidFill>
                  <a:srgbClr val="000000"/>
                </a:solidFill>
              </a:rPr>
              <a:t> </a:t>
            </a:r>
            <a:r>
              <a:rPr lang="pl-PL" altLang="en-US" sz="2800" dirty="0" err="1">
                <a:solidFill>
                  <a:srgbClr val="000000"/>
                </a:solidFill>
              </a:rPr>
              <a:t>than</a:t>
            </a:r>
            <a:r>
              <a:rPr lang="pl-PL" altLang="en-US" sz="2800" dirty="0">
                <a:solidFill>
                  <a:srgbClr val="000000"/>
                </a:solidFill>
              </a:rPr>
              <a:t> 50%</a:t>
            </a:r>
          </a:p>
          <a:p>
            <a:r>
              <a:rPr lang="en-US" altLang="en-US" sz="2800" dirty="0">
                <a:solidFill>
                  <a:srgbClr val="000000"/>
                </a:solidFill>
              </a:rPr>
              <a:t>A typical example of a linked enterprise is the wholly owned subsidiary.</a:t>
            </a:r>
            <a:endParaRPr lang="pl-PL" altLang="en-US" sz="2800" dirty="0">
              <a:solidFill>
                <a:srgbClr val="000000"/>
              </a:solidFill>
            </a:endParaRPr>
          </a:p>
          <a:p>
            <a:r>
              <a:rPr lang="pl-PL" altLang="en-US" sz="2800" dirty="0">
                <a:solidFill>
                  <a:srgbClr val="000000"/>
                </a:solidFill>
              </a:rPr>
              <a:t>I</a:t>
            </a:r>
            <a:r>
              <a:rPr lang="en-US" altLang="en-US" sz="2800" dirty="0">
                <a:solidFill>
                  <a:srgbClr val="000000"/>
                </a:solidFill>
              </a:rPr>
              <a:t>n order to determine the size status of a</a:t>
            </a:r>
            <a:r>
              <a:rPr lang="pl-PL" altLang="en-US" sz="2800" dirty="0">
                <a:solidFill>
                  <a:srgbClr val="000000"/>
                </a:solidFill>
              </a:rPr>
              <a:t> </a:t>
            </a:r>
            <a:r>
              <a:rPr lang="pl-PL" altLang="en-US" sz="2800" dirty="0" err="1">
                <a:solidFill>
                  <a:srgbClr val="000000"/>
                </a:solidFill>
              </a:rPr>
              <a:t>linked</a:t>
            </a:r>
            <a:r>
              <a:rPr lang="en-US" altLang="en-US" sz="2800" dirty="0">
                <a:solidFill>
                  <a:srgbClr val="000000"/>
                </a:solidFill>
              </a:rPr>
              <a:t> company, 100% of the number of its employees and financial data should be added to the level of its employment and financial data related to its capital partners </a:t>
            </a:r>
            <a:endParaRPr lang="pl-PL" altLang="en-US" sz="2800" dirty="0">
              <a:solidFill>
                <a:srgbClr val="000000"/>
              </a:solidFill>
            </a:endParaRPr>
          </a:p>
        </p:txBody>
      </p:sp>
    </p:spTree>
    <p:extLst>
      <p:ext uri="{BB962C8B-B14F-4D97-AF65-F5344CB8AC3E}">
        <p14:creationId xmlns:p14="http://schemas.microsoft.com/office/powerpoint/2010/main" val="1372725187"/>
      </p:ext>
    </p:extLst>
  </p:cSld>
  <p:clrMapOvr>
    <a:masterClrMapping/>
  </p:clrMapOvr>
</p:sld>
</file>

<file path=ppt/theme/theme1.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0" lang="pl-PL" altLang="pl-PL" sz="2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0" lang="pl-PL" altLang="pl-PL" sz="2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12878</TotalTime>
  <Words>1322</Words>
  <Application>Microsoft Office PowerPoint</Application>
  <PresentationFormat>Papier A3 (297x420 mm)</PresentationFormat>
  <Paragraphs>91</Paragraphs>
  <Slides>11</Slides>
  <Notes>1</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4_Projekt domyślny</vt:lpstr>
      <vt:lpstr>Prezentacja programu PowerPoint</vt:lpstr>
      <vt:lpstr>Prezentacja programu PowerPoint</vt:lpstr>
      <vt:lpstr>Prezentacja programu PowerPoint</vt:lpstr>
      <vt:lpstr> </vt:lpstr>
      <vt:lpstr> </vt:lpstr>
      <vt:lpstr>Capital/ownership independence from other companies</vt:lpstr>
      <vt:lpstr>Capital/ownership independence from other companies</vt:lpstr>
      <vt:lpstr>Capital/ownership independence from other companies</vt:lpstr>
      <vt:lpstr>Capital/ownership independence from other companies</vt:lpstr>
      <vt:lpstr>Capital/ownership independence from other companies</vt:lpstr>
      <vt:lpstr>Case study: the size of the company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Marek Matejun</dc:creator>
  <cp:lastModifiedBy>Kowalski Ryszard</cp:lastModifiedBy>
  <cp:revision>1115</cp:revision>
  <cp:lastPrinted>2004-04-14T05:44:38Z</cp:lastPrinted>
  <dcterms:created xsi:type="dcterms:W3CDTF">2004-04-12T18:55:21Z</dcterms:created>
  <dcterms:modified xsi:type="dcterms:W3CDTF">2025-04-28T09:56:58Z</dcterms:modified>
</cp:coreProperties>
</file>