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97" r:id="rId1"/>
    <p:sldMasterId id="2147484121" r:id="rId2"/>
    <p:sldMasterId id="2147484133" r:id="rId3"/>
    <p:sldMasterId id="2147484145" r:id="rId4"/>
  </p:sldMasterIdLst>
  <p:notesMasterIdLst>
    <p:notesMasterId r:id="rId16"/>
  </p:notesMasterIdLst>
  <p:handoutMasterIdLst>
    <p:handoutMasterId r:id="rId17"/>
  </p:handoutMasterIdLst>
  <p:sldIdLst>
    <p:sldId id="816" r:id="rId5"/>
    <p:sldId id="815" r:id="rId6"/>
    <p:sldId id="793" r:id="rId7"/>
    <p:sldId id="833" r:id="rId8"/>
    <p:sldId id="834" r:id="rId9"/>
    <p:sldId id="819" r:id="rId10"/>
    <p:sldId id="820" r:id="rId11"/>
    <p:sldId id="824" r:id="rId12"/>
    <p:sldId id="836" r:id="rId13"/>
    <p:sldId id="837" r:id="rId14"/>
    <p:sldId id="839" r:id="rId15"/>
  </p:sldIdLst>
  <p:sldSz cx="9144000" cy="6858000" type="screen4x3"/>
  <p:notesSz cx="7104063" cy="10234613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85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97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456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944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435" algn="l" defTabSz="91297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8923" algn="l" defTabSz="91297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411" algn="l" defTabSz="91297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1899" algn="l" defTabSz="912970" rtl="0" eaLnBrk="1" latinLnBrk="0" hangingPunct="1">
      <a:defRPr sz="20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3" userDrawn="1">
          <p15:clr>
            <a:srgbClr val="A4A3A4"/>
          </p15:clr>
        </p15:guide>
        <p15:guide id="2" pos="2120" userDrawn="1">
          <p15:clr>
            <a:srgbClr val="A4A3A4"/>
          </p15:clr>
        </p15:guide>
        <p15:guide id="3" orient="horz" pos="3222">
          <p15:clr>
            <a:srgbClr val="A4A3A4"/>
          </p15:clr>
        </p15:guide>
        <p15:guide id="4" pos="223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0000FF"/>
    <a:srgbClr val="00CC00"/>
    <a:srgbClr val="00FF00"/>
    <a:srgbClr val="000099"/>
    <a:srgbClr val="0000CC"/>
    <a:srgbClr val="66FFFF"/>
    <a:srgbClr val="FFFFCC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0" autoAdjust="0"/>
    <p:restoredTop sz="94660"/>
  </p:normalViewPr>
  <p:slideViewPr>
    <p:cSldViewPr>
      <p:cViewPr varScale="1">
        <p:scale>
          <a:sx n="165" d="100"/>
          <a:sy n="165" d="100"/>
        </p:scale>
        <p:origin x="-19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103"/>
        <p:guide orient="horz" pos="3222"/>
        <p:guide pos="2120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428" cy="47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636" y="1"/>
            <a:ext cx="3078428" cy="47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34269"/>
            <a:ext cx="3078428" cy="47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636" y="9734269"/>
            <a:ext cx="3078428" cy="47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C319AC3-874F-4FA9-A1F4-B1EDF6C8B6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721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428" cy="5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636" y="0"/>
            <a:ext cx="3078428" cy="5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3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9687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209" y="4862149"/>
            <a:ext cx="5209647" cy="460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633"/>
            <a:ext cx="3078428" cy="5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636" y="9722633"/>
            <a:ext cx="3078428" cy="5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82" tIns="47791" rIns="95582" bIns="4779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E8CE6C0-B08F-4A0B-9EB5-9F5AD4E211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86252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8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97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45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9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435" algn="l" defTabSz="9129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8923" algn="l" defTabSz="9129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411" algn="l" defTabSz="9129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1899" algn="l" defTabSz="9129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107524" name="Symbol zastępczy numeru slajdu 3"/>
          <p:cNvSpPr txBox="1">
            <a:spLocks noGrp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15" tIns="47457" rIns="94915" bIns="47457" anchor="b"/>
          <a:lstStyle/>
          <a:p>
            <a:pPr algn="r">
              <a:spcBef>
                <a:spcPct val="20000"/>
              </a:spcBef>
              <a:buFontTx/>
              <a:buChar char="•"/>
            </a:pPr>
            <a:fld id="{A87B95E3-2B85-43C7-AD56-CA9E27D7D78A}" type="slidenum">
              <a:rPr lang="pl-PL" sz="1200" b="0">
                <a:solidFill>
                  <a:prstClr val="black"/>
                </a:solidFill>
                <a:latin typeface="Calibri" pitchFamily="34" charset="0"/>
              </a:rPr>
              <a:pPr algn="r">
                <a:spcBef>
                  <a:spcPct val="20000"/>
                </a:spcBef>
                <a:buFontTx/>
                <a:buChar char="•"/>
              </a:pPr>
              <a:t>9</a:t>
            </a:fld>
            <a:endParaRPr lang="pl-PL" sz="1200" b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04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dirty="0"/>
          </a:p>
        </p:txBody>
      </p:sp>
      <p:sp>
        <p:nvSpPr>
          <p:cNvPr id="107524" name="Symbol zastępczy numeru slajdu 3"/>
          <p:cNvSpPr txBox="1">
            <a:spLocks noGrp="1"/>
          </p:cNvSpPr>
          <p:nvPr/>
        </p:nvSpPr>
        <p:spPr bwMode="auto"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15" tIns="47457" rIns="94915" bIns="47457" anchor="b"/>
          <a:lstStyle/>
          <a:p>
            <a:pPr algn="r">
              <a:spcBef>
                <a:spcPct val="20000"/>
              </a:spcBef>
              <a:buFontTx/>
              <a:buChar char="•"/>
            </a:pPr>
            <a:fld id="{A87B95E3-2B85-43C7-AD56-CA9E27D7D78A}" type="slidenum">
              <a:rPr lang="pl-PL" sz="1200" b="0">
                <a:solidFill>
                  <a:srgbClr val="000000"/>
                </a:solidFill>
                <a:latin typeface="Calibri" pitchFamily="34" charset="0"/>
              </a:rPr>
              <a:pPr algn="r">
                <a:spcBef>
                  <a:spcPct val="20000"/>
                </a:spcBef>
                <a:buFontTx/>
                <a:buChar char="•"/>
              </a:pPr>
              <a:t>10</a:t>
            </a:fld>
            <a:endParaRPr lang="pl-PL" sz="1200" b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54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30" indent="0" algn="ctr">
              <a:buNone/>
              <a:defRPr/>
            </a:lvl2pPr>
            <a:lvl3pPr marL="912860" indent="0" algn="ctr">
              <a:buNone/>
              <a:defRPr/>
            </a:lvl3pPr>
            <a:lvl4pPr marL="1369291" indent="0" algn="ctr">
              <a:buNone/>
              <a:defRPr/>
            </a:lvl4pPr>
            <a:lvl5pPr marL="1825725" indent="0" algn="ctr">
              <a:buNone/>
              <a:defRPr/>
            </a:lvl5pPr>
            <a:lvl6pPr marL="2282161" indent="0" algn="ctr">
              <a:buNone/>
              <a:defRPr/>
            </a:lvl6pPr>
            <a:lvl7pPr marL="2738594" indent="0" algn="ctr">
              <a:buNone/>
              <a:defRPr/>
            </a:lvl7pPr>
            <a:lvl8pPr marL="3195027" indent="0" algn="ctr">
              <a:buNone/>
              <a:defRPr/>
            </a:lvl8pPr>
            <a:lvl9pPr marL="3651461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B5272F2A-3F22-4A7A-A883-569FDC1892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3623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2491A3AF-A687-4745-A14D-66371CF4BE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1407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6CC0E8ED-DD63-456B-A9EA-1F2FC840D3D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54238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85" indent="0" algn="ctr">
              <a:buNone/>
              <a:defRPr/>
            </a:lvl2pPr>
            <a:lvl3pPr marL="912970" indent="0" algn="ctr">
              <a:buNone/>
              <a:defRPr/>
            </a:lvl3pPr>
            <a:lvl4pPr marL="1369456" indent="0" algn="ctr">
              <a:buNone/>
              <a:defRPr/>
            </a:lvl4pPr>
            <a:lvl5pPr marL="1825944" indent="0" algn="ctr">
              <a:buNone/>
              <a:defRPr/>
            </a:lvl5pPr>
            <a:lvl6pPr marL="2282435" indent="0" algn="ctr">
              <a:buNone/>
              <a:defRPr/>
            </a:lvl6pPr>
            <a:lvl7pPr marL="2738923" indent="0" algn="ctr">
              <a:buNone/>
              <a:defRPr/>
            </a:lvl7pPr>
            <a:lvl8pPr marL="3195411" indent="0" algn="ctr">
              <a:buNone/>
              <a:defRPr/>
            </a:lvl8pPr>
            <a:lvl9pPr marL="3651899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A7F62-8AB4-47C8-8036-BA7B2524F3DC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70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F3D27-E4EA-41FD-9D95-65EE182B139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55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85" indent="0">
              <a:buNone/>
              <a:defRPr sz="1800"/>
            </a:lvl2pPr>
            <a:lvl3pPr marL="912970" indent="0">
              <a:buNone/>
              <a:defRPr sz="1600"/>
            </a:lvl3pPr>
            <a:lvl4pPr marL="1369456" indent="0">
              <a:buNone/>
              <a:defRPr sz="1400"/>
            </a:lvl4pPr>
            <a:lvl5pPr marL="1825944" indent="0">
              <a:buNone/>
              <a:defRPr sz="1400"/>
            </a:lvl5pPr>
            <a:lvl6pPr marL="2282435" indent="0">
              <a:buNone/>
              <a:defRPr sz="1400"/>
            </a:lvl6pPr>
            <a:lvl7pPr marL="2738923" indent="0">
              <a:buNone/>
              <a:defRPr sz="1400"/>
            </a:lvl7pPr>
            <a:lvl8pPr marL="3195411" indent="0">
              <a:buNone/>
              <a:defRPr sz="1400"/>
            </a:lvl8pPr>
            <a:lvl9pPr marL="3651899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AC906-EE0A-413D-8754-64B60D72390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755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D266B-460C-46A4-8A4D-A40D91CDD8B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949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85" indent="0">
              <a:buNone/>
              <a:defRPr sz="2000" b="1"/>
            </a:lvl2pPr>
            <a:lvl3pPr marL="912970" indent="0">
              <a:buNone/>
              <a:defRPr sz="1800" b="1"/>
            </a:lvl3pPr>
            <a:lvl4pPr marL="1369456" indent="0">
              <a:buNone/>
              <a:defRPr sz="1600" b="1"/>
            </a:lvl4pPr>
            <a:lvl5pPr marL="1825944" indent="0">
              <a:buNone/>
              <a:defRPr sz="1600" b="1"/>
            </a:lvl5pPr>
            <a:lvl6pPr marL="2282435" indent="0">
              <a:buNone/>
              <a:defRPr sz="1600" b="1"/>
            </a:lvl6pPr>
            <a:lvl7pPr marL="2738923" indent="0">
              <a:buNone/>
              <a:defRPr sz="1600" b="1"/>
            </a:lvl7pPr>
            <a:lvl8pPr marL="3195411" indent="0">
              <a:buNone/>
              <a:defRPr sz="1600" b="1"/>
            </a:lvl8pPr>
            <a:lvl9pPr marL="3651899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85" indent="0">
              <a:buNone/>
              <a:defRPr sz="2000" b="1"/>
            </a:lvl2pPr>
            <a:lvl3pPr marL="912970" indent="0">
              <a:buNone/>
              <a:defRPr sz="1800" b="1"/>
            </a:lvl3pPr>
            <a:lvl4pPr marL="1369456" indent="0">
              <a:buNone/>
              <a:defRPr sz="1600" b="1"/>
            </a:lvl4pPr>
            <a:lvl5pPr marL="1825944" indent="0">
              <a:buNone/>
              <a:defRPr sz="1600" b="1"/>
            </a:lvl5pPr>
            <a:lvl6pPr marL="2282435" indent="0">
              <a:buNone/>
              <a:defRPr sz="1600" b="1"/>
            </a:lvl6pPr>
            <a:lvl7pPr marL="2738923" indent="0">
              <a:buNone/>
              <a:defRPr sz="1600" b="1"/>
            </a:lvl7pPr>
            <a:lvl8pPr marL="3195411" indent="0">
              <a:buNone/>
              <a:defRPr sz="1600" b="1"/>
            </a:lvl8pPr>
            <a:lvl9pPr marL="3651899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0809D-E4C9-4B15-BBE8-620B875188EB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146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B6192-62F9-4A60-9198-EDA44B1A46B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30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85170-EB7B-4F94-AB6C-92A31EE2F97A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91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85" indent="0">
              <a:buNone/>
              <a:defRPr sz="1200"/>
            </a:lvl2pPr>
            <a:lvl3pPr marL="912970" indent="0">
              <a:buNone/>
              <a:defRPr sz="1000"/>
            </a:lvl3pPr>
            <a:lvl4pPr marL="1369456" indent="0">
              <a:buNone/>
              <a:defRPr sz="900"/>
            </a:lvl4pPr>
            <a:lvl5pPr marL="1825944" indent="0">
              <a:buNone/>
              <a:defRPr sz="900"/>
            </a:lvl5pPr>
            <a:lvl6pPr marL="2282435" indent="0">
              <a:buNone/>
              <a:defRPr sz="900"/>
            </a:lvl6pPr>
            <a:lvl7pPr marL="2738923" indent="0">
              <a:buNone/>
              <a:defRPr sz="900"/>
            </a:lvl7pPr>
            <a:lvl8pPr marL="3195411" indent="0">
              <a:buNone/>
              <a:defRPr sz="900"/>
            </a:lvl8pPr>
            <a:lvl9pPr marL="3651899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76831-EE74-4B85-8A0C-9D627D2052F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48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EEAE45E0-A51A-4B57-81A4-9E9A6E30B2F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727210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85" indent="0">
              <a:buNone/>
              <a:defRPr sz="2800"/>
            </a:lvl2pPr>
            <a:lvl3pPr marL="912970" indent="0">
              <a:buNone/>
              <a:defRPr sz="2400"/>
            </a:lvl3pPr>
            <a:lvl4pPr marL="1369456" indent="0">
              <a:buNone/>
              <a:defRPr sz="2000"/>
            </a:lvl4pPr>
            <a:lvl5pPr marL="1825944" indent="0">
              <a:buNone/>
              <a:defRPr sz="2000"/>
            </a:lvl5pPr>
            <a:lvl6pPr marL="2282435" indent="0">
              <a:buNone/>
              <a:defRPr sz="2000"/>
            </a:lvl6pPr>
            <a:lvl7pPr marL="2738923" indent="0">
              <a:buNone/>
              <a:defRPr sz="2000"/>
            </a:lvl7pPr>
            <a:lvl8pPr marL="3195411" indent="0">
              <a:buNone/>
              <a:defRPr sz="2000"/>
            </a:lvl8pPr>
            <a:lvl9pPr marL="3651899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85" indent="0">
              <a:buNone/>
              <a:defRPr sz="1200"/>
            </a:lvl2pPr>
            <a:lvl3pPr marL="912970" indent="0">
              <a:buNone/>
              <a:defRPr sz="1000"/>
            </a:lvl3pPr>
            <a:lvl4pPr marL="1369456" indent="0">
              <a:buNone/>
              <a:defRPr sz="900"/>
            </a:lvl4pPr>
            <a:lvl5pPr marL="1825944" indent="0">
              <a:buNone/>
              <a:defRPr sz="900"/>
            </a:lvl5pPr>
            <a:lvl6pPr marL="2282435" indent="0">
              <a:buNone/>
              <a:defRPr sz="900"/>
            </a:lvl6pPr>
            <a:lvl7pPr marL="2738923" indent="0">
              <a:buNone/>
              <a:defRPr sz="900"/>
            </a:lvl7pPr>
            <a:lvl8pPr marL="3195411" indent="0">
              <a:buNone/>
              <a:defRPr sz="900"/>
            </a:lvl8pPr>
            <a:lvl9pPr marL="3651899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ABD18-A482-43BA-9A71-174E564327F7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474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FA187-B58A-40B8-9BA8-CBF25DA59C7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139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046CA-C578-46B7-B1AA-92E95E1D8629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8720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265" indent="0" algn="ctr">
              <a:buNone/>
              <a:defRPr/>
            </a:lvl2pPr>
            <a:lvl3pPr marL="912530" indent="0" algn="ctr">
              <a:buNone/>
              <a:defRPr/>
            </a:lvl3pPr>
            <a:lvl4pPr marL="1368796" indent="0" algn="ctr">
              <a:buNone/>
              <a:defRPr/>
            </a:lvl4pPr>
            <a:lvl5pPr marL="1825068" indent="0" algn="ctr">
              <a:buNone/>
              <a:defRPr/>
            </a:lvl5pPr>
            <a:lvl6pPr marL="2281339" indent="0" algn="ctr">
              <a:buNone/>
              <a:defRPr/>
            </a:lvl6pPr>
            <a:lvl7pPr marL="2737609" indent="0" algn="ctr">
              <a:buNone/>
              <a:defRPr/>
            </a:lvl7pPr>
            <a:lvl8pPr marL="3193877" indent="0" algn="ctr">
              <a:buNone/>
              <a:defRPr/>
            </a:lvl8pPr>
            <a:lvl9pPr marL="3650147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21C7-D7BC-4817-A136-7C575DC428C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9647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30EF-9EDF-4551-AEB4-96F7DAB34D6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7997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1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265" indent="0">
              <a:buNone/>
              <a:defRPr sz="1800"/>
            </a:lvl2pPr>
            <a:lvl3pPr marL="912530" indent="0">
              <a:buNone/>
              <a:defRPr sz="1600"/>
            </a:lvl3pPr>
            <a:lvl4pPr marL="1368796" indent="0">
              <a:buNone/>
              <a:defRPr sz="1400"/>
            </a:lvl4pPr>
            <a:lvl5pPr marL="1825068" indent="0">
              <a:buNone/>
              <a:defRPr sz="1400"/>
            </a:lvl5pPr>
            <a:lvl6pPr marL="2281339" indent="0">
              <a:buNone/>
              <a:defRPr sz="1400"/>
            </a:lvl6pPr>
            <a:lvl7pPr marL="2737609" indent="0">
              <a:buNone/>
              <a:defRPr sz="1400"/>
            </a:lvl7pPr>
            <a:lvl8pPr marL="3193877" indent="0">
              <a:buNone/>
              <a:defRPr sz="1400"/>
            </a:lvl8pPr>
            <a:lvl9pPr marL="3650147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451E-4A28-45E0-A36F-68B3540BC2EE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36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A5EA-5224-4158-9527-BC17969715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362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65" indent="0">
              <a:buNone/>
              <a:defRPr sz="2000" b="1"/>
            </a:lvl2pPr>
            <a:lvl3pPr marL="912530" indent="0">
              <a:buNone/>
              <a:defRPr sz="1800" b="1"/>
            </a:lvl3pPr>
            <a:lvl4pPr marL="1368796" indent="0">
              <a:buNone/>
              <a:defRPr sz="1600" b="1"/>
            </a:lvl4pPr>
            <a:lvl5pPr marL="1825068" indent="0">
              <a:buNone/>
              <a:defRPr sz="1600" b="1"/>
            </a:lvl5pPr>
            <a:lvl6pPr marL="2281339" indent="0">
              <a:buNone/>
              <a:defRPr sz="1600" b="1"/>
            </a:lvl6pPr>
            <a:lvl7pPr marL="2737609" indent="0">
              <a:buNone/>
              <a:defRPr sz="1600" b="1"/>
            </a:lvl7pPr>
            <a:lvl8pPr marL="3193877" indent="0">
              <a:buNone/>
              <a:defRPr sz="1600" b="1"/>
            </a:lvl8pPr>
            <a:lvl9pPr marL="3650147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44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265" indent="0">
              <a:buNone/>
              <a:defRPr sz="2000" b="1"/>
            </a:lvl2pPr>
            <a:lvl3pPr marL="912530" indent="0">
              <a:buNone/>
              <a:defRPr sz="1800" b="1"/>
            </a:lvl3pPr>
            <a:lvl4pPr marL="1368796" indent="0">
              <a:buNone/>
              <a:defRPr sz="1600" b="1"/>
            </a:lvl4pPr>
            <a:lvl5pPr marL="1825068" indent="0">
              <a:buNone/>
              <a:defRPr sz="1600" b="1"/>
            </a:lvl5pPr>
            <a:lvl6pPr marL="2281339" indent="0">
              <a:buNone/>
              <a:defRPr sz="1600" b="1"/>
            </a:lvl6pPr>
            <a:lvl7pPr marL="2737609" indent="0">
              <a:buNone/>
              <a:defRPr sz="1600" b="1"/>
            </a:lvl7pPr>
            <a:lvl8pPr marL="3193877" indent="0">
              <a:buNone/>
              <a:defRPr sz="1600" b="1"/>
            </a:lvl8pPr>
            <a:lvl9pPr marL="3650147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44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A525-D529-43BF-B1D6-0290DFC360F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459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E37-A393-4B9D-8D09-7D267AF27C18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10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CBBF-4E43-41D1-A4CD-B3D5807BB149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263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30" indent="0">
              <a:buNone/>
              <a:defRPr sz="1800"/>
            </a:lvl2pPr>
            <a:lvl3pPr marL="912860" indent="0">
              <a:buNone/>
              <a:defRPr sz="1600"/>
            </a:lvl3pPr>
            <a:lvl4pPr marL="1369291" indent="0">
              <a:buNone/>
              <a:defRPr sz="1400"/>
            </a:lvl4pPr>
            <a:lvl5pPr marL="1825725" indent="0">
              <a:buNone/>
              <a:defRPr sz="1400"/>
            </a:lvl5pPr>
            <a:lvl6pPr marL="2282161" indent="0">
              <a:buNone/>
              <a:defRPr sz="1400"/>
            </a:lvl6pPr>
            <a:lvl7pPr marL="2738594" indent="0">
              <a:buNone/>
              <a:defRPr sz="1400"/>
            </a:lvl7pPr>
            <a:lvl8pPr marL="3195027" indent="0">
              <a:buNone/>
              <a:defRPr sz="1400"/>
            </a:lvl8pPr>
            <a:lvl9pPr marL="3651461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0151B344-46FD-42D3-B941-E6E720D03AE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596831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4" y="273066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265" indent="0">
              <a:buNone/>
              <a:defRPr sz="1200"/>
            </a:lvl2pPr>
            <a:lvl3pPr marL="912530" indent="0">
              <a:buNone/>
              <a:defRPr sz="1000"/>
            </a:lvl3pPr>
            <a:lvl4pPr marL="1368796" indent="0">
              <a:buNone/>
              <a:defRPr sz="900"/>
            </a:lvl4pPr>
            <a:lvl5pPr marL="1825068" indent="0">
              <a:buNone/>
              <a:defRPr sz="900"/>
            </a:lvl5pPr>
            <a:lvl6pPr marL="2281339" indent="0">
              <a:buNone/>
              <a:defRPr sz="900"/>
            </a:lvl6pPr>
            <a:lvl7pPr marL="2737609" indent="0">
              <a:buNone/>
              <a:defRPr sz="900"/>
            </a:lvl7pPr>
            <a:lvl8pPr marL="3193877" indent="0">
              <a:buNone/>
              <a:defRPr sz="900"/>
            </a:lvl8pPr>
            <a:lvl9pPr marL="3650147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E969-DBB6-4B10-A623-0CDB800F944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8351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17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265" indent="0">
              <a:buNone/>
              <a:defRPr sz="2800"/>
            </a:lvl2pPr>
            <a:lvl3pPr marL="912530" indent="0">
              <a:buNone/>
              <a:defRPr sz="2400"/>
            </a:lvl3pPr>
            <a:lvl4pPr marL="1368796" indent="0">
              <a:buNone/>
              <a:defRPr sz="2000"/>
            </a:lvl4pPr>
            <a:lvl5pPr marL="1825068" indent="0">
              <a:buNone/>
              <a:defRPr sz="2000"/>
            </a:lvl5pPr>
            <a:lvl6pPr marL="2281339" indent="0">
              <a:buNone/>
              <a:defRPr sz="2000"/>
            </a:lvl6pPr>
            <a:lvl7pPr marL="2737609" indent="0">
              <a:buNone/>
              <a:defRPr sz="2000"/>
            </a:lvl7pPr>
            <a:lvl8pPr marL="3193877" indent="0">
              <a:buNone/>
              <a:defRPr sz="2000"/>
            </a:lvl8pPr>
            <a:lvl9pPr marL="3650147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265" indent="0">
              <a:buNone/>
              <a:defRPr sz="1200"/>
            </a:lvl2pPr>
            <a:lvl3pPr marL="912530" indent="0">
              <a:buNone/>
              <a:defRPr sz="1000"/>
            </a:lvl3pPr>
            <a:lvl4pPr marL="1368796" indent="0">
              <a:buNone/>
              <a:defRPr sz="900"/>
            </a:lvl4pPr>
            <a:lvl5pPr marL="1825068" indent="0">
              <a:buNone/>
              <a:defRPr sz="900"/>
            </a:lvl5pPr>
            <a:lvl6pPr marL="2281339" indent="0">
              <a:buNone/>
              <a:defRPr sz="900"/>
            </a:lvl6pPr>
            <a:lvl7pPr marL="2737609" indent="0">
              <a:buNone/>
              <a:defRPr sz="900"/>
            </a:lvl7pPr>
            <a:lvl8pPr marL="3193877" indent="0">
              <a:buNone/>
              <a:defRPr sz="900"/>
            </a:lvl8pPr>
            <a:lvl9pPr marL="3650147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F0DD-F40C-440E-A920-01C359CC8F2A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925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1083-EEAD-4BA7-952F-45324D918BC3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6107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1F3-F478-495E-8977-8A7E98912C6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3088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485" indent="0" algn="ctr">
              <a:buNone/>
              <a:defRPr/>
            </a:lvl2pPr>
            <a:lvl3pPr marL="912970" indent="0" algn="ctr">
              <a:buNone/>
              <a:defRPr/>
            </a:lvl3pPr>
            <a:lvl4pPr marL="1369456" indent="0" algn="ctr">
              <a:buNone/>
              <a:defRPr/>
            </a:lvl4pPr>
            <a:lvl5pPr marL="1825944" indent="0" algn="ctr">
              <a:buNone/>
              <a:defRPr/>
            </a:lvl5pPr>
            <a:lvl6pPr marL="2282435" indent="0" algn="ctr">
              <a:buNone/>
              <a:defRPr/>
            </a:lvl6pPr>
            <a:lvl7pPr marL="2738923" indent="0" algn="ctr">
              <a:buNone/>
              <a:defRPr/>
            </a:lvl7pPr>
            <a:lvl8pPr marL="3195411" indent="0" algn="ctr">
              <a:buNone/>
              <a:defRPr/>
            </a:lvl8pPr>
            <a:lvl9pPr marL="3651899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21C7-D7BC-4817-A136-7C575DC428C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5232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30EF-9EDF-4551-AEB4-96F7DAB34D6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5400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485" indent="0">
              <a:buNone/>
              <a:defRPr sz="1800"/>
            </a:lvl2pPr>
            <a:lvl3pPr marL="912970" indent="0">
              <a:buNone/>
              <a:defRPr sz="1600"/>
            </a:lvl3pPr>
            <a:lvl4pPr marL="1369456" indent="0">
              <a:buNone/>
              <a:defRPr sz="1400"/>
            </a:lvl4pPr>
            <a:lvl5pPr marL="1825944" indent="0">
              <a:buNone/>
              <a:defRPr sz="1400"/>
            </a:lvl5pPr>
            <a:lvl6pPr marL="2282435" indent="0">
              <a:buNone/>
              <a:defRPr sz="1400"/>
            </a:lvl6pPr>
            <a:lvl7pPr marL="2738923" indent="0">
              <a:buNone/>
              <a:defRPr sz="1400"/>
            </a:lvl7pPr>
            <a:lvl8pPr marL="3195411" indent="0">
              <a:buNone/>
              <a:defRPr sz="1400"/>
            </a:lvl8pPr>
            <a:lvl9pPr marL="3651899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451E-4A28-45E0-A36F-68B3540BC2EE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687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A5EA-5224-4158-9527-BC17969715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271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85" indent="0">
              <a:buNone/>
              <a:defRPr sz="2000" b="1"/>
            </a:lvl2pPr>
            <a:lvl3pPr marL="912970" indent="0">
              <a:buNone/>
              <a:defRPr sz="1800" b="1"/>
            </a:lvl3pPr>
            <a:lvl4pPr marL="1369456" indent="0">
              <a:buNone/>
              <a:defRPr sz="1600" b="1"/>
            </a:lvl4pPr>
            <a:lvl5pPr marL="1825944" indent="0">
              <a:buNone/>
              <a:defRPr sz="1600" b="1"/>
            </a:lvl5pPr>
            <a:lvl6pPr marL="2282435" indent="0">
              <a:buNone/>
              <a:defRPr sz="1600" b="1"/>
            </a:lvl6pPr>
            <a:lvl7pPr marL="2738923" indent="0">
              <a:buNone/>
              <a:defRPr sz="1600" b="1"/>
            </a:lvl7pPr>
            <a:lvl8pPr marL="3195411" indent="0">
              <a:buNone/>
              <a:defRPr sz="1600" b="1"/>
            </a:lvl8pPr>
            <a:lvl9pPr marL="3651899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40" y="1535114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85" indent="0">
              <a:buNone/>
              <a:defRPr sz="2000" b="1"/>
            </a:lvl2pPr>
            <a:lvl3pPr marL="912970" indent="0">
              <a:buNone/>
              <a:defRPr sz="1800" b="1"/>
            </a:lvl3pPr>
            <a:lvl4pPr marL="1369456" indent="0">
              <a:buNone/>
              <a:defRPr sz="1600" b="1"/>
            </a:lvl4pPr>
            <a:lvl5pPr marL="1825944" indent="0">
              <a:buNone/>
              <a:defRPr sz="1600" b="1"/>
            </a:lvl5pPr>
            <a:lvl6pPr marL="2282435" indent="0">
              <a:buNone/>
              <a:defRPr sz="1600" b="1"/>
            </a:lvl6pPr>
            <a:lvl7pPr marL="2738923" indent="0">
              <a:buNone/>
              <a:defRPr sz="1600" b="1"/>
            </a:lvl7pPr>
            <a:lvl8pPr marL="3195411" indent="0">
              <a:buNone/>
              <a:defRPr sz="1600" b="1"/>
            </a:lvl8pPr>
            <a:lvl9pPr marL="3651899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4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A525-D529-43BF-B1D6-0290DFC360F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5203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E37-A393-4B9D-8D09-7D267AF27C18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8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C28DA597-5915-41BD-85D3-ACF6D861FC2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34970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CBBF-4E43-41D1-A4CD-B3D5807BB149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996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4" y="273062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85" indent="0">
              <a:buNone/>
              <a:defRPr sz="1200"/>
            </a:lvl2pPr>
            <a:lvl3pPr marL="912970" indent="0">
              <a:buNone/>
              <a:defRPr sz="1000"/>
            </a:lvl3pPr>
            <a:lvl4pPr marL="1369456" indent="0">
              <a:buNone/>
              <a:defRPr sz="900"/>
            </a:lvl4pPr>
            <a:lvl5pPr marL="1825944" indent="0">
              <a:buNone/>
              <a:defRPr sz="900"/>
            </a:lvl5pPr>
            <a:lvl6pPr marL="2282435" indent="0">
              <a:buNone/>
              <a:defRPr sz="900"/>
            </a:lvl6pPr>
            <a:lvl7pPr marL="2738923" indent="0">
              <a:buNone/>
              <a:defRPr sz="900"/>
            </a:lvl7pPr>
            <a:lvl8pPr marL="3195411" indent="0">
              <a:buNone/>
              <a:defRPr sz="900"/>
            </a:lvl8pPr>
            <a:lvl9pPr marL="3651899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E969-DBB6-4B10-A623-0CDB800F944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9908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1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85" indent="0">
              <a:buNone/>
              <a:defRPr sz="2800"/>
            </a:lvl2pPr>
            <a:lvl3pPr marL="912970" indent="0">
              <a:buNone/>
              <a:defRPr sz="2400"/>
            </a:lvl3pPr>
            <a:lvl4pPr marL="1369456" indent="0">
              <a:buNone/>
              <a:defRPr sz="2000"/>
            </a:lvl4pPr>
            <a:lvl5pPr marL="1825944" indent="0">
              <a:buNone/>
              <a:defRPr sz="2000"/>
            </a:lvl5pPr>
            <a:lvl6pPr marL="2282435" indent="0">
              <a:buNone/>
              <a:defRPr sz="2000"/>
            </a:lvl6pPr>
            <a:lvl7pPr marL="2738923" indent="0">
              <a:buNone/>
              <a:defRPr sz="2000"/>
            </a:lvl7pPr>
            <a:lvl8pPr marL="3195411" indent="0">
              <a:buNone/>
              <a:defRPr sz="2000"/>
            </a:lvl8pPr>
            <a:lvl9pPr marL="3651899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6485" indent="0">
              <a:buNone/>
              <a:defRPr sz="1200"/>
            </a:lvl2pPr>
            <a:lvl3pPr marL="912970" indent="0">
              <a:buNone/>
              <a:defRPr sz="1000"/>
            </a:lvl3pPr>
            <a:lvl4pPr marL="1369456" indent="0">
              <a:buNone/>
              <a:defRPr sz="900"/>
            </a:lvl4pPr>
            <a:lvl5pPr marL="1825944" indent="0">
              <a:buNone/>
              <a:defRPr sz="900"/>
            </a:lvl5pPr>
            <a:lvl6pPr marL="2282435" indent="0">
              <a:buNone/>
              <a:defRPr sz="900"/>
            </a:lvl6pPr>
            <a:lvl7pPr marL="2738923" indent="0">
              <a:buNone/>
              <a:defRPr sz="900"/>
            </a:lvl7pPr>
            <a:lvl8pPr marL="3195411" indent="0">
              <a:buNone/>
              <a:defRPr sz="900"/>
            </a:lvl8pPr>
            <a:lvl9pPr marL="3651899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F0DD-F40C-440E-A920-01C359CC8F2A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8081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1083-EEAD-4BA7-952F-45324D918BC3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932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1F3-F478-495E-8977-8A7E98912C6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6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30" indent="0">
              <a:buNone/>
              <a:defRPr sz="2000" b="1"/>
            </a:lvl2pPr>
            <a:lvl3pPr marL="912860" indent="0">
              <a:buNone/>
              <a:defRPr sz="1800" b="1"/>
            </a:lvl3pPr>
            <a:lvl4pPr marL="1369291" indent="0">
              <a:buNone/>
              <a:defRPr sz="1600" b="1"/>
            </a:lvl4pPr>
            <a:lvl5pPr marL="1825725" indent="0">
              <a:buNone/>
              <a:defRPr sz="1600" b="1"/>
            </a:lvl5pPr>
            <a:lvl6pPr marL="2282161" indent="0">
              <a:buNone/>
              <a:defRPr sz="1600" b="1"/>
            </a:lvl6pPr>
            <a:lvl7pPr marL="2738594" indent="0">
              <a:buNone/>
              <a:defRPr sz="1600" b="1"/>
            </a:lvl7pPr>
            <a:lvl8pPr marL="3195027" indent="0">
              <a:buNone/>
              <a:defRPr sz="1600" b="1"/>
            </a:lvl8pPr>
            <a:lvl9pPr marL="3651461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430" indent="0">
              <a:buNone/>
              <a:defRPr sz="2000" b="1"/>
            </a:lvl2pPr>
            <a:lvl3pPr marL="912860" indent="0">
              <a:buNone/>
              <a:defRPr sz="1800" b="1"/>
            </a:lvl3pPr>
            <a:lvl4pPr marL="1369291" indent="0">
              <a:buNone/>
              <a:defRPr sz="1600" b="1"/>
            </a:lvl4pPr>
            <a:lvl5pPr marL="1825725" indent="0">
              <a:buNone/>
              <a:defRPr sz="1600" b="1"/>
            </a:lvl5pPr>
            <a:lvl6pPr marL="2282161" indent="0">
              <a:buNone/>
              <a:defRPr sz="1600" b="1"/>
            </a:lvl6pPr>
            <a:lvl7pPr marL="2738594" indent="0">
              <a:buNone/>
              <a:defRPr sz="1600" b="1"/>
            </a:lvl7pPr>
            <a:lvl8pPr marL="3195027" indent="0">
              <a:buNone/>
              <a:defRPr sz="1600" b="1"/>
            </a:lvl8pPr>
            <a:lvl9pPr marL="3651461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406D2499-1F77-47FD-A0B1-F0E5BB90C47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11901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CE11849C-DAAB-4D65-9488-CC742F33F5D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37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574F552F-0BB0-4E57-B44D-F1B73F8BC95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969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430" indent="0">
              <a:buNone/>
              <a:defRPr sz="1200"/>
            </a:lvl2pPr>
            <a:lvl3pPr marL="912860" indent="0">
              <a:buNone/>
              <a:defRPr sz="1000"/>
            </a:lvl3pPr>
            <a:lvl4pPr marL="1369291" indent="0">
              <a:buNone/>
              <a:defRPr sz="900"/>
            </a:lvl4pPr>
            <a:lvl5pPr marL="1825725" indent="0">
              <a:buNone/>
              <a:defRPr sz="900"/>
            </a:lvl5pPr>
            <a:lvl6pPr marL="2282161" indent="0">
              <a:buNone/>
              <a:defRPr sz="900"/>
            </a:lvl6pPr>
            <a:lvl7pPr marL="2738594" indent="0">
              <a:buNone/>
              <a:defRPr sz="900"/>
            </a:lvl7pPr>
            <a:lvl8pPr marL="3195027" indent="0">
              <a:buNone/>
              <a:defRPr sz="900"/>
            </a:lvl8pPr>
            <a:lvl9pPr marL="3651461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3F8D7E9C-FB71-42F0-9727-46156E37A9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322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430" indent="0">
              <a:buNone/>
              <a:defRPr sz="2800"/>
            </a:lvl2pPr>
            <a:lvl3pPr marL="912860" indent="0">
              <a:buNone/>
              <a:defRPr sz="2400"/>
            </a:lvl3pPr>
            <a:lvl4pPr marL="1369291" indent="0">
              <a:buNone/>
              <a:defRPr sz="2000"/>
            </a:lvl4pPr>
            <a:lvl5pPr marL="1825725" indent="0">
              <a:buNone/>
              <a:defRPr sz="2000"/>
            </a:lvl5pPr>
            <a:lvl6pPr marL="2282161" indent="0">
              <a:buNone/>
              <a:defRPr sz="2000"/>
            </a:lvl6pPr>
            <a:lvl7pPr marL="2738594" indent="0">
              <a:buNone/>
              <a:defRPr sz="2000"/>
            </a:lvl7pPr>
            <a:lvl8pPr marL="3195027" indent="0">
              <a:buNone/>
              <a:defRPr sz="2000"/>
            </a:lvl8pPr>
            <a:lvl9pPr marL="3651461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430" indent="0">
              <a:buNone/>
              <a:defRPr sz="1200"/>
            </a:lvl2pPr>
            <a:lvl3pPr marL="912860" indent="0">
              <a:buNone/>
              <a:defRPr sz="1000"/>
            </a:lvl3pPr>
            <a:lvl4pPr marL="1369291" indent="0">
              <a:buNone/>
              <a:defRPr sz="900"/>
            </a:lvl4pPr>
            <a:lvl5pPr marL="1825725" indent="0">
              <a:buNone/>
              <a:defRPr sz="900"/>
            </a:lvl5pPr>
            <a:lvl6pPr marL="2282161" indent="0">
              <a:buNone/>
              <a:defRPr sz="900"/>
            </a:lvl6pPr>
            <a:lvl7pPr marL="2738594" indent="0">
              <a:buNone/>
              <a:defRPr sz="900"/>
            </a:lvl7pPr>
            <a:lvl8pPr marL="3195027" indent="0">
              <a:buNone/>
              <a:defRPr sz="900"/>
            </a:lvl8pPr>
            <a:lvl9pPr marL="3651461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>
              <a:defRPr/>
            </a:pPr>
            <a:fld id="{5ACDF6E8-0134-4688-8A4E-F2E558AEFF3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3397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86" tIns="45650" rIns="91286" bIns="456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86" tIns="45650" rIns="91286" bIns="456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6" tIns="45650" rIns="91286" bIns="4565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>
                <a:solidFill>
                  <a:srgbClr val="000000"/>
                </a:solidFill>
              </a:defRPr>
            </a:lvl1pPr>
          </a:lstStyle>
          <a:p>
            <a:pPr algn="l"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6" tIns="45650" rIns="91286" bIns="4565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6" tIns="45650" rIns="91286" bIns="4565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486DB35-7428-4342-B9BC-7C4EFAAA9479}" type="slidenum">
              <a:rPr lang="pl-PL" altLang="pl-PL" b="0"/>
              <a:pPr>
                <a:defRPr/>
              </a:pPr>
              <a:t>‹#›</a:t>
            </a:fld>
            <a:endParaRPr lang="pl-PL" altLang="pl-PL" b="0"/>
          </a:p>
        </p:txBody>
      </p:sp>
    </p:spTree>
    <p:extLst>
      <p:ext uri="{BB962C8B-B14F-4D97-AF65-F5344CB8AC3E}">
        <p14:creationId xmlns:p14="http://schemas.microsoft.com/office/powerpoint/2010/main" val="139208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64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286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69291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572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326" indent="-342326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704" indent="-285261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082" indent="-22821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7513" indent="-22821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3944" indent="-22821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0377" indent="-22821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6810" indent="-22821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3244" indent="-22821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79679" indent="-22821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30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860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291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725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161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594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027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461" algn="l" defTabSz="91286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7" tIns="45655" rIns="91297" bIns="456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8B0ACD59-E493-4BC3-9A9B-51D77F9F30DE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80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648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297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6945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594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367" indent="-342367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793" indent="-28529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219" indent="-22824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7704" indent="-22824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191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0678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166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3655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144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85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70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6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944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435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923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411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899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35" rIns="91253" bIns="456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35" rIns="91253" bIns="456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3" tIns="45635" rIns="91253" bIns="4563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 algn="l">
              <a:defRPr/>
            </a:pPr>
            <a:endParaRPr lang="pl-PL" altLang="pl-PL" b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3" tIns="45635" rIns="91253" bIns="45635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pl-PL" altLang="pl-PL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53" tIns="45635" rIns="91253" bIns="4563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BB6AA81F-84E9-4CFA-AD60-A7C3FEA3F5A2}" type="slidenum">
              <a:rPr lang="pl-PL" altLang="pl-PL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4" r:id="rId1"/>
    <p:sldLayoutId id="2147484135" r:id="rId2"/>
    <p:sldLayoutId id="2147484136" r:id="rId3"/>
    <p:sldLayoutId id="2147484137" r:id="rId4"/>
    <p:sldLayoutId id="2147484138" r:id="rId5"/>
    <p:sldLayoutId id="2147484139" r:id="rId6"/>
    <p:sldLayoutId id="2147484140" r:id="rId7"/>
    <p:sldLayoutId id="2147484141" r:id="rId8"/>
    <p:sldLayoutId id="2147484142" r:id="rId9"/>
    <p:sldLayoutId id="2147484143" r:id="rId10"/>
    <p:sldLayoutId id="21474841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626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253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6879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5068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203" indent="-34220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437" indent="-28515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0671" indent="-22813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6938" indent="-22813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3204" indent="-22813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09474" indent="-22813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5742" indent="-22813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2011" indent="-22813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78284" indent="-22813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265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530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796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068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1339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7609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877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0147" algn="l" defTabSz="9125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7" tIns="45655" rIns="91297" bIns="4565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 algn="l">
              <a:defRPr/>
            </a:pPr>
            <a:endParaRPr lang="pl-PL" altLang="pl-PL" b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pl-PL" altLang="pl-PL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297" tIns="45655" rIns="91297" bIns="4565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BB6AA81F-84E9-4CFA-AD60-A7C3FEA3F5A2}" type="slidenum">
              <a:rPr lang="pl-PL" altLang="pl-PL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51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6485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297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69456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5944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367" indent="-342367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793" indent="-285296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219" indent="-22824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7704" indent="-22824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4191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0678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67166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3655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0144" indent="-22824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485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970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6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5944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435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8923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5411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1899" algn="l" defTabSz="9129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matejun@uni.lodz.pl" TargetMode="Externa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300608" y="798984"/>
            <a:ext cx="8663880" cy="1323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10" rIns="91418" bIns="4571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Strategy is the most important action plan in each enterprise</a:t>
            </a:r>
            <a:r>
              <a:rPr lang="pl-PL" altLang="en-US" dirty="0" smtClean="0">
                <a:solidFill>
                  <a:srgbClr val="000000"/>
                </a:solidFill>
              </a:rPr>
              <a:t>. </a:t>
            </a:r>
          </a:p>
          <a:p>
            <a:r>
              <a:rPr kumimoji="1" lang="en-US" b="0" dirty="0"/>
              <a:t>In general, the strategy can be defined as </a:t>
            </a:r>
            <a:r>
              <a:rPr kumimoji="1" lang="pl-PL" b="0" dirty="0"/>
              <a:t>a </a:t>
            </a:r>
            <a:r>
              <a:rPr kumimoji="1" lang="en-US" b="0" dirty="0"/>
              <a:t>program of action setting out the main </a:t>
            </a:r>
            <a:r>
              <a:rPr kumimoji="1" lang="pl-PL" b="0" dirty="0"/>
              <a:t>(</a:t>
            </a:r>
            <a:r>
              <a:rPr kumimoji="1" lang="pl-PL" b="0" dirty="0" err="1"/>
              <a:t>strategic</a:t>
            </a:r>
            <a:r>
              <a:rPr kumimoji="1" lang="pl-PL" b="0" dirty="0"/>
              <a:t>) </a:t>
            </a:r>
            <a:r>
              <a:rPr kumimoji="1" lang="en-US" b="0" dirty="0"/>
              <a:t>objectives of the company and ways to achieve them</a:t>
            </a:r>
            <a:endParaRPr kumimoji="1" lang="pl-PL" b="0" dirty="0"/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b="0" i="1" dirty="0">
              <a:solidFill>
                <a:srgbClr val="000000"/>
              </a:solidFill>
            </a:endParaRPr>
          </a:p>
        </p:txBody>
      </p:sp>
      <p:sp>
        <p:nvSpPr>
          <p:cNvPr id="223239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147735" y="2020416"/>
            <a:ext cx="8862123" cy="3352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altLang="en-US" sz="2000" b="1" dirty="0" smtClean="0"/>
              <a:t>The most important features of the company's strategy:</a:t>
            </a:r>
          </a:p>
          <a:p>
            <a:r>
              <a:rPr lang="en-US" altLang="en-US" sz="2000" dirty="0" smtClean="0"/>
              <a:t>Strategy applies to a longer time horizon (even several years)</a:t>
            </a:r>
          </a:p>
          <a:p>
            <a:r>
              <a:rPr lang="en-US" altLang="en-US" sz="2000" dirty="0" smtClean="0"/>
              <a:t>Strategy should provide answers to the most important questions: </a:t>
            </a:r>
          </a:p>
          <a:p>
            <a:pPr lvl="1"/>
            <a:r>
              <a:rPr lang="en-US" altLang="en-US" sz="2000" dirty="0" smtClean="0"/>
              <a:t>Who we are?</a:t>
            </a:r>
          </a:p>
          <a:p>
            <a:pPr lvl="1"/>
            <a:r>
              <a:rPr lang="en-US" altLang="en-US" sz="2000" dirty="0" smtClean="0"/>
              <a:t>What are our business aims?</a:t>
            </a:r>
          </a:p>
          <a:p>
            <a:pPr lvl="1"/>
            <a:r>
              <a:rPr lang="en-US" altLang="en-US" sz="2000" dirty="0" smtClean="0"/>
              <a:t>What should we do in the future?</a:t>
            </a:r>
          </a:p>
          <a:p>
            <a:pPr lvl="1"/>
            <a:r>
              <a:rPr lang="en-US" altLang="en-US" sz="2000" dirty="0" smtClean="0"/>
              <a:t>Who should be our customers?</a:t>
            </a:r>
          </a:p>
          <a:p>
            <a:r>
              <a:rPr lang="en-US" altLang="en-US" sz="2000" dirty="0" smtClean="0"/>
              <a:t>Strategy is the activity of an owner/top management who has the necessary information and knowledge to identify all aspects of a company.</a:t>
            </a:r>
          </a:p>
          <a:p>
            <a:r>
              <a:rPr lang="en-US" altLang="en-US" sz="2000" dirty="0" smtClean="0"/>
              <a:t>Strategy enables energy and resources to be concentrated on key activities.</a:t>
            </a:r>
          </a:p>
          <a:p>
            <a:r>
              <a:rPr lang="en-US" altLang="en-US" sz="2000" dirty="0" smtClean="0"/>
              <a:t>Strategy allows to determine the place in the implementation of objectives for each organizational unit and each employee in the enterprise</a:t>
            </a:r>
          </a:p>
          <a:p>
            <a:r>
              <a:rPr lang="en-US" altLang="en-US" sz="2000" dirty="0" smtClean="0"/>
              <a:t>It should be „ubiquitous/ omnipresent” in the enterprise</a:t>
            </a:r>
            <a:endParaRPr lang="en-US" altLang="en-US" sz="2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600" y="76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7" tIns="45655" rIns="91297" bIns="4565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6485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297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69456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5944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500" b="1" kern="0" dirty="0" smtClean="0">
                <a:solidFill>
                  <a:srgbClr val="000099"/>
                </a:solidFill>
              </a:rPr>
              <a:t>Strategic management &amp; </a:t>
            </a:r>
            <a:r>
              <a:rPr lang="pl-PL" altLang="en-US" sz="3500" b="1" kern="0" dirty="0" err="1" smtClean="0">
                <a:solidFill>
                  <a:srgbClr val="000099"/>
                </a:solidFill>
              </a:rPr>
              <a:t>thinking</a:t>
            </a:r>
            <a:endParaRPr lang="pl-PL" altLang="en-US" sz="3500" b="1" kern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1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/>
          </p:cNvSpPr>
          <p:nvPr/>
        </p:nvSpPr>
        <p:spPr bwMode="auto">
          <a:xfrm>
            <a:off x="0" y="981092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3" tIns="45635" rIns="91253" bIns="45635"/>
          <a:lstStyle/>
          <a:p>
            <a:pPr marL="608359" indent="-608359" algn="l">
              <a:spcBef>
                <a:spcPct val="20000"/>
              </a:spcBef>
              <a:buFont typeface="Arial" charset="0"/>
              <a:buChar char="•"/>
            </a:pPr>
            <a:endParaRPr lang="pl-PL" sz="2500" b="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2" name="Obraz 11" descr="Znalezione obrazy dla zapytania maxi-maxi strategy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573" y="1834537"/>
            <a:ext cx="6408712" cy="367240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rostokąt 1"/>
          <p:cNvSpPr/>
          <p:nvPr/>
        </p:nvSpPr>
        <p:spPr>
          <a:xfrm>
            <a:off x="6670521" y="4303397"/>
            <a:ext cx="1656183" cy="1114591"/>
          </a:xfrm>
          <a:prstGeom prst="rect">
            <a:avLst/>
          </a:prstGeom>
        </p:spPr>
        <p:txBody>
          <a:bodyPr wrap="square" lIns="91253" tIns="45635" rIns="91253" bIns="45635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200" b="0" dirty="0">
                <a:solidFill>
                  <a:srgbClr val="000000"/>
                </a:solidFill>
              </a:rPr>
              <a:t>strong expansion, investing</a:t>
            </a:r>
            <a:endParaRPr lang="pl-PL" sz="2200" b="0" dirty="0">
              <a:solidFill>
                <a:srgbClr val="000000"/>
              </a:solidFill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48666" y="4050350"/>
            <a:ext cx="2700921" cy="2136829"/>
          </a:xfrm>
          <a:prstGeom prst="rect">
            <a:avLst/>
          </a:prstGeom>
        </p:spPr>
        <p:txBody>
          <a:bodyPr wrap="square" lIns="91253" tIns="45635" rIns="91253" bIns="45635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200" b="0" dirty="0">
                <a:solidFill>
                  <a:srgbClr val="000000"/>
                </a:solidFill>
              </a:rPr>
              <a:t>reducing costs, improving products, expanding resources, </a:t>
            </a:r>
            <a:r>
              <a:rPr lang="pl-PL" sz="2200" b="0" dirty="0" err="1">
                <a:solidFill>
                  <a:srgbClr val="000000"/>
                </a:solidFill>
              </a:rPr>
              <a:t>new</a:t>
            </a:r>
            <a:r>
              <a:rPr lang="pl-PL" sz="2200" b="0" dirty="0">
                <a:solidFill>
                  <a:srgbClr val="000000"/>
                </a:solidFill>
              </a:rPr>
              <a:t> </a:t>
            </a:r>
            <a:r>
              <a:rPr lang="pl-PL" sz="2200" b="0" dirty="0" err="1">
                <a:solidFill>
                  <a:srgbClr val="000000"/>
                </a:solidFill>
              </a:rPr>
              <a:t>markets</a:t>
            </a:r>
            <a:r>
              <a:rPr lang="pl-PL" sz="2200" b="0" dirty="0">
                <a:solidFill>
                  <a:srgbClr val="000000"/>
                </a:solidFill>
              </a:rPr>
              <a:t>, </a:t>
            </a:r>
            <a:r>
              <a:rPr lang="en-GB" sz="2200" b="0" dirty="0">
                <a:solidFill>
                  <a:srgbClr val="000000"/>
                </a:solidFill>
              </a:rPr>
              <a:t>an entry into a strategic </a:t>
            </a:r>
            <a:r>
              <a:rPr lang="pl-PL" sz="2200" b="0" dirty="0">
                <a:solidFill>
                  <a:srgbClr val="000000"/>
                </a:solidFill>
              </a:rPr>
              <a:t>a</a:t>
            </a:r>
            <a:r>
              <a:rPr lang="en-GB" sz="2200" b="0" dirty="0" err="1">
                <a:solidFill>
                  <a:srgbClr val="000000"/>
                </a:solidFill>
              </a:rPr>
              <a:t>lliance</a:t>
            </a:r>
            <a:endParaRPr lang="pl-PL" sz="2200" b="0" dirty="0">
              <a:solidFill>
                <a:srgbClr val="00000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528301" y="1680249"/>
            <a:ext cx="1923729" cy="2136849"/>
          </a:xfrm>
          <a:prstGeom prst="rect">
            <a:avLst/>
          </a:prstGeom>
        </p:spPr>
        <p:txBody>
          <a:bodyPr wrap="square" lIns="91253" tIns="45635" rIns="91253" bIns="45635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200" b="0" dirty="0">
                <a:solidFill>
                  <a:srgbClr val="000000"/>
                </a:solidFill>
              </a:rPr>
              <a:t>selection of the products, market segmentation, product development</a:t>
            </a:r>
            <a:endParaRPr lang="pl-PL" sz="2200" b="0" dirty="0">
              <a:solidFill>
                <a:srgbClr val="00000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00100" y="1581504"/>
            <a:ext cx="2700921" cy="2136829"/>
          </a:xfrm>
          <a:prstGeom prst="rect">
            <a:avLst/>
          </a:prstGeom>
        </p:spPr>
        <p:txBody>
          <a:bodyPr wrap="square" lIns="91253" tIns="45635" rIns="91253" bIns="45635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2200" b="0" dirty="0">
                <a:solidFill>
                  <a:srgbClr val="000000"/>
                </a:solidFill>
              </a:rPr>
              <a:t>survival of the organization</a:t>
            </a:r>
            <a:r>
              <a:rPr lang="pl-PL" sz="2200" b="0" dirty="0">
                <a:solidFill>
                  <a:srgbClr val="000000"/>
                </a:solidFill>
              </a:rPr>
              <a:t>, </a:t>
            </a:r>
            <a:r>
              <a:rPr lang="pl-PL" sz="2200" b="0" dirty="0" err="1">
                <a:solidFill>
                  <a:srgbClr val="000000"/>
                </a:solidFill>
              </a:rPr>
              <a:t>transformation</a:t>
            </a:r>
            <a:r>
              <a:rPr lang="en-GB" sz="2200" b="0" dirty="0">
                <a:solidFill>
                  <a:srgbClr val="000000"/>
                </a:solidFill>
              </a:rPr>
              <a:t> or taking the maximum benefits before the company liquidation</a:t>
            </a:r>
            <a:endParaRPr lang="pl-PL" sz="2200" b="0" dirty="0">
              <a:solidFill>
                <a:srgbClr val="000000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62729" y="45152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98" tIns="45610" rIns="91198" bIns="4561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5pPr>
            <a:lvl6pPr marL="639541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6pPr>
            <a:lvl7pPr marL="1279082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7pPr>
            <a:lvl8pPr marL="1918624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8pPr>
            <a:lvl9pPr marL="2558165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500" kern="0" dirty="0" smtClean="0">
                <a:solidFill>
                  <a:srgbClr val="000099"/>
                </a:solidFill>
              </a:rPr>
              <a:t>Business s</a:t>
            </a:r>
            <a:r>
              <a:rPr lang="en-US" altLang="en-US" sz="3500" kern="0" dirty="0" err="1" smtClean="0">
                <a:solidFill>
                  <a:srgbClr val="000099"/>
                </a:solidFill>
              </a:rPr>
              <a:t>trategies</a:t>
            </a:r>
            <a:r>
              <a:rPr lang="en-US" altLang="en-US" sz="3500" kern="0" dirty="0" smtClean="0">
                <a:solidFill>
                  <a:srgbClr val="000099"/>
                </a:solidFill>
              </a:rPr>
              <a:t> </a:t>
            </a:r>
            <a:r>
              <a:rPr lang="en-US" altLang="en-US" sz="3500" kern="0" dirty="0">
                <a:solidFill>
                  <a:srgbClr val="000099"/>
                </a:solidFill>
              </a:rPr>
              <a:t>based </a:t>
            </a:r>
            <a:r>
              <a:rPr lang="pl-PL" altLang="en-US" sz="3500" kern="0" dirty="0" smtClean="0">
                <a:solidFill>
                  <a:srgbClr val="000099"/>
                </a:solidFill>
              </a:rPr>
              <a:t/>
            </a:r>
            <a:br>
              <a:rPr lang="pl-PL" altLang="en-US" sz="3500" kern="0" dirty="0" smtClean="0">
                <a:solidFill>
                  <a:srgbClr val="000099"/>
                </a:solidFill>
              </a:rPr>
            </a:br>
            <a:r>
              <a:rPr lang="en-US" altLang="en-US" sz="3500" kern="0" dirty="0" smtClean="0">
                <a:solidFill>
                  <a:srgbClr val="000099"/>
                </a:solidFill>
              </a:rPr>
              <a:t>on </a:t>
            </a:r>
            <a:r>
              <a:rPr lang="en-US" altLang="en-US" sz="3500" kern="0" dirty="0">
                <a:solidFill>
                  <a:srgbClr val="000099"/>
                </a:solidFill>
              </a:rPr>
              <a:t>SWOT analysis </a:t>
            </a:r>
            <a:endParaRPr lang="pl-PL" altLang="en-US" sz="3500" kern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73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908720"/>
            <a:ext cx="8534400" cy="4114800"/>
          </a:xfrm>
        </p:spPr>
        <p:txBody>
          <a:bodyPr/>
          <a:lstStyle/>
          <a:p>
            <a:pPr>
              <a:spcBef>
                <a:spcPts val="1700"/>
              </a:spcBef>
            </a:pPr>
            <a:r>
              <a:rPr lang="pl-PL" altLang="en-US" sz="3000" b="1" dirty="0" err="1" smtClean="0"/>
              <a:t>Divide</a:t>
            </a:r>
            <a:r>
              <a:rPr lang="pl-PL" altLang="en-US" sz="3000" b="1" dirty="0" smtClean="0"/>
              <a:t> </a:t>
            </a:r>
            <a:r>
              <a:rPr lang="pl-PL" altLang="en-US" sz="3000" b="1" dirty="0" err="1" smtClean="0"/>
              <a:t>into</a:t>
            </a:r>
            <a:r>
              <a:rPr lang="pl-PL" altLang="en-US" sz="3000" b="1" dirty="0" smtClean="0"/>
              <a:t> </a:t>
            </a:r>
            <a:r>
              <a:rPr lang="pl-PL" altLang="en-US" sz="3000" b="1" dirty="0" err="1" smtClean="0"/>
              <a:t>teams</a:t>
            </a:r>
            <a:endParaRPr lang="pl-PL" altLang="en-US" sz="3000" b="1" dirty="0" smtClean="0"/>
          </a:p>
          <a:p>
            <a:pPr>
              <a:spcBef>
                <a:spcPts val="1700"/>
              </a:spcBef>
            </a:pPr>
            <a:r>
              <a:rPr lang="pl-PL" altLang="en-US" sz="3000" b="1" dirty="0" err="1" smtClean="0"/>
              <a:t>Tasks</a:t>
            </a:r>
            <a:r>
              <a:rPr lang="pl-PL" altLang="en-US" sz="3000" b="1" dirty="0" smtClean="0"/>
              <a:t>:</a:t>
            </a:r>
          </a:p>
          <a:p>
            <a:pPr marL="913481" lvl="1" indent="-457200">
              <a:spcBef>
                <a:spcPts val="1700"/>
              </a:spcBef>
              <a:buFont typeface="+mj-lt"/>
              <a:buAutoNum type="arabicPeriod"/>
            </a:pPr>
            <a:r>
              <a:rPr lang="pl-PL" altLang="en-US" sz="3000" dirty="0" err="1" smtClean="0"/>
              <a:t>Make</a:t>
            </a:r>
            <a:r>
              <a:rPr lang="pl-PL" altLang="en-US" sz="3000" dirty="0" smtClean="0"/>
              <a:t> a SWOT </a:t>
            </a:r>
            <a:r>
              <a:rPr lang="pl-PL" altLang="en-US" sz="3000" dirty="0" err="1" smtClean="0"/>
              <a:t>analysis</a:t>
            </a:r>
            <a:r>
              <a:rPr lang="pl-PL" altLang="en-US" sz="3000" dirty="0" smtClean="0"/>
              <a:t> for Adam </a:t>
            </a:r>
            <a:r>
              <a:rPr lang="pl-PL" altLang="en-US" sz="3000" dirty="0" err="1" smtClean="0"/>
              <a:t>Nowak’s</a:t>
            </a:r>
            <a:r>
              <a:rPr lang="pl-PL" altLang="en-US" sz="3000" dirty="0" smtClean="0"/>
              <a:t> </a:t>
            </a:r>
            <a:r>
              <a:rPr lang="pl-PL" altLang="en-US" sz="3000" dirty="0" err="1" smtClean="0"/>
              <a:t>Butcher</a:t>
            </a:r>
            <a:r>
              <a:rPr lang="pl-PL" altLang="en-US" sz="3000" dirty="0" smtClean="0"/>
              <a:t> </a:t>
            </a:r>
            <a:r>
              <a:rPr lang="pl-PL" altLang="en-US" sz="3000" dirty="0" err="1" smtClean="0"/>
              <a:t>factory</a:t>
            </a:r>
            <a:endParaRPr lang="pl-PL" altLang="en-US" sz="3000" dirty="0" smtClean="0"/>
          </a:p>
          <a:p>
            <a:pPr marL="913481" lvl="1" indent="-457200">
              <a:spcBef>
                <a:spcPts val="1700"/>
              </a:spcBef>
              <a:buFont typeface="+mj-lt"/>
              <a:buAutoNum type="arabicPeriod"/>
            </a:pPr>
            <a:r>
              <a:rPr lang="pl-PL" altLang="en-US" sz="3000" dirty="0" smtClean="0"/>
              <a:t>B</a:t>
            </a:r>
            <a:r>
              <a:rPr lang="en-US" altLang="en-US" sz="3000" dirty="0" err="1" smtClean="0"/>
              <a:t>ased</a:t>
            </a:r>
            <a:r>
              <a:rPr lang="en-US" altLang="en-US" sz="3000" dirty="0" smtClean="0"/>
              <a:t> </a:t>
            </a:r>
            <a:r>
              <a:rPr lang="en-US" altLang="en-US" sz="3000" dirty="0"/>
              <a:t>on the scope of the </a:t>
            </a:r>
            <a:r>
              <a:rPr lang="pl-PL" altLang="en-US" sz="3000" dirty="0" smtClean="0"/>
              <a:t>SWOT </a:t>
            </a:r>
            <a:r>
              <a:rPr lang="en-US" altLang="en-US" sz="3000" dirty="0" smtClean="0"/>
              <a:t>factors</a:t>
            </a:r>
            <a:r>
              <a:rPr lang="en-US" altLang="en-US" sz="3000" dirty="0"/>
              <a:t>, determine the business strategy and identify sample directions for the company's </a:t>
            </a:r>
            <a:r>
              <a:rPr lang="en-US" altLang="en-US" sz="3000" dirty="0" smtClean="0"/>
              <a:t>development</a:t>
            </a:r>
            <a:endParaRPr lang="pl-PL" altLang="en-US" sz="3000" dirty="0" smtClean="0"/>
          </a:p>
          <a:p>
            <a:pPr marL="514247" indent="-457200">
              <a:spcBef>
                <a:spcPts val="1700"/>
              </a:spcBef>
              <a:buFont typeface="+mj-lt"/>
              <a:buAutoNum type="arabicPeriod"/>
            </a:pPr>
            <a:r>
              <a:rPr lang="pl-PL" altLang="en-US" sz="3000" dirty="0" err="1" smtClean="0"/>
              <a:t>Make</a:t>
            </a:r>
            <a:r>
              <a:rPr lang="pl-PL" altLang="en-US" sz="3000" dirty="0" smtClean="0"/>
              <a:t> </a:t>
            </a:r>
            <a:r>
              <a:rPr lang="pl-PL" altLang="en-US" sz="3000" dirty="0" err="1" smtClean="0"/>
              <a:t>short</a:t>
            </a:r>
            <a:r>
              <a:rPr lang="pl-PL" altLang="en-US" sz="3000" dirty="0" smtClean="0"/>
              <a:t> </a:t>
            </a:r>
            <a:r>
              <a:rPr lang="pl-PL" altLang="en-US" sz="3000" dirty="0" err="1" smtClean="0"/>
              <a:t>presentation</a:t>
            </a:r>
            <a:r>
              <a:rPr lang="pl-PL" altLang="en-US" sz="3000" dirty="0" smtClean="0"/>
              <a:t> and </a:t>
            </a:r>
            <a:r>
              <a:rPr lang="pl-PL" altLang="en-US" sz="3000" dirty="0" err="1" smtClean="0"/>
              <a:t>send</a:t>
            </a:r>
            <a:r>
              <a:rPr lang="pl-PL" altLang="en-US" sz="3000" dirty="0" smtClean="0"/>
              <a:t> </a:t>
            </a:r>
            <a:r>
              <a:rPr lang="pl-PL" altLang="en-US" sz="3000" dirty="0" err="1" smtClean="0"/>
              <a:t>it</a:t>
            </a:r>
            <a:r>
              <a:rPr lang="pl-PL" altLang="en-US" sz="3000" dirty="0" smtClean="0"/>
              <a:t> to </a:t>
            </a:r>
            <a:r>
              <a:rPr lang="pl-PL" altLang="en-US" sz="3000" dirty="0" smtClean="0">
                <a:hlinkClick r:id="rId2"/>
              </a:rPr>
              <a:t>marek.matejun@uni.lodz.pl</a:t>
            </a:r>
            <a:r>
              <a:rPr lang="pl-PL" altLang="en-US" sz="3000" dirty="0" smtClean="0"/>
              <a:t> (</a:t>
            </a:r>
            <a:r>
              <a:rPr lang="pl-PL" altLang="en-US" sz="3000" dirty="0" err="1" smtClean="0"/>
              <a:t>including</a:t>
            </a:r>
            <a:r>
              <a:rPr lang="pl-PL" altLang="en-US" sz="3000" dirty="0" smtClean="0"/>
              <a:t> </a:t>
            </a:r>
            <a:r>
              <a:rPr lang="pl-PL" altLang="en-US" sz="3000" dirty="0" err="1" smtClean="0"/>
              <a:t>names</a:t>
            </a:r>
            <a:r>
              <a:rPr lang="pl-PL" altLang="en-US" sz="3000" dirty="0" smtClean="0"/>
              <a:t>!)</a:t>
            </a:r>
          </a:p>
          <a:p>
            <a:pPr marL="913481" lvl="1" indent="-457200">
              <a:spcBef>
                <a:spcPts val="1700"/>
              </a:spcBef>
              <a:buFont typeface="+mj-lt"/>
              <a:buAutoNum type="arabicPeriod"/>
            </a:pPr>
            <a:endParaRPr lang="pl-PL" altLang="en-US" sz="30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762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42" tIns="45630" rIns="91242" bIns="4563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5pPr>
            <a:lvl6pPr marL="639541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6pPr>
            <a:lvl7pPr marL="1279082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7pPr>
            <a:lvl8pPr marL="1918624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8pPr>
            <a:lvl9pPr marL="2558165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500" kern="0" dirty="0" err="1" smtClean="0">
                <a:solidFill>
                  <a:srgbClr val="000099"/>
                </a:solidFill>
              </a:rPr>
              <a:t>Managerial</a:t>
            </a:r>
            <a:r>
              <a:rPr lang="pl-PL" altLang="en-US" sz="3500" kern="0" dirty="0" smtClean="0">
                <a:solidFill>
                  <a:srgbClr val="000099"/>
                </a:solidFill>
              </a:rPr>
              <a:t> </a:t>
            </a:r>
            <a:r>
              <a:rPr lang="pl-PL" altLang="en-US" sz="3500" kern="0" dirty="0" err="1" smtClean="0">
                <a:solidFill>
                  <a:srgbClr val="000099"/>
                </a:solidFill>
              </a:rPr>
              <a:t>training</a:t>
            </a:r>
            <a:endParaRPr lang="pl-PL" altLang="en-US" sz="3500" kern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07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8" name="Text Box 28"/>
          <p:cNvSpPr txBox="1">
            <a:spLocks noChangeArrowheads="1"/>
          </p:cNvSpPr>
          <p:nvPr/>
        </p:nvSpPr>
        <p:spPr bwMode="auto">
          <a:xfrm>
            <a:off x="76200" y="1998333"/>
            <a:ext cx="1447800" cy="151095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91363" tIns="45685" rIns="91363" bIns="45685"/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altLang="en-US" sz="1400" b="0" dirty="0">
                <a:solidFill>
                  <a:srgbClr val="000000"/>
                </a:solidFill>
              </a:rPr>
              <a:t>Definition of the objectives</a:t>
            </a:r>
            <a:r>
              <a:rPr lang="pl-PL" altLang="en-US" sz="1400" b="0" dirty="0">
                <a:solidFill>
                  <a:srgbClr val="000000"/>
                </a:solidFill>
              </a:rPr>
              <a:t>:</a:t>
            </a:r>
          </a:p>
          <a:p>
            <a:pPr marL="244721" indent="-244721" algn="l">
              <a:spcBef>
                <a:spcPct val="20000"/>
              </a:spcBef>
              <a:buFontTx/>
              <a:buChar char="-"/>
            </a:pPr>
            <a:r>
              <a:rPr lang="en-US" altLang="en-US" sz="1400" b="0" dirty="0">
                <a:solidFill>
                  <a:srgbClr val="000000"/>
                </a:solidFill>
              </a:rPr>
              <a:t>Mission</a:t>
            </a:r>
            <a:endParaRPr lang="pl-PL" altLang="en-US" sz="1400" b="0" dirty="0">
              <a:solidFill>
                <a:srgbClr val="000000"/>
              </a:solidFill>
            </a:endParaRPr>
          </a:p>
          <a:p>
            <a:pPr marL="244721" indent="-244721" algn="l">
              <a:spcBef>
                <a:spcPct val="20000"/>
              </a:spcBef>
              <a:buFontTx/>
              <a:buChar char="-"/>
            </a:pPr>
            <a:r>
              <a:rPr lang="pl-PL" altLang="en-US" sz="1400" b="0" dirty="0" err="1">
                <a:solidFill>
                  <a:srgbClr val="000000"/>
                </a:solidFill>
              </a:rPr>
              <a:t>Vision</a:t>
            </a:r>
            <a:endParaRPr lang="pl-PL" altLang="en-US" sz="1400" b="0" dirty="0">
              <a:solidFill>
                <a:srgbClr val="000000"/>
              </a:solidFill>
            </a:endParaRPr>
          </a:p>
          <a:p>
            <a:pPr marL="244721" indent="-244721" algn="l">
              <a:spcBef>
                <a:spcPct val="20000"/>
              </a:spcBef>
              <a:buFontTx/>
              <a:buChar char="-"/>
            </a:pPr>
            <a:r>
              <a:rPr lang="en-US" altLang="en-US" sz="1400" b="0" dirty="0">
                <a:solidFill>
                  <a:srgbClr val="000000"/>
                </a:solidFill>
              </a:rPr>
              <a:t>strategic objectives</a:t>
            </a:r>
            <a:endParaRPr lang="pl-PL" altLang="en-US" sz="1400" b="0" dirty="0">
              <a:solidFill>
                <a:srgbClr val="000000"/>
              </a:solidFill>
            </a:endParaRP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762000" y="1981944"/>
            <a:ext cx="8229600" cy="2743200"/>
            <a:chOff x="480" y="2544"/>
            <a:chExt cx="5184" cy="1728"/>
          </a:xfrm>
        </p:grpSpPr>
        <p:sp>
          <p:nvSpPr>
            <p:cNvPr id="24600" name="Text Box 30"/>
            <p:cNvSpPr txBox="1">
              <a:spLocks noChangeArrowheads="1"/>
            </p:cNvSpPr>
            <p:nvPr/>
          </p:nvSpPr>
          <p:spPr bwMode="auto">
            <a:xfrm>
              <a:off x="5088" y="2544"/>
              <a:ext cx="576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Control of the implementation of the strategy</a:t>
              </a:r>
              <a:endParaRPr lang="pl-PL" altLang="en-US" sz="1400" b="0" dirty="0">
                <a:solidFill>
                  <a:srgbClr val="000000"/>
                </a:solidFill>
              </a:endParaRPr>
            </a:p>
          </p:txBody>
        </p:sp>
        <p:sp>
          <p:nvSpPr>
            <p:cNvPr id="24601" name="Line 31"/>
            <p:cNvSpPr>
              <a:spLocks noChangeShapeType="1"/>
            </p:cNvSpPr>
            <p:nvPr/>
          </p:nvSpPr>
          <p:spPr bwMode="auto">
            <a:xfrm flipV="1">
              <a:off x="4800" y="3065"/>
              <a:ext cx="288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602" name="Line 32"/>
            <p:cNvSpPr>
              <a:spLocks noChangeShapeType="1"/>
            </p:cNvSpPr>
            <p:nvPr/>
          </p:nvSpPr>
          <p:spPr bwMode="auto">
            <a:xfrm>
              <a:off x="5326" y="3393"/>
              <a:ext cx="0" cy="8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603" name="Line 33"/>
            <p:cNvSpPr>
              <a:spLocks noChangeShapeType="1"/>
            </p:cNvSpPr>
            <p:nvPr/>
          </p:nvSpPr>
          <p:spPr bwMode="auto">
            <a:xfrm flipH="1">
              <a:off x="639" y="4265"/>
              <a:ext cx="469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604" name="Line 34"/>
            <p:cNvSpPr>
              <a:spLocks noChangeShapeType="1"/>
            </p:cNvSpPr>
            <p:nvPr/>
          </p:nvSpPr>
          <p:spPr bwMode="auto">
            <a:xfrm flipH="1" flipV="1">
              <a:off x="480" y="3448"/>
              <a:ext cx="159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1524000" y="1463009"/>
            <a:ext cx="2089150" cy="3178175"/>
            <a:chOff x="960" y="2256"/>
            <a:chExt cx="1316" cy="2002"/>
          </a:xfrm>
        </p:grpSpPr>
        <p:sp>
          <p:nvSpPr>
            <p:cNvPr id="24594" name="Oval 36"/>
            <p:cNvSpPr>
              <a:spLocks noChangeArrowheads="1"/>
            </p:cNvSpPr>
            <p:nvPr/>
          </p:nvSpPr>
          <p:spPr bwMode="auto">
            <a:xfrm>
              <a:off x="1211" y="2256"/>
              <a:ext cx="1002" cy="19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24595" name="Text Box 37"/>
            <p:cNvSpPr txBox="1">
              <a:spLocks noChangeArrowheads="1"/>
            </p:cNvSpPr>
            <p:nvPr/>
          </p:nvSpPr>
          <p:spPr bwMode="auto">
            <a:xfrm>
              <a:off x="1200" y="2302"/>
              <a:ext cx="1076" cy="64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Analysis of the environment:</a:t>
              </a:r>
            </a:p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- opportunities</a:t>
              </a:r>
            </a:p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- threats</a:t>
              </a:r>
              <a:endParaRPr lang="pl-PL" altLang="en-US" sz="1400" b="0" dirty="0">
                <a:solidFill>
                  <a:srgbClr val="000000"/>
                </a:solidFill>
              </a:endParaRPr>
            </a:p>
          </p:txBody>
        </p:sp>
        <p:sp>
          <p:nvSpPr>
            <p:cNvPr id="24596" name="Text Box 38"/>
            <p:cNvSpPr txBox="1">
              <a:spLocks noChangeArrowheads="1"/>
            </p:cNvSpPr>
            <p:nvPr/>
          </p:nvSpPr>
          <p:spPr bwMode="auto">
            <a:xfrm>
              <a:off x="1227" y="3501"/>
              <a:ext cx="1036" cy="75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Analysis of the organization's potential:</a:t>
              </a:r>
            </a:p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- strengths</a:t>
              </a:r>
            </a:p>
            <a:p>
              <a:pPr algn="l">
                <a:spcBef>
                  <a:spcPct val="20000"/>
                </a:spcBef>
              </a:pPr>
              <a:r>
                <a:rPr lang="en-US" altLang="en-US" sz="1400" b="0" dirty="0">
                  <a:solidFill>
                    <a:srgbClr val="000000"/>
                  </a:solidFill>
                </a:rPr>
                <a:t>- Weaknesses</a:t>
              </a:r>
              <a:endParaRPr lang="pl-PL" altLang="en-US" sz="1400" b="0" dirty="0">
                <a:solidFill>
                  <a:srgbClr val="000000"/>
                </a:solidFill>
              </a:endParaRPr>
            </a:p>
          </p:txBody>
        </p:sp>
        <p:sp>
          <p:nvSpPr>
            <p:cNvPr id="24597" name="Line 39"/>
            <p:cNvSpPr>
              <a:spLocks noChangeShapeType="1"/>
            </p:cNvSpPr>
            <p:nvPr/>
          </p:nvSpPr>
          <p:spPr bwMode="auto">
            <a:xfrm flipH="1" flipV="1">
              <a:off x="960" y="3456"/>
              <a:ext cx="288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598" name="Line 40"/>
            <p:cNvSpPr>
              <a:spLocks noChangeShapeType="1"/>
            </p:cNvSpPr>
            <p:nvPr/>
          </p:nvSpPr>
          <p:spPr bwMode="auto">
            <a:xfrm flipH="1">
              <a:off x="960" y="2640"/>
              <a:ext cx="24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599" name="Text Box 41"/>
            <p:cNvSpPr txBox="1">
              <a:spLocks noChangeArrowheads="1"/>
            </p:cNvSpPr>
            <p:nvPr/>
          </p:nvSpPr>
          <p:spPr bwMode="auto">
            <a:xfrm>
              <a:off x="1201" y="2936"/>
              <a:ext cx="107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en-US" altLang="en-US" sz="1200" dirty="0">
                  <a:solidFill>
                    <a:srgbClr val="000000"/>
                  </a:solidFill>
                </a:rPr>
                <a:t>Strategic analysis:</a:t>
              </a:r>
            </a:p>
            <a:p>
              <a:pPr algn="l">
                <a:spcBef>
                  <a:spcPct val="20000"/>
                </a:spcBef>
              </a:pPr>
              <a:r>
                <a:rPr lang="en-US" altLang="en-US" sz="1200" dirty="0">
                  <a:solidFill>
                    <a:srgbClr val="000000"/>
                  </a:solidFill>
                </a:rPr>
                <a:t>Analysis of the </a:t>
              </a:r>
              <a:r>
                <a:rPr lang="en-US" altLang="en-US" sz="1200" dirty="0" err="1">
                  <a:solidFill>
                    <a:srgbClr val="000000"/>
                  </a:solidFill>
                </a:rPr>
                <a:t>organi</a:t>
              </a:r>
              <a:r>
                <a:rPr lang="pl-PL" altLang="en-US" sz="1200" dirty="0">
                  <a:solidFill>
                    <a:srgbClr val="000000"/>
                  </a:solidFill>
                </a:rPr>
                <a:t>z</a:t>
              </a:r>
              <a:r>
                <a:rPr lang="en-US" altLang="en-US" sz="1200" dirty="0" err="1">
                  <a:solidFill>
                    <a:srgbClr val="000000"/>
                  </a:solidFill>
                </a:rPr>
                <a:t>ation</a:t>
              </a:r>
              <a:r>
                <a:rPr lang="pl-PL" altLang="en-US" sz="1200" dirty="0">
                  <a:solidFill>
                    <a:srgbClr val="000000"/>
                  </a:solidFill>
                </a:rPr>
                <a:t/>
              </a:r>
              <a:br>
                <a:rPr lang="pl-PL" altLang="en-US" sz="1200" dirty="0">
                  <a:solidFill>
                    <a:srgbClr val="000000"/>
                  </a:solidFill>
                </a:rPr>
              </a:br>
              <a:r>
                <a:rPr lang="en-US" altLang="en-US" sz="1200" dirty="0">
                  <a:solidFill>
                    <a:srgbClr val="000000"/>
                  </a:solidFill>
                </a:rPr>
                <a:t>and the environment</a:t>
              </a:r>
              <a:endParaRPr lang="pl-PL" alt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6172200" y="2325015"/>
            <a:ext cx="1447800" cy="906462"/>
            <a:chOff x="3888" y="2799"/>
            <a:chExt cx="912" cy="571"/>
          </a:xfrm>
        </p:grpSpPr>
        <p:sp>
          <p:nvSpPr>
            <p:cNvPr id="24592" name="Text Box 43"/>
            <p:cNvSpPr txBox="1">
              <a:spLocks noChangeArrowheads="1"/>
            </p:cNvSpPr>
            <p:nvPr/>
          </p:nvSpPr>
          <p:spPr bwMode="auto">
            <a:xfrm>
              <a:off x="4162" y="2799"/>
              <a:ext cx="638" cy="5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pl-PL" altLang="en-US" sz="1400" b="0" dirty="0" err="1">
                  <a:solidFill>
                    <a:srgbClr val="000000"/>
                  </a:solidFill>
                </a:rPr>
                <a:t>Strategy</a:t>
              </a:r>
              <a:r>
                <a:rPr lang="pl-PL" altLang="en-US" sz="1400" b="0" dirty="0">
                  <a:solidFill>
                    <a:srgbClr val="000000"/>
                  </a:solidFill>
                </a:rPr>
                <a:t> </a:t>
              </a:r>
              <a:r>
                <a:rPr lang="pl-PL" altLang="en-US" sz="1400" b="0" dirty="0" err="1">
                  <a:solidFill>
                    <a:srgbClr val="000000"/>
                  </a:solidFill>
                </a:rPr>
                <a:t>implementation</a:t>
              </a:r>
              <a:endParaRPr lang="pl-PL" altLang="en-US" sz="1400" b="0" dirty="0">
                <a:solidFill>
                  <a:srgbClr val="000000"/>
                </a:solidFill>
              </a:endParaRPr>
            </a:p>
          </p:txBody>
        </p:sp>
        <p:sp>
          <p:nvSpPr>
            <p:cNvPr id="24593" name="Line 44"/>
            <p:cNvSpPr>
              <a:spLocks noChangeShapeType="1"/>
            </p:cNvSpPr>
            <p:nvPr/>
          </p:nvSpPr>
          <p:spPr bwMode="auto">
            <a:xfrm flipV="1">
              <a:off x="3888" y="3072"/>
              <a:ext cx="288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1535114" y="1920209"/>
            <a:ext cx="3417887" cy="1831975"/>
            <a:chOff x="967" y="2544"/>
            <a:chExt cx="2153" cy="1154"/>
          </a:xfrm>
        </p:grpSpPr>
        <p:sp>
          <p:nvSpPr>
            <p:cNvPr id="24588" name="Line 46"/>
            <p:cNvSpPr>
              <a:spLocks noChangeShapeType="1"/>
            </p:cNvSpPr>
            <p:nvPr/>
          </p:nvSpPr>
          <p:spPr bwMode="auto">
            <a:xfrm flipV="1">
              <a:off x="967" y="3072"/>
              <a:ext cx="1529" cy="1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589" name="Line 47"/>
            <p:cNvSpPr>
              <a:spLocks noChangeShapeType="1"/>
            </p:cNvSpPr>
            <p:nvPr/>
          </p:nvSpPr>
          <p:spPr bwMode="auto">
            <a:xfrm>
              <a:off x="2256" y="2544"/>
              <a:ext cx="432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590" name="Line 48"/>
            <p:cNvSpPr>
              <a:spLocks noChangeShapeType="1"/>
            </p:cNvSpPr>
            <p:nvPr/>
          </p:nvSpPr>
          <p:spPr bwMode="auto">
            <a:xfrm flipV="1">
              <a:off x="2256" y="3312"/>
              <a:ext cx="384" cy="3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  <p:sp>
          <p:nvSpPr>
            <p:cNvPr id="24591" name="Text Box 49"/>
            <p:cNvSpPr txBox="1">
              <a:spLocks noChangeArrowheads="1"/>
            </p:cNvSpPr>
            <p:nvPr/>
          </p:nvSpPr>
          <p:spPr bwMode="auto">
            <a:xfrm>
              <a:off x="2496" y="2880"/>
              <a:ext cx="62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pl-PL" altLang="en-US" sz="1400" b="0" dirty="0">
                  <a:solidFill>
                    <a:srgbClr val="000000"/>
                  </a:solidFill>
                </a:rPr>
                <a:t>Strategic </a:t>
              </a:r>
              <a:r>
                <a:rPr lang="pl-PL" altLang="en-US" sz="1400" b="0" dirty="0" err="1">
                  <a:solidFill>
                    <a:srgbClr val="000000"/>
                  </a:solidFill>
                </a:rPr>
                <a:t>options</a:t>
              </a:r>
              <a:endParaRPr lang="pl-PL" altLang="en-US" sz="1400" b="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4953000" y="2301204"/>
            <a:ext cx="1219200" cy="906463"/>
            <a:chOff x="3120" y="2784"/>
            <a:chExt cx="768" cy="571"/>
          </a:xfrm>
        </p:grpSpPr>
        <p:sp>
          <p:nvSpPr>
            <p:cNvPr id="24586" name="Text Box 51"/>
            <p:cNvSpPr txBox="1">
              <a:spLocks noChangeArrowheads="1"/>
            </p:cNvSpPr>
            <p:nvPr/>
          </p:nvSpPr>
          <p:spPr bwMode="auto">
            <a:xfrm>
              <a:off x="3369" y="2784"/>
              <a:ext cx="519" cy="5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>
                <a:spcBef>
                  <a:spcPct val="20000"/>
                </a:spcBef>
              </a:pPr>
              <a:r>
                <a:rPr lang="pl-PL" altLang="en-US" sz="1400" b="0" dirty="0">
                  <a:solidFill>
                    <a:srgbClr val="000000"/>
                  </a:solidFill>
                </a:rPr>
                <a:t>Choice of the </a:t>
              </a:r>
              <a:r>
                <a:rPr lang="pl-PL" altLang="en-US" sz="1400" b="0" dirty="0" err="1">
                  <a:solidFill>
                    <a:srgbClr val="000000"/>
                  </a:solidFill>
                </a:rPr>
                <a:t>strategy</a:t>
              </a:r>
              <a:endParaRPr lang="pl-PL" altLang="en-US" sz="1400" b="0" dirty="0">
                <a:solidFill>
                  <a:srgbClr val="000000"/>
                </a:solidFill>
              </a:endParaRPr>
            </a:p>
          </p:txBody>
        </p:sp>
        <p:sp>
          <p:nvSpPr>
            <p:cNvPr id="24587" name="Line 52"/>
            <p:cNvSpPr>
              <a:spLocks noChangeShapeType="1"/>
            </p:cNvSpPr>
            <p:nvPr/>
          </p:nvSpPr>
          <p:spPr bwMode="auto">
            <a:xfrm flipV="1">
              <a:off x="3120" y="3072"/>
              <a:ext cx="240" cy="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l">
                <a:spcBef>
                  <a:spcPct val="20000"/>
                </a:spcBef>
                <a:buFontTx/>
                <a:buChar char="•"/>
              </a:pPr>
              <a:endParaRPr lang="en-US" sz="1400" b="0">
                <a:solidFill>
                  <a:srgbClr val="000000"/>
                </a:solidFill>
              </a:endParaRPr>
            </a:p>
          </p:txBody>
        </p:sp>
      </p:grp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51520" y="171912"/>
            <a:ext cx="8671560" cy="520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97" tIns="45655" rIns="91297" bIns="4565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6485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297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69456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5944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500" b="1" kern="0" dirty="0" smtClean="0">
                <a:solidFill>
                  <a:srgbClr val="000099"/>
                </a:solidFill>
              </a:rPr>
              <a:t>Strategic management </a:t>
            </a:r>
            <a:r>
              <a:rPr lang="pl-PL" altLang="en-US" sz="3500" b="1" kern="0" dirty="0" err="1" smtClean="0">
                <a:solidFill>
                  <a:srgbClr val="000099"/>
                </a:solidFill>
              </a:rPr>
              <a:t>process</a:t>
            </a:r>
            <a:endParaRPr lang="pl-PL" altLang="en-US" sz="3500" b="1" kern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2"/>
          <p:cNvSpPr txBox="1"/>
          <p:nvPr/>
        </p:nvSpPr>
        <p:spPr>
          <a:xfrm>
            <a:off x="228610" y="1320194"/>
            <a:ext cx="8561011" cy="4525560"/>
          </a:xfrm>
          <a:prstGeom prst="rect">
            <a:avLst/>
          </a:prstGeom>
        </p:spPr>
        <p:txBody>
          <a:bodyPr lIns="65226" tIns="32613" rIns="65226" bIns="32613"/>
          <a:lstStyle/>
          <a:p>
            <a:pPr marL="489211" indent="-489211" algn="l">
              <a:spcBef>
                <a:spcPts val="1071"/>
              </a:spcBef>
              <a:buFontTx/>
              <a:buChar char="•"/>
            </a:pPr>
            <a:r>
              <a:rPr lang="en-US" altLang="en-US" sz="2300" b="0" dirty="0" smtClean="0">
                <a:solidFill>
                  <a:srgbClr val="000000"/>
                </a:solidFill>
                <a:latin typeface="Times New Roman"/>
              </a:rPr>
              <a:t>In the process of strategic management, the first stage is to define the mission, vision and strategic objectives of the company's activity.</a:t>
            </a:r>
          </a:p>
          <a:p>
            <a:pPr marL="489211" indent="-489211" algn="l">
              <a:spcBef>
                <a:spcPts val="1071"/>
              </a:spcBef>
              <a:buFontTx/>
              <a:buChar char="•"/>
            </a:pPr>
            <a:r>
              <a:rPr lang="en-US" sz="2300" dirty="0" smtClean="0">
                <a:solidFill>
                  <a:srgbClr val="000000"/>
                </a:solidFill>
                <a:latin typeface="Times New Roman"/>
              </a:rPr>
              <a:t>Mission: </a:t>
            </a:r>
            <a:r>
              <a:rPr lang="en-US" sz="2300" b="0" dirty="0" smtClean="0">
                <a:solidFill>
                  <a:srgbClr val="000000"/>
                </a:solidFill>
                <a:latin typeface="Times New Roman"/>
              </a:rPr>
              <a:t>An organization's reason for being. </a:t>
            </a:r>
          </a:p>
          <a:p>
            <a:pPr marL="945426" lvl="1" indent="-489211" algn="l">
              <a:spcBef>
                <a:spcPts val="1071"/>
              </a:spcBef>
              <a:buFontTx/>
              <a:buChar char="•"/>
            </a:pPr>
            <a:r>
              <a:rPr lang="en-US" sz="2300" b="0" dirty="0" smtClean="0">
                <a:solidFill>
                  <a:srgbClr val="000000"/>
                </a:solidFill>
                <a:latin typeface="Times New Roman"/>
              </a:rPr>
              <a:t>It concentrates on the scope of the business and what distinguishes this business from similar businesses. </a:t>
            </a:r>
          </a:p>
          <a:p>
            <a:pPr marL="945426" lvl="1" indent="-489211" algn="l">
              <a:spcBef>
                <a:spcPts val="1071"/>
              </a:spcBef>
              <a:buFontTx/>
              <a:buChar char="•"/>
            </a:pPr>
            <a:r>
              <a:rPr lang="en-US" sz="2300" b="0" dirty="0" smtClean="0">
                <a:solidFill>
                  <a:srgbClr val="000000"/>
                </a:solidFill>
                <a:latin typeface="Times New Roman"/>
              </a:rPr>
              <a:t>Mission reflects the culture and values of top management.</a:t>
            </a:r>
            <a:endParaRPr lang="en-US" altLang="en-US" sz="2300" b="0" dirty="0" smtClean="0">
              <a:solidFill>
                <a:srgbClr val="000000"/>
              </a:solidFill>
              <a:latin typeface="Times New Roman"/>
            </a:endParaRPr>
          </a:p>
          <a:p>
            <a:pPr marL="489211" indent="-489211" algn="l">
              <a:spcBef>
                <a:spcPts val="1071"/>
              </a:spcBef>
              <a:buFontTx/>
              <a:buChar char="•"/>
            </a:pPr>
            <a:r>
              <a:rPr lang="en-US" sz="2300" dirty="0" smtClean="0">
                <a:solidFill>
                  <a:srgbClr val="000000"/>
                </a:solidFill>
                <a:latin typeface="Times New Roman"/>
              </a:rPr>
              <a:t>Vision: </a:t>
            </a:r>
            <a:r>
              <a:rPr lang="en-US" sz="2300" b="0" dirty="0" smtClean="0">
                <a:solidFill>
                  <a:srgbClr val="000000"/>
                </a:solidFill>
                <a:latin typeface="Times New Roman"/>
              </a:rPr>
              <a:t>specific, directional and motivational guidance for the entire organization. Concentrates on the future</a:t>
            </a:r>
          </a:p>
          <a:p>
            <a:pPr marL="489211" indent="-489211" algn="l">
              <a:spcBef>
                <a:spcPts val="1071"/>
              </a:spcBef>
              <a:buFontTx/>
              <a:buChar char="•"/>
            </a:pPr>
            <a:r>
              <a:rPr lang="en-US" sz="2300" dirty="0" smtClean="0">
                <a:solidFill>
                  <a:srgbClr val="000000"/>
                </a:solidFill>
                <a:latin typeface="Times New Roman"/>
              </a:rPr>
              <a:t>Strategic objectives: </a:t>
            </a:r>
            <a:r>
              <a:rPr lang="en-US" sz="2300" b="0" dirty="0" smtClean="0">
                <a:solidFill>
                  <a:srgbClr val="000000"/>
                </a:solidFill>
                <a:latin typeface="Times New Roman"/>
              </a:rPr>
              <a:t>Ideas that execute the mission and address key issues within the </a:t>
            </a:r>
            <a:r>
              <a:rPr lang="en-US" sz="2300" b="0" dirty="0" err="1" smtClean="0">
                <a:solidFill>
                  <a:srgbClr val="000000"/>
                </a:solidFill>
                <a:latin typeface="Times New Roman"/>
              </a:rPr>
              <a:t>organi</a:t>
            </a:r>
            <a:r>
              <a:rPr lang="pl-PL" sz="2300" b="0" dirty="0" smtClean="0">
                <a:solidFill>
                  <a:srgbClr val="000000"/>
                </a:solidFill>
                <a:latin typeface="Times New Roman"/>
              </a:rPr>
              <a:t>z</a:t>
            </a:r>
            <a:r>
              <a:rPr lang="en-US" sz="2300" b="0" dirty="0" err="1" smtClean="0">
                <a:solidFill>
                  <a:srgbClr val="000000"/>
                </a:solidFill>
                <a:latin typeface="Times New Roman"/>
              </a:rPr>
              <a:t>ation</a:t>
            </a:r>
            <a:r>
              <a:rPr lang="en-US" sz="2300" b="0" dirty="0" smtClean="0">
                <a:solidFill>
                  <a:srgbClr val="000000"/>
                </a:solidFill>
                <a:latin typeface="Times New Roman"/>
              </a:rPr>
              <a:t> such as market position, innovation, productivity, resources, profitability, management, and worker performance. </a:t>
            </a:r>
            <a:endParaRPr lang="en-US" sz="2300" b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323886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42" tIns="45630" rIns="91242" bIns="4563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5pPr>
            <a:lvl6pPr marL="639541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6pPr>
            <a:lvl7pPr marL="1279082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7pPr>
            <a:lvl8pPr marL="1918624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8pPr>
            <a:lvl9pPr marL="2558165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500" dirty="0" smtClean="0">
                <a:solidFill>
                  <a:srgbClr val="000099"/>
                </a:solidFill>
              </a:rPr>
              <a:t>D</a:t>
            </a:r>
            <a:r>
              <a:rPr lang="en-US" altLang="en-US" sz="3500" dirty="0" err="1" smtClean="0">
                <a:solidFill>
                  <a:srgbClr val="000099"/>
                </a:solidFill>
              </a:rPr>
              <a:t>efinition</a:t>
            </a:r>
            <a:r>
              <a:rPr lang="en-US" altLang="en-US" sz="3500" dirty="0" smtClean="0">
                <a:solidFill>
                  <a:srgbClr val="000099"/>
                </a:solidFill>
              </a:rPr>
              <a:t> of mission, vision </a:t>
            </a:r>
            <a:br>
              <a:rPr lang="en-US" altLang="en-US" sz="3500" dirty="0" smtClean="0">
                <a:solidFill>
                  <a:srgbClr val="000099"/>
                </a:solidFill>
              </a:rPr>
            </a:br>
            <a:r>
              <a:rPr lang="en-US" altLang="en-US" sz="3500" dirty="0" smtClean="0">
                <a:solidFill>
                  <a:srgbClr val="000099"/>
                </a:solidFill>
              </a:rPr>
              <a:t>and strategic objectives</a:t>
            </a:r>
            <a:endParaRPr lang="en-US" altLang="en-US" sz="35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2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304802" y="136526"/>
            <a:ext cx="8659686" cy="101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19" tIns="45665" rIns="91319" bIns="45665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99"/>
                </a:solidFill>
              </a:rPr>
              <a:t>Analysis </a:t>
            </a:r>
            <a:r>
              <a:rPr lang="en-US" altLang="en-US" sz="3000" dirty="0">
                <a:solidFill>
                  <a:srgbClr val="000099"/>
                </a:solidFill>
              </a:rPr>
              <a:t>of </a:t>
            </a:r>
            <a:r>
              <a:rPr lang="en-US" altLang="en-US" sz="3000" dirty="0" err="1">
                <a:solidFill>
                  <a:srgbClr val="000099"/>
                </a:solidFill>
              </a:rPr>
              <a:t>organi</a:t>
            </a:r>
            <a:r>
              <a:rPr lang="pl-PL" altLang="en-US" sz="3000" dirty="0">
                <a:solidFill>
                  <a:srgbClr val="000099"/>
                </a:solidFill>
              </a:rPr>
              <a:t>z</a:t>
            </a:r>
            <a:r>
              <a:rPr lang="en-US" altLang="en-US" sz="3000" dirty="0" err="1">
                <a:solidFill>
                  <a:srgbClr val="000099"/>
                </a:solidFill>
              </a:rPr>
              <a:t>ation</a:t>
            </a:r>
            <a:r>
              <a:rPr lang="en-US" altLang="en-US" sz="3000" dirty="0">
                <a:solidFill>
                  <a:srgbClr val="000099"/>
                </a:solidFill>
              </a:rPr>
              <a:t> and environment </a:t>
            </a:r>
            <a:r>
              <a:rPr lang="pl-PL" altLang="en-US" sz="3000" dirty="0" smtClean="0">
                <a:solidFill>
                  <a:srgbClr val="000099"/>
                </a:solidFill>
              </a:rPr>
              <a:t/>
            </a:r>
            <a:br>
              <a:rPr lang="pl-PL" altLang="en-US" sz="3000" dirty="0" smtClean="0">
                <a:solidFill>
                  <a:srgbClr val="000099"/>
                </a:solidFill>
              </a:rPr>
            </a:br>
            <a:r>
              <a:rPr lang="en-US" altLang="en-US" sz="3000" dirty="0" smtClean="0">
                <a:solidFill>
                  <a:srgbClr val="000099"/>
                </a:solidFill>
              </a:rPr>
              <a:t>(</a:t>
            </a:r>
            <a:r>
              <a:rPr lang="en-US" altLang="en-US" sz="3000" dirty="0">
                <a:solidFill>
                  <a:srgbClr val="000099"/>
                </a:solidFill>
              </a:rPr>
              <a:t>strategic analysis</a:t>
            </a:r>
            <a:r>
              <a:rPr lang="pl-PL" altLang="en-US" sz="3000" dirty="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25604" name="Rectangle 1028"/>
          <p:cNvSpPr>
            <a:spLocks noChangeArrowheads="1"/>
          </p:cNvSpPr>
          <p:nvPr/>
        </p:nvSpPr>
        <p:spPr bwMode="auto">
          <a:xfrm>
            <a:off x="304800" y="1295400"/>
            <a:ext cx="8382000" cy="83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9" tIns="45665" rIns="91319" bIns="45665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altLang="en-US" sz="2400" b="0" dirty="0">
                <a:solidFill>
                  <a:srgbClr val="000000"/>
                </a:solidFill>
              </a:rPr>
              <a:t>This analysis can be carried out from the point of view of various criteria and using a variety of methods and tools, such as</a:t>
            </a:r>
            <a:r>
              <a:rPr lang="pl-PL" altLang="en-US" sz="2400" b="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5" name="Rectangle 1026"/>
          <p:cNvSpPr txBox="1">
            <a:spLocks noChangeArrowheads="1"/>
          </p:cNvSpPr>
          <p:nvPr/>
        </p:nvSpPr>
        <p:spPr bwMode="auto">
          <a:xfrm>
            <a:off x="304800" y="2228056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75" tIns="45645" rIns="91275" bIns="45645" numCol="1" anchor="t" anchorCtr="0" compatLnSpc="1">
            <a:prstTxWarp prst="textNoShape">
              <a:avLst/>
            </a:prstTxWarp>
          </a:bodyPr>
          <a:lstStyle>
            <a:lvl1pPr marL="480060" indent="-48006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4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900">
                <a:solidFill>
                  <a:schemeClr val="tx1"/>
                </a:solidFill>
                <a:latin typeface="+mn-lt"/>
              </a:defRPr>
            </a:lvl2pPr>
            <a:lvl3pPr marL="160020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+mn-lt"/>
              </a:defRPr>
            </a:lvl3pPr>
            <a:lvl4pPr marL="224028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4pPr>
            <a:lvl5pPr marL="288036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5pPr>
            <a:lvl6pPr marL="352044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6pPr>
            <a:lvl7pPr marL="416052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7pPr>
            <a:lvl8pPr marL="480060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8pPr>
            <a:lvl9pPr marL="5440680" indent="-32004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400" kern="0" dirty="0">
                <a:solidFill>
                  <a:srgbClr val="000000"/>
                </a:solidFill>
              </a:rPr>
              <a:t>Resources analysis according to Hofer and Schendel</a:t>
            </a:r>
          </a:p>
          <a:p>
            <a:r>
              <a:rPr lang="en-US" altLang="en-US" sz="2400" kern="0" dirty="0">
                <a:solidFill>
                  <a:srgbClr val="000000"/>
                </a:solidFill>
              </a:rPr>
              <a:t>PEST analysis</a:t>
            </a:r>
          </a:p>
          <a:p>
            <a:r>
              <a:rPr lang="en-US" altLang="en-US" sz="2400" kern="0" dirty="0">
                <a:solidFill>
                  <a:srgbClr val="000000"/>
                </a:solidFill>
              </a:rPr>
              <a:t>Stakeholder analysis </a:t>
            </a:r>
            <a:endParaRPr lang="pl-PL" altLang="en-US" sz="2400" kern="0" dirty="0">
              <a:solidFill>
                <a:srgbClr val="000000"/>
              </a:solidFill>
            </a:endParaRPr>
          </a:p>
          <a:p>
            <a:r>
              <a:rPr lang="en-US" altLang="en-US" sz="2400" b="0" kern="0" dirty="0">
                <a:solidFill>
                  <a:srgbClr val="000000"/>
                </a:solidFill>
              </a:rPr>
              <a:t>Value chain analysis</a:t>
            </a:r>
          </a:p>
          <a:p>
            <a:r>
              <a:rPr lang="en-US" altLang="en-US" sz="2400" b="0" kern="0" dirty="0" smtClean="0">
                <a:solidFill>
                  <a:srgbClr val="000000"/>
                </a:solidFill>
              </a:rPr>
              <a:t>Analysis </a:t>
            </a:r>
            <a:r>
              <a:rPr lang="en-US" altLang="en-US" sz="2400" b="0" kern="0" dirty="0">
                <a:solidFill>
                  <a:srgbClr val="000000"/>
                </a:solidFill>
              </a:rPr>
              <a:t>of 5 competition forces of M. </a:t>
            </a:r>
            <a:r>
              <a:rPr lang="en-US" altLang="en-US" sz="2400" b="0" kern="0" dirty="0" smtClean="0">
                <a:solidFill>
                  <a:srgbClr val="000000"/>
                </a:solidFill>
              </a:rPr>
              <a:t>Porter</a:t>
            </a:r>
            <a:endParaRPr lang="pl-PL" altLang="en-US" sz="2400" b="0" kern="0" dirty="0" smtClean="0">
              <a:solidFill>
                <a:srgbClr val="000000"/>
              </a:solidFill>
            </a:endParaRPr>
          </a:p>
          <a:p>
            <a:r>
              <a:rPr lang="en-US" altLang="en-US" sz="2400" b="0" kern="0" dirty="0">
                <a:solidFill>
                  <a:srgbClr val="000000"/>
                </a:solidFill>
              </a:rPr>
              <a:t>Analysis of the life cycle of a product or </a:t>
            </a:r>
            <a:r>
              <a:rPr lang="en-US" altLang="en-US" sz="2400" b="0" kern="0" dirty="0" err="1">
                <a:solidFill>
                  <a:srgbClr val="000000"/>
                </a:solidFill>
              </a:rPr>
              <a:t>organi</a:t>
            </a:r>
            <a:r>
              <a:rPr lang="pl-PL" altLang="en-US" sz="2400" b="0" kern="0" dirty="0">
                <a:solidFill>
                  <a:srgbClr val="000000"/>
                </a:solidFill>
              </a:rPr>
              <a:t>z</a:t>
            </a:r>
            <a:r>
              <a:rPr lang="en-US" altLang="en-US" sz="2400" b="0" kern="0" dirty="0" err="1">
                <a:solidFill>
                  <a:srgbClr val="000000"/>
                </a:solidFill>
              </a:rPr>
              <a:t>ation</a:t>
            </a:r>
            <a:endParaRPr lang="en-US" altLang="en-US" sz="2400" b="0" kern="0" dirty="0">
              <a:solidFill>
                <a:srgbClr val="000000"/>
              </a:solidFill>
            </a:endParaRPr>
          </a:p>
          <a:p>
            <a:r>
              <a:rPr lang="en-US" altLang="en-US" sz="2400" kern="0" dirty="0" smtClean="0">
                <a:solidFill>
                  <a:srgbClr val="000000"/>
                </a:solidFill>
              </a:rPr>
              <a:t>BCG </a:t>
            </a:r>
            <a:r>
              <a:rPr lang="en-US" altLang="en-US" sz="2400" kern="0" dirty="0">
                <a:solidFill>
                  <a:srgbClr val="000000"/>
                </a:solidFill>
              </a:rPr>
              <a:t>matrix</a:t>
            </a:r>
          </a:p>
          <a:p>
            <a:r>
              <a:rPr lang="en-US" altLang="en-US" sz="2400" b="0" kern="0" dirty="0" smtClean="0">
                <a:solidFill>
                  <a:srgbClr val="000000"/>
                </a:solidFill>
              </a:rPr>
              <a:t>GE </a:t>
            </a:r>
            <a:r>
              <a:rPr lang="en-US" altLang="en-US" sz="2400" b="0" kern="0" dirty="0">
                <a:solidFill>
                  <a:srgbClr val="000000"/>
                </a:solidFill>
              </a:rPr>
              <a:t>matrix</a:t>
            </a:r>
          </a:p>
          <a:p>
            <a:r>
              <a:rPr lang="en-US" altLang="en-US" sz="2400" kern="0" dirty="0">
                <a:solidFill>
                  <a:srgbClr val="000000"/>
                </a:solidFill>
              </a:rPr>
              <a:t>SWOT analysis - </a:t>
            </a:r>
            <a:r>
              <a:rPr lang="en-US" altLang="en-US" sz="2400" kern="0" dirty="0" smtClean="0">
                <a:solidFill>
                  <a:srgbClr val="000000"/>
                </a:solidFill>
              </a:rPr>
              <a:t>synthesis </a:t>
            </a:r>
            <a:r>
              <a:rPr lang="en-US" altLang="en-US" sz="2400" kern="0" dirty="0">
                <a:solidFill>
                  <a:srgbClr val="000000"/>
                </a:solidFill>
              </a:rPr>
              <a:t>of previous analyses and considerations</a:t>
            </a:r>
            <a:endParaRPr lang="pl-PL" altLang="en-US" sz="24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16632"/>
            <a:ext cx="7772400" cy="457200"/>
          </a:xfrm>
        </p:spPr>
        <p:txBody>
          <a:bodyPr/>
          <a:lstStyle/>
          <a:p>
            <a:r>
              <a:rPr lang="en-US" altLang="en-US" sz="3500" b="1" dirty="0">
                <a:solidFill>
                  <a:srgbClr val="000099"/>
                </a:solidFill>
              </a:rPr>
              <a:t>Resources </a:t>
            </a:r>
            <a:r>
              <a:rPr lang="en-US" altLang="en-US" sz="3500" b="1" dirty="0" err="1" smtClean="0">
                <a:solidFill>
                  <a:srgbClr val="000099"/>
                </a:solidFill>
              </a:rPr>
              <a:t>analysi</a:t>
            </a:r>
            <a:r>
              <a:rPr lang="pl-PL" altLang="en-US" sz="3500" b="1" dirty="0" smtClean="0">
                <a:solidFill>
                  <a:srgbClr val="000099"/>
                </a:solidFill>
              </a:rPr>
              <a:t>s</a:t>
            </a:r>
            <a:endParaRPr lang="pl-PL" altLang="en-US" sz="3500" b="1" dirty="0">
              <a:solidFill>
                <a:srgbClr val="000099"/>
              </a:solidFill>
            </a:endParaRPr>
          </a:p>
        </p:txBody>
      </p:sp>
      <p:sp>
        <p:nvSpPr>
          <p:cNvPr id="453637" name="Rectangle 5"/>
          <p:cNvSpPr>
            <a:spLocks noChangeArrowheads="1"/>
          </p:cNvSpPr>
          <p:nvPr/>
        </p:nvSpPr>
        <p:spPr bwMode="auto">
          <a:xfrm>
            <a:off x="104714" y="620688"/>
            <a:ext cx="8839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9" tIns="45665" rIns="91319" bIns="45665"/>
          <a:lstStyle>
            <a:lvl1pPr marL="342900" indent="-342900"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altLang="en-US" b="0" dirty="0">
                <a:solidFill>
                  <a:srgbClr val="000000"/>
                </a:solidFill>
              </a:rPr>
              <a:t>One of the simplest methods of examining the potential of a company used in the phase of strategic analysis is the analysis of resources proposed by </a:t>
            </a:r>
            <a:r>
              <a:rPr lang="en-US" altLang="en-US" b="0" dirty="0" err="1">
                <a:solidFill>
                  <a:srgbClr val="000000"/>
                </a:solidFill>
              </a:rPr>
              <a:t>Ch.W</a:t>
            </a:r>
            <a:r>
              <a:rPr lang="en-US" altLang="en-US" b="0" dirty="0">
                <a:solidFill>
                  <a:srgbClr val="000000"/>
                </a:solidFill>
              </a:rPr>
              <a:t>. Hofer and D. Schendel. </a:t>
            </a:r>
          </a:p>
          <a:p>
            <a:pPr algn="l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altLang="en-US" b="0" dirty="0">
                <a:solidFill>
                  <a:srgbClr val="000000"/>
                </a:solidFill>
              </a:rPr>
              <a:t>It involves ordering and describing the existing resources of the company from the strategic point of view from </a:t>
            </a:r>
            <a:r>
              <a:rPr lang="pl-PL" altLang="en-US" b="0" dirty="0">
                <a:solidFill>
                  <a:srgbClr val="000000"/>
                </a:solidFill>
              </a:rPr>
              <a:t>in the </a:t>
            </a:r>
            <a:r>
              <a:rPr lang="en-US" altLang="en-US" b="0" dirty="0">
                <a:solidFill>
                  <a:srgbClr val="000000"/>
                </a:solidFill>
              </a:rPr>
              <a:t>functional </a:t>
            </a:r>
            <a:r>
              <a:rPr lang="pl-PL" altLang="en-US" b="0" dirty="0" err="1">
                <a:solidFill>
                  <a:srgbClr val="000000"/>
                </a:solidFill>
              </a:rPr>
              <a:t>context</a:t>
            </a:r>
            <a:endParaRPr lang="en-US" altLang="en-US" b="0" dirty="0">
              <a:solidFill>
                <a:srgbClr val="000000"/>
              </a:solidFill>
            </a:endParaRPr>
          </a:p>
          <a:p>
            <a:pPr algn="l">
              <a:spcBef>
                <a:spcPct val="20000"/>
              </a:spcBef>
              <a:spcAft>
                <a:spcPts val="600"/>
              </a:spcAft>
              <a:buFontTx/>
              <a:buChar char="•"/>
            </a:pPr>
            <a:r>
              <a:rPr lang="en-US" altLang="en-US" b="0" dirty="0">
                <a:solidFill>
                  <a:srgbClr val="000000"/>
                </a:solidFill>
              </a:rPr>
              <a:t>In the classical approach to this method, 5 types of resources are assessed</a:t>
            </a:r>
            <a:r>
              <a:rPr lang="en-US" altLang="en-US" b="0" dirty="0" smtClean="0">
                <a:solidFill>
                  <a:srgbClr val="000000"/>
                </a:solidFill>
              </a:rPr>
              <a:t>:</a:t>
            </a:r>
            <a:endParaRPr lang="pl-PL" altLang="en-US" b="0" dirty="0" smtClean="0">
              <a:solidFill>
                <a:srgbClr val="000000"/>
              </a:solidFill>
            </a:endParaRP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Financial</a:t>
            </a:r>
            <a:r>
              <a:rPr lang="en-US" altLang="en-US" b="0" dirty="0"/>
              <a:t> (cash flow, creditworthiness, return on capital, degree of indebtedness, liquidity). They are often treated as basic because having them makes it possible to obtain the remaining resources.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Physical</a:t>
            </a:r>
            <a:r>
              <a:rPr lang="en-US" altLang="en-US" b="0" dirty="0"/>
              <a:t> (buildings, equipment, machinery)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Human</a:t>
            </a:r>
            <a:r>
              <a:rPr lang="en-US" altLang="en-US" b="0" dirty="0"/>
              <a:t> (professionals, managers, employees)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 err="1"/>
              <a:t>Organi</a:t>
            </a:r>
            <a:r>
              <a:rPr lang="pl-PL" altLang="en-US" dirty="0"/>
              <a:t>z</a:t>
            </a:r>
            <a:r>
              <a:rPr lang="en-US" altLang="en-US" dirty="0" err="1"/>
              <a:t>ational</a:t>
            </a:r>
            <a:r>
              <a:rPr lang="en-US" altLang="en-US" dirty="0"/>
              <a:t> </a:t>
            </a:r>
            <a:r>
              <a:rPr lang="en-US" altLang="en-US" b="0" dirty="0"/>
              <a:t>(information systems, controls, management procedures)</a:t>
            </a:r>
          </a:p>
          <a:p>
            <a:pPr marL="800100" lvl="1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Technology</a:t>
            </a:r>
            <a:r>
              <a:rPr lang="en-US" altLang="en-US" b="0" dirty="0"/>
              <a:t> (quality standards, brand, know-how</a:t>
            </a:r>
            <a:r>
              <a:rPr lang="en-US" altLang="en-US" b="0" dirty="0" smtClean="0"/>
              <a:t>)</a:t>
            </a:r>
            <a:endParaRPr lang="pl-PL" altLang="en-US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/>
              <a:t>All these resources are </a:t>
            </a:r>
            <a:r>
              <a:rPr lang="en-US" altLang="en-US" b="0" dirty="0" err="1"/>
              <a:t>analysed</a:t>
            </a:r>
            <a:r>
              <a:rPr lang="en-US" altLang="en-US" b="0" dirty="0"/>
              <a:t> </a:t>
            </a:r>
            <a:r>
              <a:rPr lang="pl-PL" altLang="en-US" b="0" dirty="0"/>
              <a:t>in</a:t>
            </a:r>
            <a:r>
              <a:rPr lang="en-US" altLang="en-US" b="0" dirty="0"/>
              <a:t> reference to the functions performed in the enterprise, i.e. production, marketing, finance, management and research and development.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The </a:t>
            </a:r>
            <a:r>
              <a:rPr lang="en-US" altLang="en-US" b="0" dirty="0"/>
              <a:t>so-called matrix of functions and resources is helpful in conducting this analysis</a:t>
            </a:r>
            <a:r>
              <a:rPr lang="en-US" altLang="en-US" b="0" dirty="0" smtClean="0"/>
              <a:t>.</a:t>
            </a: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54651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r>
              <a:rPr lang="pl-PL" altLang="en-US" sz="3500" b="1" dirty="0">
                <a:solidFill>
                  <a:srgbClr val="000099"/>
                </a:solidFill>
              </a:rPr>
              <a:t>PEST Analysis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28600" y="980728"/>
            <a:ext cx="8610600" cy="5462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75" tIns="45645" rIns="91275" bIns="45645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>
              <a:spcBef>
                <a:spcPts val="1500"/>
              </a:spcBef>
            </a:pPr>
            <a:r>
              <a:rPr lang="en-US" altLang="en-US" sz="2300" b="0" dirty="0">
                <a:solidFill>
                  <a:srgbClr val="000000"/>
                </a:solidFill>
              </a:rPr>
              <a:t>It focuses on the identification and analysis of potential changes in external factors to determine their impact on the company </a:t>
            </a:r>
            <a:r>
              <a:rPr lang="pl-PL" altLang="en-US" sz="2300" b="0" dirty="0" err="1">
                <a:solidFill>
                  <a:srgbClr val="000000"/>
                </a:solidFill>
              </a:rPr>
              <a:t>innovativeness</a:t>
            </a:r>
            <a:r>
              <a:rPr lang="pl-PL" altLang="en-US" sz="2300" b="0" dirty="0">
                <a:solidFill>
                  <a:srgbClr val="000000"/>
                </a:solidFill>
              </a:rPr>
              <a:t> </a:t>
            </a:r>
            <a:r>
              <a:rPr lang="en-US" altLang="en-US" sz="2300" b="0" dirty="0">
                <a:solidFill>
                  <a:srgbClr val="000000"/>
                </a:solidFill>
              </a:rPr>
              <a:t>and </a:t>
            </a:r>
            <a:r>
              <a:rPr lang="pl-PL" altLang="en-US" sz="2300" b="0" dirty="0" err="1">
                <a:solidFill>
                  <a:srgbClr val="000000"/>
                </a:solidFill>
              </a:rPr>
              <a:t>possibilities</a:t>
            </a:r>
            <a:r>
              <a:rPr lang="pl-PL" altLang="en-US" sz="2300" b="0" dirty="0">
                <a:solidFill>
                  <a:srgbClr val="000000"/>
                </a:solidFill>
              </a:rPr>
              <a:t> of </a:t>
            </a:r>
            <a:r>
              <a:rPr lang="en-US" altLang="en-US" sz="2300" b="0" dirty="0">
                <a:solidFill>
                  <a:srgbClr val="000000"/>
                </a:solidFill>
              </a:rPr>
              <a:t>adaptability</a:t>
            </a:r>
            <a:r>
              <a:rPr lang="pl-PL" altLang="en-US" sz="2300" b="0" dirty="0">
                <a:solidFill>
                  <a:srgbClr val="000000"/>
                </a:solidFill>
              </a:rPr>
              <a:t> of the </a:t>
            </a:r>
            <a:r>
              <a:rPr lang="pl-PL" altLang="en-US" sz="2300" b="0" dirty="0" err="1">
                <a:solidFill>
                  <a:srgbClr val="000000"/>
                </a:solidFill>
              </a:rPr>
              <a:t>company</a:t>
            </a:r>
            <a:r>
              <a:rPr lang="pl-PL" altLang="en-US" sz="2300" b="0" dirty="0">
                <a:solidFill>
                  <a:srgbClr val="000000"/>
                </a:solidFill>
              </a:rPr>
              <a:t> to </a:t>
            </a:r>
            <a:r>
              <a:rPr lang="pl-PL" altLang="en-US" sz="2300" b="0" dirty="0" err="1">
                <a:solidFill>
                  <a:srgbClr val="000000"/>
                </a:solidFill>
              </a:rPr>
              <a:t>these</a:t>
            </a:r>
            <a:r>
              <a:rPr lang="pl-PL" altLang="en-US" sz="2300" b="0" dirty="0">
                <a:solidFill>
                  <a:srgbClr val="000000"/>
                </a:solidFill>
              </a:rPr>
              <a:t> </a:t>
            </a:r>
            <a:r>
              <a:rPr lang="pl-PL" altLang="en-US" sz="2300" b="0" dirty="0" err="1">
                <a:solidFill>
                  <a:srgbClr val="000000"/>
                </a:solidFill>
              </a:rPr>
              <a:t>changes</a:t>
            </a:r>
            <a:r>
              <a:rPr lang="en-US" altLang="en-US" sz="2300" b="0" dirty="0">
                <a:solidFill>
                  <a:srgbClr val="000000"/>
                </a:solidFill>
              </a:rPr>
              <a:t>.  Four types of factors are </a:t>
            </a:r>
            <a:r>
              <a:rPr lang="en-US" altLang="en-US" sz="2300" b="0" dirty="0" err="1">
                <a:solidFill>
                  <a:srgbClr val="000000"/>
                </a:solidFill>
              </a:rPr>
              <a:t>analy</a:t>
            </a:r>
            <a:r>
              <a:rPr lang="pl-PL" altLang="en-US" sz="2300" b="0" dirty="0">
                <a:solidFill>
                  <a:srgbClr val="000000"/>
                </a:solidFill>
              </a:rPr>
              <a:t>z</a:t>
            </a:r>
            <a:r>
              <a:rPr lang="en-US" altLang="en-US" sz="2300" b="0" dirty="0" err="1">
                <a:solidFill>
                  <a:srgbClr val="000000"/>
                </a:solidFill>
              </a:rPr>
              <a:t>ed</a:t>
            </a:r>
            <a:r>
              <a:rPr lang="en-US" altLang="en-US" sz="2300" b="0" dirty="0">
                <a:solidFill>
                  <a:srgbClr val="000000"/>
                </a:solidFill>
              </a:rPr>
              <a:t> here:</a:t>
            </a:r>
          </a:p>
          <a:p>
            <a:pPr marL="325986" indent="-325986" algn="l">
              <a:spcBef>
                <a:spcPts val="1500"/>
              </a:spcBef>
              <a:buFontTx/>
              <a:buChar char="•"/>
            </a:pPr>
            <a:r>
              <a:rPr lang="en-US" altLang="en-US" sz="2300" u="sng" dirty="0">
                <a:solidFill>
                  <a:srgbClr val="000000"/>
                </a:solidFill>
              </a:rPr>
              <a:t>P</a:t>
            </a:r>
            <a:r>
              <a:rPr lang="en-US" altLang="en-US" sz="2300" dirty="0">
                <a:solidFill>
                  <a:srgbClr val="000000"/>
                </a:solidFill>
              </a:rPr>
              <a:t>olitical</a:t>
            </a:r>
            <a:r>
              <a:rPr lang="en-US" altLang="en-US" sz="2300" b="0" dirty="0">
                <a:solidFill>
                  <a:srgbClr val="000000"/>
                </a:solidFill>
              </a:rPr>
              <a:t> (international and national </a:t>
            </a:r>
            <a:r>
              <a:rPr lang="en-US" altLang="en-US" sz="2300" b="0" dirty="0" err="1">
                <a:solidFill>
                  <a:srgbClr val="000000"/>
                </a:solidFill>
              </a:rPr>
              <a:t>organi</a:t>
            </a:r>
            <a:r>
              <a:rPr lang="pl-PL" altLang="en-US" sz="2300" b="0" dirty="0">
                <a:solidFill>
                  <a:srgbClr val="000000"/>
                </a:solidFill>
              </a:rPr>
              <a:t>z</a:t>
            </a:r>
            <a:r>
              <a:rPr lang="en-US" altLang="en-US" sz="2300" b="0" dirty="0" err="1">
                <a:solidFill>
                  <a:srgbClr val="000000"/>
                </a:solidFill>
              </a:rPr>
              <a:t>ations</a:t>
            </a:r>
            <a:r>
              <a:rPr lang="en-US" altLang="en-US" sz="2300" b="0" dirty="0">
                <a:solidFill>
                  <a:srgbClr val="000000"/>
                </a:solidFill>
              </a:rPr>
              <a:t>, environmental protection, taxation, internal and external trade, </a:t>
            </a:r>
            <a:r>
              <a:rPr lang="en-US" altLang="en-US" sz="2300" b="0" dirty="0" err="1">
                <a:solidFill>
                  <a:srgbClr val="000000"/>
                </a:solidFill>
              </a:rPr>
              <a:t>labour</a:t>
            </a:r>
            <a:r>
              <a:rPr lang="en-US" altLang="en-US" sz="2300" b="0" dirty="0">
                <a:solidFill>
                  <a:srgbClr val="000000"/>
                </a:solidFill>
              </a:rPr>
              <a:t> law, European integration)</a:t>
            </a:r>
          </a:p>
          <a:p>
            <a:pPr marL="325986" indent="-325986" algn="l">
              <a:spcBef>
                <a:spcPts val="1500"/>
              </a:spcBef>
              <a:buFontTx/>
              <a:buChar char="•"/>
            </a:pPr>
            <a:r>
              <a:rPr lang="en-US" altLang="en-US" sz="2300" u="sng" dirty="0">
                <a:solidFill>
                  <a:srgbClr val="000000"/>
                </a:solidFill>
              </a:rPr>
              <a:t>E</a:t>
            </a:r>
            <a:r>
              <a:rPr lang="en-US" altLang="en-US" sz="2300" dirty="0">
                <a:solidFill>
                  <a:srgbClr val="000000"/>
                </a:solidFill>
              </a:rPr>
              <a:t>conomic</a:t>
            </a:r>
            <a:r>
              <a:rPr lang="en-US" altLang="en-US" sz="2300" b="0" dirty="0">
                <a:solidFill>
                  <a:srgbClr val="000000"/>
                </a:solidFill>
              </a:rPr>
              <a:t> (economic cycles, GDP trends, interest rates, inflation, unemployment)</a:t>
            </a:r>
          </a:p>
          <a:p>
            <a:pPr marL="325986" indent="-325986" algn="l">
              <a:spcBef>
                <a:spcPts val="1500"/>
              </a:spcBef>
              <a:buFontTx/>
              <a:buChar char="•"/>
            </a:pPr>
            <a:r>
              <a:rPr lang="en-US" altLang="en-US" sz="2300" u="sng" dirty="0">
                <a:solidFill>
                  <a:srgbClr val="000000"/>
                </a:solidFill>
              </a:rPr>
              <a:t>S</a:t>
            </a:r>
            <a:r>
              <a:rPr lang="en-US" altLang="en-US" sz="2300" dirty="0">
                <a:solidFill>
                  <a:srgbClr val="000000"/>
                </a:solidFill>
              </a:rPr>
              <a:t>ocio-Cultural </a:t>
            </a:r>
            <a:r>
              <a:rPr lang="en-US" altLang="en-US" sz="2300" b="0" dirty="0">
                <a:solidFill>
                  <a:srgbClr val="000000"/>
                </a:solidFill>
              </a:rPr>
              <a:t>(demography, social mobility, lifestyle changes, education level)</a:t>
            </a:r>
          </a:p>
          <a:p>
            <a:pPr marL="325986" indent="-325986" algn="l">
              <a:spcBef>
                <a:spcPts val="1500"/>
              </a:spcBef>
              <a:buFontTx/>
              <a:buChar char="•"/>
            </a:pPr>
            <a:r>
              <a:rPr lang="en-US" altLang="en-US" sz="2300" u="sng" dirty="0" err="1">
                <a:solidFill>
                  <a:srgbClr val="000000"/>
                </a:solidFill>
              </a:rPr>
              <a:t>T</a:t>
            </a:r>
            <a:r>
              <a:rPr lang="en-US" altLang="en-US" sz="2300" dirty="0" err="1">
                <a:solidFill>
                  <a:srgbClr val="000000"/>
                </a:solidFill>
              </a:rPr>
              <a:t>echnolog</a:t>
            </a:r>
            <a:r>
              <a:rPr lang="pl-PL" altLang="en-US" sz="2300" dirty="0" err="1">
                <a:solidFill>
                  <a:srgbClr val="000000"/>
                </a:solidFill>
              </a:rPr>
              <a:t>ical</a:t>
            </a:r>
            <a:r>
              <a:rPr lang="en-US" altLang="en-US" sz="2300" b="0" dirty="0">
                <a:solidFill>
                  <a:srgbClr val="000000"/>
                </a:solidFill>
              </a:rPr>
              <a:t> (technological trends in the industry, speed of technology transfer, new </a:t>
            </a:r>
            <a:r>
              <a:rPr lang="en-US" altLang="en-US" sz="2300" b="0" dirty="0" smtClean="0">
                <a:solidFill>
                  <a:srgbClr val="000000"/>
                </a:solidFill>
              </a:rPr>
              <a:t>discoveries)</a:t>
            </a:r>
          </a:p>
        </p:txBody>
      </p:sp>
    </p:spTree>
    <p:extLst>
      <p:ext uri="{BB962C8B-B14F-4D97-AF65-F5344CB8AC3E}">
        <p14:creationId xmlns:p14="http://schemas.microsoft.com/office/powerpoint/2010/main" val="35673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pl-PL" altLang="en-US" sz="3500" b="1" dirty="0" err="1">
                <a:solidFill>
                  <a:srgbClr val="000099"/>
                </a:solidFill>
              </a:rPr>
              <a:t>Stakeholder</a:t>
            </a:r>
            <a:r>
              <a:rPr lang="pl-PL" altLang="en-US" sz="3500" b="1" dirty="0">
                <a:solidFill>
                  <a:srgbClr val="000099"/>
                </a:solidFill>
              </a:rPr>
              <a:t> </a:t>
            </a:r>
            <a:r>
              <a:rPr lang="pl-PL" altLang="en-US" sz="3500" b="1" dirty="0" err="1">
                <a:solidFill>
                  <a:srgbClr val="000099"/>
                </a:solidFill>
              </a:rPr>
              <a:t>analysis</a:t>
            </a:r>
            <a:r>
              <a:rPr lang="pl-PL" altLang="en-US" sz="3500" b="1" dirty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838200"/>
            <a:ext cx="8610600" cy="4114800"/>
          </a:xfrm>
        </p:spPr>
        <p:txBody>
          <a:bodyPr/>
          <a:lstStyle/>
          <a:p>
            <a:pPr algn="just">
              <a:lnSpc>
                <a:spcPct val="110000"/>
              </a:lnSpc>
              <a:spcAft>
                <a:spcPct val="30000"/>
              </a:spcAft>
            </a:pPr>
            <a:r>
              <a:rPr lang="en-US" altLang="en-US" sz="2400" dirty="0"/>
              <a:t>Analyses the influence of the </a:t>
            </a:r>
            <a:r>
              <a:rPr lang="pl-PL" altLang="en-US" sz="2400" dirty="0" err="1"/>
              <a:t>direct</a:t>
            </a:r>
            <a:r>
              <a:rPr lang="pl-PL" altLang="en-US" sz="2400" dirty="0"/>
              <a:t> </a:t>
            </a:r>
            <a:r>
              <a:rPr lang="en-US" altLang="en-US" sz="2400" dirty="0"/>
              <a:t>environment on the enterprise in terms of so-called interest groups (stakeholders).</a:t>
            </a:r>
          </a:p>
          <a:p>
            <a:pPr algn="just">
              <a:lnSpc>
                <a:spcPct val="110000"/>
              </a:lnSpc>
              <a:spcAft>
                <a:spcPct val="30000"/>
              </a:spcAft>
            </a:pPr>
            <a:r>
              <a:rPr lang="en-US" altLang="en-US" sz="2400" dirty="0"/>
              <a:t>Stakeholders are otherwise interested, i.e. groups or persons who can influence or be dependent on the decisions of the enterprise; entities to which the enterprise has specific obligations or which can support it.</a:t>
            </a:r>
          </a:p>
          <a:p>
            <a:pPr algn="just">
              <a:lnSpc>
                <a:spcPct val="110000"/>
              </a:lnSpc>
              <a:spcAft>
                <a:spcPct val="30000"/>
              </a:spcAft>
            </a:pPr>
            <a:r>
              <a:rPr lang="en-US" altLang="en-US" sz="2400" dirty="0"/>
              <a:t>This list includes internal stakeholders (shareholders, employees, management and external stakeholders (customers, suppliers, competitors, business partners, banks, media, governmental, social and political </a:t>
            </a:r>
            <a:r>
              <a:rPr lang="en-US" altLang="en-US" sz="2400" dirty="0" err="1"/>
              <a:t>organi</a:t>
            </a:r>
            <a:r>
              <a:rPr lang="pl-PL" altLang="en-US" sz="2400" dirty="0"/>
              <a:t>z</a:t>
            </a:r>
            <a:r>
              <a:rPr lang="en-US" altLang="en-US" sz="2400" dirty="0" err="1"/>
              <a:t>ations</a:t>
            </a:r>
            <a:r>
              <a:rPr lang="en-US" altLang="en-US" sz="2400" dirty="0"/>
              <a:t>).</a:t>
            </a:r>
          </a:p>
          <a:p>
            <a:pPr algn="just">
              <a:lnSpc>
                <a:spcPct val="110000"/>
              </a:lnSpc>
              <a:spcAft>
                <a:spcPct val="30000"/>
              </a:spcAft>
            </a:pPr>
            <a:r>
              <a:rPr lang="en-US" altLang="en-US" sz="2400" dirty="0"/>
              <a:t>These groups may have a positive or negative attitude towards the company</a:t>
            </a:r>
            <a:r>
              <a:rPr lang="pl-PL" altLang="en-US" sz="2400" dirty="0"/>
              <a:t> </a:t>
            </a:r>
            <a:r>
              <a:rPr lang="pl-PL" altLang="en-US" sz="2400" dirty="0" err="1"/>
              <a:t>innovativeness</a:t>
            </a:r>
            <a:r>
              <a:rPr lang="pl-PL" altLang="en-US" sz="2400" dirty="0"/>
              <a:t> </a:t>
            </a:r>
            <a:r>
              <a:rPr lang="pl-PL" altLang="en-US" sz="2400" dirty="0" err="1"/>
              <a:t>or</a:t>
            </a:r>
            <a:r>
              <a:rPr lang="pl-PL" altLang="en-US" sz="2400" dirty="0"/>
              <a:t> </a:t>
            </a:r>
            <a:r>
              <a:rPr lang="en-US" altLang="en-US" sz="2400" dirty="0"/>
              <a:t>may be neutral at the time.</a:t>
            </a:r>
            <a:endParaRPr lang="pl-PL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1719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"/>
            <a:ext cx="7772400" cy="457200"/>
          </a:xfrm>
        </p:spPr>
        <p:txBody>
          <a:bodyPr/>
          <a:lstStyle/>
          <a:p>
            <a:r>
              <a:rPr lang="pl-PL" altLang="pl-PL" sz="3500" b="1" dirty="0">
                <a:solidFill>
                  <a:srgbClr val="000099"/>
                </a:solidFill>
              </a:rPr>
              <a:t>BCG Matrix</a:t>
            </a:r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152400" y="764704"/>
            <a:ext cx="8812088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97" tIns="45655" rIns="91297" bIns="45655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spcBef>
                <a:spcPts val="200"/>
              </a:spcBef>
              <a:spcAft>
                <a:spcPts val="400"/>
              </a:spcAft>
            </a:pPr>
            <a:r>
              <a:rPr lang="pl-PL" altLang="pl-PL" sz="2200" b="0" dirty="0" err="1" smtClean="0">
                <a:solidFill>
                  <a:srgbClr val="000000"/>
                </a:solidFill>
              </a:rPr>
              <a:t>Next</a:t>
            </a:r>
            <a:r>
              <a:rPr lang="pl-PL" altLang="pl-PL" sz="2200" b="0" dirty="0" smtClean="0">
                <a:solidFill>
                  <a:srgbClr val="000000"/>
                </a:solidFill>
              </a:rPr>
              <a:t> </a:t>
            </a:r>
            <a:r>
              <a:rPr lang="pl-PL" altLang="pl-PL" sz="2200" b="0" dirty="0" err="1" smtClean="0">
                <a:solidFill>
                  <a:srgbClr val="000000"/>
                </a:solidFill>
              </a:rPr>
              <a:t>meeting</a:t>
            </a:r>
            <a:r>
              <a:rPr lang="pl-PL" altLang="pl-PL" sz="2200" b="0" dirty="0" smtClean="0">
                <a:solidFill>
                  <a:srgbClr val="000000"/>
                </a:solidFill>
              </a:rPr>
              <a:t> </a:t>
            </a:r>
            <a:r>
              <a:rPr lang="pl-PL" altLang="pl-PL" sz="2200" b="0" dirty="0" smtClean="0">
                <a:solidFill>
                  <a:srgbClr val="000000"/>
                </a:solidFill>
                <a:sym typeface="Wingdings" panose="05000000000000000000" pitchFamily="2" charset="2"/>
              </a:rPr>
              <a:t></a:t>
            </a:r>
            <a:endParaRPr lang="pl-PL" altLang="pl-PL" sz="22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21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Rectangle 10"/>
          <p:cNvSpPr>
            <a:spLocks/>
          </p:cNvSpPr>
          <p:nvPr/>
        </p:nvSpPr>
        <p:spPr bwMode="auto">
          <a:xfrm>
            <a:off x="0" y="981092"/>
            <a:ext cx="914400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3" tIns="45635" rIns="91253" bIns="45635"/>
          <a:lstStyle/>
          <a:p>
            <a:pPr marL="608359" indent="-608359" algn="l">
              <a:spcBef>
                <a:spcPct val="20000"/>
              </a:spcBef>
              <a:buFont typeface="Arial" charset="0"/>
              <a:buChar char="•"/>
            </a:pPr>
            <a:endParaRPr lang="pl-PL" sz="2500" b="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6507" name="Rectangle 11"/>
          <p:cNvSpPr>
            <a:spLocks/>
          </p:cNvSpPr>
          <p:nvPr/>
        </p:nvSpPr>
        <p:spPr bwMode="auto">
          <a:xfrm>
            <a:off x="179388" y="764704"/>
            <a:ext cx="8964612" cy="1008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53" tIns="45635" rIns="91253" bIns="45635"/>
          <a:lstStyle/>
          <a:p>
            <a:pPr marL="177439" algn="l">
              <a:spcBef>
                <a:spcPct val="20000"/>
              </a:spcBef>
              <a:tabLst>
                <a:tab pos="1524064" algn="l"/>
              </a:tabLst>
            </a:pPr>
            <a:r>
              <a:rPr lang="en-US" sz="2700" dirty="0">
                <a:solidFill>
                  <a:srgbClr val="000000"/>
                </a:solidFill>
              </a:rPr>
              <a:t>SWOT analysis </a:t>
            </a:r>
            <a:r>
              <a:rPr lang="en-US" sz="2700" b="0" dirty="0">
                <a:solidFill>
                  <a:srgbClr val="000000"/>
                </a:solidFill>
              </a:rPr>
              <a:t>is useful for formulating business strategy</a:t>
            </a:r>
            <a:endParaRPr lang="pl-PL" sz="2700" b="0" dirty="0" smtClean="0">
              <a:solidFill>
                <a:srgbClr val="000000"/>
              </a:solidFill>
            </a:endParaRPr>
          </a:p>
          <a:p>
            <a:pPr marL="177439" algn="l">
              <a:spcBef>
                <a:spcPct val="20000"/>
              </a:spcBef>
              <a:tabLst>
                <a:tab pos="1524064" algn="l"/>
              </a:tabLst>
            </a:pPr>
            <a:r>
              <a:rPr lang="en-US" sz="2700" dirty="0" smtClean="0">
                <a:solidFill>
                  <a:srgbClr val="000000"/>
                </a:solidFill>
              </a:rPr>
              <a:t>S.W.O.T</a:t>
            </a:r>
            <a:r>
              <a:rPr lang="en-US" sz="2700" dirty="0">
                <a:solidFill>
                  <a:srgbClr val="000000"/>
                </a:solidFill>
              </a:rPr>
              <a:t>. </a:t>
            </a:r>
            <a:r>
              <a:rPr lang="en-US" sz="2700" b="0" dirty="0">
                <a:solidFill>
                  <a:srgbClr val="000000"/>
                </a:solidFill>
              </a:rPr>
              <a:t>is an acronym that stands for </a:t>
            </a:r>
            <a:r>
              <a:rPr lang="en-US" sz="2700" dirty="0">
                <a:solidFill>
                  <a:srgbClr val="000000"/>
                </a:solidFill>
              </a:rPr>
              <a:t>Strengths, Weaknesses, Opportunities, and Threats</a:t>
            </a:r>
            <a:r>
              <a:rPr lang="en-US" sz="2700" b="0" dirty="0">
                <a:solidFill>
                  <a:srgbClr val="000000"/>
                </a:solidFill>
              </a:rPr>
              <a:t>.</a:t>
            </a:r>
            <a:endParaRPr lang="pl-PL" sz="2700" b="0" dirty="0">
              <a:solidFill>
                <a:srgbClr val="000000"/>
              </a:solidFill>
            </a:endParaRPr>
          </a:p>
        </p:txBody>
      </p:sp>
      <p:pic>
        <p:nvPicPr>
          <p:cNvPr id="10" name="Obraz 9" descr="Znalezione obrazy dla zapytania SWOT analysi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85" y="2276872"/>
            <a:ext cx="7920879" cy="445810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2286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198" tIns="45610" rIns="91198" bIns="4561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5pPr>
            <a:lvl6pPr marL="639541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6pPr>
            <a:lvl7pPr marL="1279082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7pPr>
            <a:lvl8pPr marL="1918624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8pPr>
            <a:lvl9pPr marL="2558165" algn="ctr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pl-PL" altLang="en-US" sz="3500" kern="0" dirty="0">
                <a:solidFill>
                  <a:srgbClr val="000099"/>
                </a:solidFill>
              </a:rPr>
              <a:t>SWOT </a:t>
            </a:r>
            <a:r>
              <a:rPr lang="pl-PL" altLang="en-US" sz="3500" kern="0" dirty="0" err="1">
                <a:solidFill>
                  <a:srgbClr val="000099"/>
                </a:solidFill>
              </a:rPr>
              <a:t>analysis</a:t>
            </a:r>
            <a:endParaRPr lang="pl-PL" altLang="en-US" sz="3500" kern="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8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Projekt domyślny">
  <a:themeElements>
    <a:clrScheme name="Niestandardowy 5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5307</TotalTime>
  <Words>967</Words>
  <Application>Microsoft Office PowerPoint</Application>
  <PresentationFormat>Pokaz na ekranie (4:3)</PresentationFormat>
  <Paragraphs>89</Paragraphs>
  <Slides>11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4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5_Projekt domyślny</vt:lpstr>
      <vt:lpstr>Motyw pakietu Office</vt:lpstr>
      <vt:lpstr>3_Projekt domyślny</vt:lpstr>
      <vt:lpstr>4_Projekt domyślny</vt:lpstr>
      <vt:lpstr>Prezentacja programu PowerPoint</vt:lpstr>
      <vt:lpstr>Prezentacja programu PowerPoint</vt:lpstr>
      <vt:lpstr>Prezentacja programu PowerPoint</vt:lpstr>
      <vt:lpstr>Prezentacja programu PowerPoint</vt:lpstr>
      <vt:lpstr>Resources analysis</vt:lpstr>
      <vt:lpstr>PEST Analysis</vt:lpstr>
      <vt:lpstr>Stakeholder analysis </vt:lpstr>
      <vt:lpstr>BCG Matrix</vt:lpstr>
      <vt:lpstr>Prezentacja programu PowerPoint</vt:lpstr>
      <vt:lpstr>Prezentacja programu PowerPoint</vt:lpstr>
      <vt:lpstr>Prezentacja programu PowerPoint</vt:lpstr>
    </vt:vector>
  </TitlesOfParts>
  <Company>Rachman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Marek Matejun</dc:creator>
  <cp:lastModifiedBy>Kowalski Ryszard</cp:lastModifiedBy>
  <cp:revision>503</cp:revision>
  <cp:lastPrinted>2017-02-02T16:04:52Z</cp:lastPrinted>
  <dcterms:created xsi:type="dcterms:W3CDTF">2008-06-08T06:42:35Z</dcterms:created>
  <dcterms:modified xsi:type="dcterms:W3CDTF">2025-05-03T22:32:52Z</dcterms:modified>
</cp:coreProperties>
</file>