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747" r:id="rId2"/>
    <p:sldId id="748" r:id="rId3"/>
    <p:sldId id="749" r:id="rId4"/>
    <p:sldId id="768" r:id="rId5"/>
    <p:sldId id="751" r:id="rId6"/>
  </p:sldIdLst>
  <p:sldSz cx="9144000" cy="6858000" type="screen4x3"/>
  <p:notesSz cx="7104063" cy="10234613"/>
  <p:defaultTextStyle>
    <a:defPPr>
      <a:defRPr lang="pl-PL"/>
    </a:defPPr>
    <a:lvl1pPr algn="ctr" rtl="0" eaLnBrk="0" fontAlgn="base" hangingPunct="0">
      <a:spcBef>
        <a:spcPct val="0"/>
      </a:spcBef>
      <a:spcAft>
        <a:spcPct val="0"/>
      </a:spcAft>
      <a:defRPr sz="20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0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0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0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000" b="1" kern="1200">
        <a:solidFill>
          <a:schemeClr val="tx1"/>
        </a:solidFill>
        <a:latin typeface="Times New Roman" pitchFamily="18" charset="0"/>
        <a:ea typeface="+mn-ea"/>
        <a:cs typeface="+mn-cs"/>
      </a:defRPr>
    </a:lvl5pPr>
    <a:lvl6pPr marL="2286000" algn="l" defTabSz="914400" rtl="0" eaLnBrk="1" latinLnBrk="0" hangingPunct="1">
      <a:defRPr sz="2000" b="1" kern="1200">
        <a:solidFill>
          <a:schemeClr val="tx1"/>
        </a:solidFill>
        <a:latin typeface="Times New Roman" pitchFamily="18" charset="0"/>
        <a:ea typeface="+mn-ea"/>
        <a:cs typeface="+mn-cs"/>
      </a:defRPr>
    </a:lvl6pPr>
    <a:lvl7pPr marL="2743200" algn="l" defTabSz="914400" rtl="0" eaLnBrk="1" latinLnBrk="0" hangingPunct="1">
      <a:defRPr sz="2000" b="1" kern="1200">
        <a:solidFill>
          <a:schemeClr val="tx1"/>
        </a:solidFill>
        <a:latin typeface="Times New Roman" pitchFamily="18" charset="0"/>
        <a:ea typeface="+mn-ea"/>
        <a:cs typeface="+mn-cs"/>
      </a:defRPr>
    </a:lvl7pPr>
    <a:lvl8pPr marL="3200400" algn="l" defTabSz="914400" rtl="0" eaLnBrk="1" latinLnBrk="0" hangingPunct="1">
      <a:defRPr sz="2000" b="1" kern="1200">
        <a:solidFill>
          <a:schemeClr val="tx1"/>
        </a:solidFill>
        <a:latin typeface="Times New Roman" pitchFamily="18" charset="0"/>
        <a:ea typeface="+mn-ea"/>
        <a:cs typeface="+mn-cs"/>
      </a:defRPr>
    </a:lvl8pPr>
    <a:lvl9pPr marL="3657600" algn="l" defTabSz="914400" rtl="0" eaLnBrk="1" latinLnBrk="0" hangingPunct="1">
      <a:defRPr sz="2000" b="1"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03" userDrawn="1">
          <p15:clr>
            <a:srgbClr val="A4A3A4"/>
          </p15:clr>
        </p15:guide>
        <p15:guide id="2" pos="2120" userDrawn="1">
          <p15:clr>
            <a:srgbClr val="A4A3A4"/>
          </p15:clr>
        </p15:guide>
        <p15:guide id="3" orient="horz" pos="3222">
          <p15:clr>
            <a:srgbClr val="A4A3A4"/>
          </p15:clr>
        </p15:guide>
        <p15:guide id="4" pos="223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CC00"/>
    <a:srgbClr val="00FF00"/>
    <a:srgbClr val="000099"/>
    <a:srgbClr val="0000CC"/>
    <a:srgbClr val="66FFFF"/>
    <a:srgbClr val="FFFFCC"/>
    <a:srgbClr val="FFFF99"/>
    <a:srgbClr val="FF00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50" autoAdjust="0"/>
    <p:restoredTop sz="94660"/>
  </p:normalViewPr>
  <p:slideViewPr>
    <p:cSldViewPr>
      <p:cViewPr varScale="1">
        <p:scale>
          <a:sx n="165" d="100"/>
          <a:sy n="165" d="100"/>
        </p:scale>
        <p:origin x="-1968" y="-1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860" y="-90"/>
      </p:cViewPr>
      <p:guideLst>
        <p:guide orient="horz" pos="3103"/>
        <p:guide orient="horz" pos="3222"/>
        <p:guide pos="2120"/>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1"/>
            <a:ext cx="3078428" cy="478734"/>
          </a:xfrm>
          <a:prstGeom prst="rect">
            <a:avLst/>
          </a:prstGeom>
          <a:noFill/>
          <a:ln w="9525">
            <a:noFill/>
            <a:miter lim="800000"/>
            <a:headEnd/>
            <a:tailEnd/>
          </a:ln>
          <a:effectLst/>
        </p:spPr>
        <p:txBody>
          <a:bodyPr vert="horz" wrap="square" lIns="95582" tIns="47791" rIns="95582" bIns="47791" numCol="1" anchor="t" anchorCtr="0" compatLnSpc="1">
            <a:prstTxWarp prst="textNoShape">
              <a:avLst/>
            </a:prstTxWarp>
          </a:bodyPr>
          <a:lstStyle>
            <a:lvl1pPr algn="l">
              <a:defRPr sz="1300"/>
            </a:lvl1pPr>
          </a:lstStyle>
          <a:p>
            <a:pPr>
              <a:defRPr/>
            </a:pPr>
            <a:endParaRPr lang="pl-PL"/>
          </a:p>
        </p:txBody>
      </p:sp>
      <p:sp>
        <p:nvSpPr>
          <p:cNvPr id="10243" name="Rectangle 3"/>
          <p:cNvSpPr>
            <a:spLocks noGrp="1" noChangeArrowheads="1"/>
          </p:cNvSpPr>
          <p:nvPr>
            <p:ph type="dt" sz="quarter" idx="1"/>
          </p:nvPr>
        </p:nvSpPr>
        <p:spPr bwMode="auto">
          <a:xfrm>
            <a:off x="4025636" y="1"/>
            <a:ext cx="3078428" cy="478734"/>
          </a:xfrm>
          <a:prstGeom prst="rect">
            <a:avLst/>
          </a:prstGeom>
          <a:noFill/>
          <a:ln w="9525">
            <a:noFill/>
            <a:miter lim="800000"/>
            <a:headEnd/>
            <a:tailEnd/>
          </a:ln>
          <a:effectLst/>
        </p:spPr>
        <p:txBody>
          <a:bodyPr vert="horz" wrap="square" lIns="95582" tIns="47791" rIns="95582" bIns="47791" numCol="1" anchor="t" anchorCtr="0" compatLnSpc="1">
            <a:prstTxWarp prst="textNoShape">
              <a:avLst/>
            </a:prstTxWarp>
          </a:bodyPr>
          <a:lstStyle>
            <a:lvl1pPr algn="r">
              <a:defRPr sz="1300"/>
            </a:lvl1pPr>
          </a:lstStyle>
          <a:p>
            <a:pPr>
              <a:defRPr/>
            </a:pPr>
            <a:endParaRPr lang="pl-PL"/>
          </a:p>
        </p:txBody>
      </p:sp>
      <p:sp>
        <p:nvSpPr>
          <p:cNvPr id="10244" name="Rectangle 4"/>
          <p:cNvSpPr>
            <a:spLocks noGrp="1" noChangeArrowheads="1"/>
          </p:cNvSpPr>
          <p:nvPr>
            <p:ph type="ftr" sz="quarter" idx="2"/>
          </p:nvPr>
        </p:nvSpPr>
        <p:spPr bwMode="auto">
          <a:xfrm>
            <a:off x="0" y="9734269"/>
            <a:ext cx="3078428" cy="478734"/>
          </a:xfrm>
          <a:prstGeom prst="rect">
            <a:avLst/>
          </a:prstGeom>
          <a:noFill/>
          <a:ln w="9525">
            <a:noFill/>
            <a:miter lim="800000"/>
            <a:headEnd/>
            <a:tailEnd/>
          </a:ln>
          <a:effectLst/>
        </p:spPr>
        <p:txBody>
          <a:bodyPr vert="horz" wrap="square" lIns="95582" tIns="47791" rIns="95582" bIns="47791" numCol="1" anchor="b" anchorCtr="0" compatLnSpc="1">
            <a:prstTxWarp prst="textNoShape">
              <a:avLst/>
            </a:prstTxWarp>
          </a:bodyPr>
          <a:lstStyle>
            <a:lvl1pPr algn="l">
              <a:defRPr sz="1300"/>
            </a:lvl1pPr>
          </a:lstStyle>
          <a:p>
            <a:pPr>
              <a:defRPr/>
            </a:pPr>
            <a:endParaRPr lang="pl-PL"/>
          </a:p>
        </p:txBody>
      </p:sp>
      <p:sp>
        <p:nvSpPr>
          <p:cNvPr id="10245" name="Rectangle 5"/>
          <p:cNvSpPr>
            <a:spLocks noGrp="1" noChangeArrowheads="1"/>
          </p:cNvSpPr>
          <p:nvPr>
            <p:ph type="sldNum" sz="quarter" idx="3"/>
          </p:nvPr>
        </p:nvSpPr>
        <p:spPr bwMode="auto">
          <a:xfrm>
            <a:off x="4025636" y="9734269"/>
            <a:ext cx="3078428" cy="478734"/>
          </a:xfrm>
          <a:prstGeom prst="rect">
            <a:avLst/>
          </a:prstGeom>
          <a:noFill/>
          <a:ln w="9525">
            <a:noFill/>
            <a:miter lim="800000"/>
            <a:headEnd/>
            <a:tailEnd/>
          </a:ln>
          <a:effectLst/>
        </p:spPr>
        <p:txBody>
          <a:bodyPr vert="horz" wrap="square" lIns="95582" tIns="47791" rIns="95582" bIns="47791" numCol="1" anchor="b" anchorCtr="0" compatLnSpc="1">
            <a:prstTxWarp prst="textNoShape">
              <a:avLst/>
            </a:prstTxWarp>
          </a:bodyPr>
          <a:lstStyle>
            <a:lvl1pPr algn="r">
              <a:defRPr sz="1300"/>
            </a:lvl1pPr>
          </a:lstStyle>
          <a:p>
            <a:pPr>
              <a:defRPr/>
            </a:pPr>
            <a:fld id="{9C319AC3-874F-4FA9-A1F4-B1EDF6C8B6F2}" type="slidenum">
              <a:rPr lang="pl-PL"/>
              <a:pPr>
                <a:defRPr/>
              </a:pPr>
              <a:t>‹#›</a:t>
            </a:fld>
            <a:endParaRPr lang="pl-PL"/>
          </a:p>
        </p:txBody>
      </p:sp>
    </p:spTree>
    <p:extLst>
      <p:ext uri="{BB962C8B-B14F-4D97-AF65-F5344CB8AC3E}">
        <p14:creationId xmlns:p14="http://schemas.microsoft.com/office/powerpoint/2010/main" val="1749721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78428" cy="511980"/>
          </a:xfrm>
          <a:prstGeom prst="rect">
            <a:avLst/>
          </a:prstGeom>
          <a:noFill/>
          <a:ln w="9525">
            <a:noFill/>
            <a:miter lim="800000"/>
            <a:headEnd/>
            <a:tailEnd/>
          </a:ln>
          <a:effectLst/>
        </p:spPr>
        <p:txBody>
          <a:bodyPr vert="horz" wrap="square" lIns="95582" tIns="47791" rIns="95582" bIns="47791" numCol="1" anchor="t" anchorCtr="0" compatLnSpc="1">
            <a:prstTxWarp prst="textNoShape">
              <a:avLst/>
            </a:prstTxWarp>
          </a:bodyPr>
          <a:lstStyle>
            <a:lvl1pPr algn="l">
              <a:defRPr sz="1300"/>
            </a:lvl1pPr>
          </a:lstStyle>
          <a:p>
            <a:pPr>
              <a:defRPr/>
            </a:pPr>
            <a:endParaRPr lang="pl-PL"/>
          </a:p>
        </p:txBody>
      </p:sp>
      <p:sp>
        <p:nvSpPr>
          <p:cNvPr id="8195" name="Rectangle 3"/>
          <p:cNvSpPr>
            <a:spLocks noGrp="1" noChangeArrowheads="1"/>
          </p:cNvSpPr>
          <p:nvPr>
            <p:ph type="dt" idx="1"/>
          </p:nvPr>
        </p:nvSpPr>
        <p:spPr bwMode="auto">
          <a:xfrm>
            <a:off x="4025636" y="0"/>
            <a:ext cx="3078428" cy="511980"/>
          </a:xfrm>
          <a:prstGeom prst="rect">
            <a:avLst/>
          </a:prstGeom>
          <a:noFill/>
          <a:ln w="9525">
            <a:noFill/>
            <a:miter lim="800000"/>
            <a:headEnd/>
            <a:tailEnd/>
          </a:ln>
          <a:effectLst/>
        </p:spPr>
        <p:txBody>
          <a:bodyPr vert="horz" wrap="square" lIns="95582" tIns="47791" rIns="95582" bIns="47791" numCol="1" anchor="t" anchorCtr="0" compatLnSpc="1">
            <a:prstTxWarp prst="textNoShape">
              <a:avLst/>
            </a:prstTxWarp>
          </a:bodyPr>
          <a:lstStyle>
            <a:lvl1pPr algn="r">
              <a:defRPr sz="1300"/>
            </a:lvl1pPr>
          </a:lstStyle>
          <a:p>
            <a:pPr>
              <a:defRPr/>
            </a:pPr>
            <a:endParaRPr lang="pl-PL"/>
          </a:p>
        </p:txBody>
      </p:sp>
      <p:sp>
        <p:nvSpPr>
          <p:cNvPr id="183300" name="Rectangle 4"/>
          <p:cNvSpPr>
            <a:spLocks noGrp="1" noRot="1" noChangeAspect="1" noChangeArrowheads="1" noTextEdit="1"/>
          </p:cNvSpPr>
          <p:nvPr>
            <p:ph type="sldImg" idx="2"/>
          </p:nvPr>
        </p:nvSpPr>
        <p:spPr bwMode="auto">
          <a:xfrm>
            <a:off x="992188" y="768350"/>
            <a:ext cx="5119687"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947209" y="4862149"/>
            <a:ext cx="5209647" cy="4604495"/>
          </a:xfrm>
          <a:prstGeom prst="rect">
            <a:avLst/>
          </a:prstGeom>
          <a:noFill/>
          <a:ln w="9525">
            <a:noFill/>
            <a:miter lim="800000"/>
            <a:headEnd/>
            <a:tailEnd/>
          </a:ln>
          <a:effectLst/>
        </p:spPr>
        <p:txBody>
          <a:bodyPr vert="horz" wrap="square" lIns="95582" tIns="47791" rIns="95582" bIns="47791" numCol="1" anchor="t" anchorCtr="0" compatLnSpc="1">
            <a:prstTxWarp prst="textNoShape">
              <a:avLst/>
            </a:prstTxWarp>
          </a:bodyPr>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8198" name="Rectangle 6"/>
          <p:cNvSpPr>
            <a:spLocks noGrp="1" noChangeArrowheads="1"/>
          </p:cNvSpPr>
          <p:nvPr>
            <p:ph type="ftr" sz="quarter" idx="4"/>
          </p:nvPr>
        </p:nvSpPr>
        <p:spPr bwMode="auto">
          <a:xfrm>
            <a:off x="0" y="9722633"/>
            <a:ext cx="3078428" cy="511980"/>
          </a:xfrm>
          <a:prstGeom prst="rect">
            <a:avLst/>
          </a:prstGeom>
          <a:noFill/>
          <a:ln w="9525">
            <a:noFill/>
            <a:miter lim="800000"/>
            <a:headEnd/>
            <a:tailEnd/>
          </a:ln>
          <a:effectLst/>
        </p:spPr>
        <p:txBody>
          <a:bodyPr vert="horz" wrap="square" lIns="95582" tIns="47791" rIns="95582" bIns="47791" numCol="1" anchor="b" anchorCtr="0" compatLnSpc="1">
            <a:prstTxWarp prst="textNoShape">
              <a:avLst/>
            </a:prstTxWarp>
          </a:bodyPr>
          <a:lstStyle>
            <a:lvl1pPr algn="l">
              <a:defRPr sz="1300"/>
            </a:lvl1pPr>
          </a:lstStyle>
          <a:p>
            <a:pPr>
              <a:defRPr/>
            </a:pPr>
            <a:endParaRPr lang="pl-PL"/>
          </a:p>
        </p:txBody>
      </p:sp>
      <p:sp>
        <p:nvSpPr>
          <p:cNvPr id="8199" name="Rectangle 7"/>
          <p:cNvSpPr>
            <a:spLocks noGrp="1" noChangeArrowheads="1"/>
          </p:cNvSpPr>
          <p:nvPr>
            <p:ph type="sldNum" sz="quarter" idx="5"/>
          </p:nvPr>
        </p:nvSpPr>
        <p:spPr bwMode="auto">
          <a:xfrm>
            <a:off x="4025636" y="9722633"/>
            <a:ext cx="3078428" cy="511980"/>
          </a:xfrm>
          <a:prstGeom prst="rect">
            <a:avLst/>
          </a:prstGeom>
          <a:noFill/>
          <a:ln w="9525">
            <a:noFill/>
            <a:miter lim="800000"/>
            <a:headEnd/>
            <a:tailEnd/>
          </a:ln>
          <a:effectLst/>
        </p:spPr>
        <p:txBody>
          <a:bodyPr vert="horz" wrap="square" lIns="95582" tIns="47791" rIns="95582" bIns="47791" numCol="1" anchor="b" anchorCtr="0" compatLnSpc="1">
            <a:prstTxWarp prst="textNoShape">
              <a:avLst/>
            </a:prstTxWarp>
          </a:bodyPr>
          <a:lstStyle>
            <a:lvl1pPr algn="r">
              <a:defRPr sz="1300"/>
            </a:lvl1pPr>
          </a:lstStyle>
          <a:p>
            <a:pPr>
              <a:defRPr/>
            </a:pPr>
            <a:fld id="{0E8CE6C0-B08F-4A0B-9EB5-9F5AD4E211B5}" type="slidenum">
              <a:rPr lang="pl-PL"/>
              <a:pPr>
                <a:defRPr/>
              </a:pPr>
              <a:t>‹#›</a:t>
            </a:fld>
            <a:endParaRPr lang="pl-PL"/>
          </a:p>
        </p:txBody>
      </p:sp>
    </p:spTree>
    <p:extLst>
      <p:ext uri="{BB962C8B-B14F-4D97-AF65-F5344CB8AC3E}">
        <p14:creationId xmlns:p14="http://schemas.microsoft.com/office/powerpoint/2010/main" val="10386252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a:t>Kliknij, aby edytować styl wzorca podtytułu</a:t>
            </a:r>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9A8A7F62-8AB4-47C8-8036-BA7B2524F3DC}" type="slidenum">
              <a:rPr lang="pl-PL"/>
              <a:pPr>
                <a:defRPr/>
              </a:pPr>
              <a:t>‹#›</a:t>
            </a:fld>
            <a:endParaRPr lang="pl-PL"/>
          </a:p>
        </p:txBody>
      </p:sp>
    </p:spTree>
    <p:extLst>
      <p:ext uri="{BB962C8B-B14F-4D97-AF65-F5344CB8AC3E}">
        <p14:creationId xmlns:p14="http://schemas.microsoft.com/office/powerpoint/2010/main" val="3483224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878FA187-B58A-40B8-9BA8-CBF25DA59C75}" type="slidenum">
              <a:rPr lang="pl-PL"/>
              <a:pPr>
                <a:defRPr/>
              </a:pPr>
              <a:t>‹#›</a:t>
            </a:fld>
            <a:endParaRPr lang="pl-PL"/>
          </a:p>
        </p:txBody>
      </p:sp>
    </p:spTree>
    <p:extLst>
      <p:ext uri="{BB962C8B-B14F-4D97-AF65-F5344CB8AC3E}">
        <p14:creationId xmlns:p14="http://schemas.microsoft.com/office/powerpoint/2010/main" val="4106753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15100" y="609600"/>
            <a:ext cx="1943100" cy="5486400"/>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685800" y="609600"/>
            <a:ext cx="5676900" cy="54864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EBE046CA-C578-46B7-B1AA-92E95E1D8629}" type="slidenum">
              <a:rPr lang="pl-PL"/>
              <a:pPr>
                <a:defRPr/>
              </a:pPr>
              <a:t>‹#›</a:t>
            </a:fld>
            <a:endParaRPr lang="pl-PL"/>
          </a:p>
        </p:txBody>
      </p:sp>
    </p:spTree>
    <p:extLst>
      <p:ext uri="{BB962C8B-B14F-4D97-AF65-F5344CB8AC3E}">
        <p14:creationId xmlns:p14="http://schemas.microsoft.com/office/powerpoint/2010/main" val="2437343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178F3D27-E4EA-41FD-9D95-65EE182B139D}" type="slidenum">
              <a:rPr lang="pl-PL"/>
              <a:pPr>
                <a:defRPr/>
              </a:pPr>
              <a:t>‹#›</a:t>
            </a:fld>
            <a:endParaRPr lang="pl-PL"/>
          </a:p>
        </p:txBody>
      </p:sp>
    </p:spTree>
    <p:extLst>
      <p:ext uri="{BB962C8B-B14F-4D97-AF65-F5344CB8AC3E}">
        <p14:creationId xmlns:p14="http://schemas.microsoft.com/office/powerpoint/2010/main" val="808111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a:t>Kliknij, aby edytować style wzorca tekstu</a:t>
            </a:r>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532AC906-EE0A-413D-8754-64B60D72390E}" type="slidenum">
              <a:rPr lang="pl-PL"/>
              <a:pPr>
                <a:defRPr/>
              </a:pPr>
              <a:t>‹#›</a:t>
            </a:fld>
            <a:endParaRPr lang="pl-PL"/>
          </a:p>
        </p:txBody>
      </p:sp>
    </p:spTree>
    <p:extLst>
      <p:ext uri="{BB962C8B-B14F-4D97-AF65-F5344CB8AC3E}">
        <p14:creationId xmlns:p14="http://schemas.microsoft.com/office/powerpoint/2010/main" val="1102661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Rectangle 4"/>
          <p:cNvSpPr>
            <a:spLocks noGrp="1" noChangeArrowheads="1"/>
          </p:cNvSpPr>
          <p:nvPr>
            <p:ph type="dt" sz="half" idx="10"/>
          </p:nvPr>
        </p:nvSpPr>
        <p:spPr>
          <a:ln/>
        </p:spPr>
        <p:txBody>
          <a:bodyPr/>
          <a:lstStyle>
            <a:lvl1pPr>
              <a:defRPr/>
            </a:lvl1pPr>
          </a:lstStyle>
          <a:p>
            <a:pPr>
              <a:defRPr/>
            </a:pPr>
            <a:endParaRPr lang="pl-PL"/>
          </a:p>
        </p:txBody>
      </p:sp>
      <p:sp>
        <p:nvSpPr>
          <p:cNvPr id="6" name="Rectangle 5"/>
          <p:cNvSpPr>
            <a:spLocks noGrp="1" noChangeArrowheads="1"/>
          </p:cNvSpPr>
          <p:nvPr>
            <p:ph type="ftr" sz="quarter" idx="11"/>
          </p:nvPr>
        </p:nvSpPr>
        <p:spPr>
          <a:ln/>
        </p:spPr>
        <p:txBody>
          <a:bodyPr/>
          <a:lstStyle>
            <a:lvl1pPr>
              <a:defRPr/>
            </a:lvl1pPr>
          </a:lstStyle>
          <a:p>
            <a:pPr>
              <a:defRPr/>
            </a:pPr>
            <a:endParaRPr lang="pl-PL"/>
          </a:p>
        </p:txBody>
      </p:sp>
      <p:sp>
        <p:nvSpPr>
          <p:cNvPr id="7" name="Rectangle 6"/>
          <p:cNvSpPr>
            <a:spLocks noGrp="1" noChangeArrowheads="1"/>
          </p:cNvSpPr>
          <p:nvPr>
            <p:ph type="sldNum" sz="quarter" idx="12"/>
          </p:nvPr>
        </p:nvSpPr>
        <p:spPr>
          <a:ln/>
        </p:spPr>
        <p:txBody>
          <a:bodyPr/>
          <a:lstStyle>
            <a:lvl1pPr>
              <a:defRPr/>
            </a:lvl1pPr>
          </a:lstStyle>
          <a:p>
            <a:pPr>
              <a:defRPr/>
            </a:pPr>
            <a:fld id="{F03D266B-460C-46A4-8A4D-A40D91CDD8B8}" type="slidenum">
              <a:rPr lang="pl-PL"/>
              <a:pPr>
                <a:defRPr/>
              </a:pPr>
              <a:t>‹#›</a:t>
            </a:fld>
            <a:endParaRPr lang="pl-PL"/>
          </a:p>
        </p:txBody>
      </p:sp>
    </p:spTree>
    <p:extLst>
      <p:ext uri="{BB962C8B-B14F-4D97-AF65-F5344CB8AC3E}">
        <p14:creationId xmlns:p14="http://schemas.microsoft.com/office/powerpoint/2010/main" val="258344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Rectangle 4"/>
          <p:cNvSpPr>
            <a:spLocks noGrp="1" noChangeArrowheads="1"/>
          </p:cNvSpPr>
          <p:nvPr>
            <p:ph type="dt" sz="half" idx="10"/>
          </p:nvPr>
        </p:nvSpPr>
        <p:spPr>
          <a:ln/>
        </p:spPr>
        <p:txBody>
          <a:bodyPr/>
          <a:lstStyle>
            <a:lvl1pPr>
              <a:defRPr/>
            </a:lvl1pPr>
          </a:lstStyle>
          <a:p>
            <a:pPr>
              <a:defRPr/>
            </a:pPr>
            <a:endParaRPr lang="pl-PL"/>
          </a:p>
        </p:txBody>
      </p:sp>
      <p:sp>
        <p:nvSpPr>
          <p:cNvPr id="8" name="Rectangle 5"/>
          <p:cNvSpPr>
            <a:spLocks noGrp="1" noChangeArrowheads="1"/>
          </p:cNvSpPr>
          <p:nvPr>
            <p:ph type="ftr" sz="quarter" idx="11"/>
          </p:nvPr>
        </p:nvSpPr>
        <p:spPr>
          <a:ln/>
        </p:spPr>
        <p:txBody>
          <a:bodyPr/>
          <a:lstStyle>
            <a:lvl1pPr>
              <a:defRPr/>
            </a:lvl1pPr>
          </a:lstStyle>
          <a:p>
            <a:pPr>
              <a:defRPr/>
            </a:pPr>
            <a:endParaRPr lang="pl-PL"/>
          </a:p>
        </p:txBody>
      </p:sp>
      <p:sp>
        <p:nvSpPr>
          <p:cNvPr id="9" name="Rectangle 6"/>
          <p:cNvSpPr>
            <a:spLocks noGrp="1" noChangeArrowheads="1"/>
          </p:cNvSpPr>
          <p:nvPr>
            <p:ph type="sldNum" sz="quarter" idx="12"/>
          </p:nvPr>
        </p:nvSpPr>
        <p:spPr>
          <a:ln/>
        </p:spPr>
        <p:txBody>
          <a:bodyPr/>
          <a:lstStyle>
            <a:lvl1pPr>
              <a:defRPr/>
            </a:lvl1pPr>
          </a:lstStyle>
          <a:p>
            <a:pPr>
              <a:defRPr/>
            </a:pPr>
            <a:fld id="{0D50809D-E4C9-4B15-BBE8-620B875188EB}" type="slidenum">
              <a:rPr lang="pl-PL"/>
              <a:pPr>
                <a:defRPr/>
              </a:pPr>
              <a:t>‹#›</a:t>
            </a:fld>
            <a:endParaRPr lang="pl-PL"/>
          </a:p>
        </p:txBody>
      </p:sp>
    </p:spTree>
    <p:extLst>
      <p:ext uri="{BB962C8B-B14F-4D97-AF65-F5344CB8AC3E}">
        <p14:creationId xmlns:p14="http://schemas.microsoft.com/office/powerpoint/2010/main" val="1420885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Rectangle 4"/>
          <p:cNvSpPr>
            <a:spLocks noGrp="1" noChangeArrowheads="1"/>
          </p:cNvSpPr>
          <p:nvPr>
            <p:ph type="dt" sz="half" idx="10"/>
          </p:nvPr>
        </p:nvSpPr>
        <p:spPr>
          <a:ln/>
        </p:spPr>
        <p:txBody>
          <a:bodyPr/>
          <a:lstStyle>
            <a:lvl1pPr>
              <a:defRPr/>
            </a:lvl1pPr>
          </a:lstStyle>
          <a:p>
            <a:pPr>
              <a:defRPr/>
            </a:pPr>
            <a:endParaRPr lang="pl-PL"/>
          </a:p>
        </p:txBody>
      </p:sp>
      <p:sp>
        <p:nvSpPr>
          <p:cNvPr id="4" name="Rectangle 5"/>
          <p:cNvSpPr>
            <a:spLocks noGrp="1" noChangeArrowheads="1"/>
          </p:cNvSpPr>
          <p:nvPr>
            <p:ph type="ftr" sz="quarter" idx="11"/>
          </p:nvPr>
        </p:nvSpPr>
        <p:spPr>
          <a:ln/>
        </p:spPr>
        <p:txBody>
          <a:bodyPr/>
          <a:lstStyle>
            <a:lvl1pPr>
              <a:defRPr/>
            </a:lvl1pPr>
          </a:lstStyle>
          <a:p>
            <a:pPr>
              <a:defRPr/>
            </a:pPr>
            <a:endParaRPr lang="pl-PL"/>
          </a:p>
        </p:txBody>
      </p:sp>
      <p:sp>
        <p:nvSpPr>
          <p:cNvPr id="5" name="Rectangle 6"/>
          <p:cNvSpPr>
            <a:spLocks noGrp="1" noChangeArrowheads="1"/>
          </p:cNvSpPr>
          <p:nvPr>
            <p:ph type="sldNum" sz="quarter" idx="12"/>
          </p:nvPr>
        </p:nvSpPr>
        <p:spPr>
          <a:ln/>
        </p:spPr>
        <p:txBody>
          <a:bodyPr/>
          <a:lstStyle>
            <a:lvl1pPr>
              <a:defRPr/>
            </a:lvl1pPr>
          </a:lstStyle>
          <a:p>
            <a:pPr>
              <a:defRPr/>
            </a:pPr>
            <a:fld id="{6C8B6192-62F9-4A60-9198-EDA44B1A46B3}" type="slidenum">
              <a:rPr lang="pl-PL"/>
              <a:pPr>
                <a:defRPr/>
              </a:pPr>
              <a:t>‹#›</a:t>
            </a:fld>
            <a:endParaRPr lang="pl-PL"/>
          </a:p>
        </p:txBody>
      </p:sp>
    </p:spTree>
    <p:extLst>
      <p:ext uri="{BB962C8B-B14F-4D97-AF65-F5344CB8AC3E}">
        <p14:creationId xmlns:p14="http://schemas.microsoft.com/office/powerpoint/2010/main" val="2864899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l-PL"/>
          </a:p>
        </p:txBody>
      </p:sp>
      <p:sp>
        <p:nvSpPr>
          <p:cNvPr id="3" name="Rectangle 5"/>
          <p:cNvSpPr>
            <a:spLocks noGrp="1" noChangeArrowheads="1"/>
          </p:cNvSpPr>
          <p:nvPr>
            <p:ph type="ftr" sz="quarter" idx="11"/>
          </p:nvPr>
        </p:nvSpPr>
        <p:spPr>
          <a:ln/>
        </p:spPr>
        <p:txBody>
          <a:bodyPr/>
          <a:lstStyle>
            <a:lvl1pPr>
              <a:defRPr/>
            </a:lvl1pPr>
          </a:lstStyle>
          <a:p>
            <a:pPr>
              <a:defRPr/>
            </a:pPr>
            <a:endParaRPr lang="pl-PL"/>
          </a:p>
        </p:txBody>
      </p:sp>
      <p:sp>
        <p:nvSpPr>
          <p:cNvPr id="4" name="Rectangle 6"/>
          <p:cNvSpPr>
            <a:spLocks noGrp="1" noChangeArrowheads="1"/>
          </p:cNvSpPr>
          <p:nvPr>
            <p:ph type="sldNum" sz="quarter" idx="12"/>
          </p:nvPr>
        </p:nvSpPr>
        <p:spPr>
          <a:ln/>
        </p:spPr>
        <p:txBody>
          <a:bodyPr/>
          <a:lstStyle>
            <a:lvl1pPr>
              <a:defRPr/>
            </a:lvl1pPr>
          </a:lstStyle>
          <a:p>
            <a:pPr>
              <a:defRPr/>
            </a:pPr>
            <a:fld id="{5A085170-EB7B-4F94-AB6C-92A31EE2F97A}" type="slidenum">
              <a:rPr lang="pl-PL"/>
              <a:pPr>
                <a:defRPr/>
              </a:pPr>
              <a:t>‹#›</a:t>
            </a:fld>
            <a:endParaRPr lang="pl-PL"/>
          </a:p>
        </p:txBody>
      </p:sp>
    </p:spTree>
    <p:extLst>
      <p:ext uri="{BB962C8B-B14F-4D97-AF65-F5344CB8AC3E}">
        <p14:creationId xmlns:p14="http://schemas.microsoft.com/office/powerpoint/2010/main" val="1083051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Rectangle 4"/>
          <p:cNvSpPr>
            <a:spLocks noGrp="1" noChangeArrowheads="1"/>
          </p:cNvSpPr>
          <p:nvPr>
            <p:ph type="dt" sz="half" idx="10"/>
          </p:nvPr>
        </p:nvSpPr>
        <p:spPr>
          <a:ln/>
        </p:spPr>
        <p:txBody>
          <a:bodyPr/>
          <a:lstStyle>
            <a:lvl1pPr>
              <a:defRPr/>
            </a:lvl1pPr>
          </a:lstStyle>
          <a:p>
            <a:pPr>
              <a:defRPr/>
            </a:pPr>
            <a:endParaRPr lang="pl-PL"/>
          </a:p>
        </p:txBody>
      </p:sp>
      <p:sp>
        <p:nvSpPr>
          <p:cNvPr id="6" name="Rectangle 5"/>
          <p:cNvSpPr>
            <a:spLocks noGrp="1" noChangeArrowheads="1"/>
          </p:cNvSpPr>
          <p:nvPr>
            <p:ph type="ftr" sz="quarter" idx="11"/>
          </p:nvPr>
        </p:nvSpPr>
        <p:spPr>
          <a:ln/>
        </p:spPr>
        <p:txBody>
          <a:bodyPr/>
          <a:lstStyle>
            <a:lvl1pPr>
              <a:defRPr/>
            </a:lvl1pPr>
          </a:lstStyle>
          <a:p>
            <a:pPr>
              <a:defRPr/>
            </a:pPr>
            <a:endParaRPr lang="pl-PL"/>
          </a:p>
        </p:txBody>
      </p:sp>
      <p:sp>
        <p:nvSpPr>
          <p:cNvPr id="7" name="Rectangle 6"/>
          <p:cNvSpPr>
            <a:spLocks noGrp="1" noChangeArrowheads="1"/>
          </p:cNvSpPr>
          <p:nvPr>
            <p:ph type="sldNum" sz="quarter" idx="12"/>
          </p:nvPr>
        </p:nvSpPr>
        <p:spPr>
          <a:ln/>
        </p:spPr>
        <p:txBody>
          <a:bodyPr/>
          <a:lstStyle>
            <a:lvl1pPr>
              <a:defRPr/>
            </a:lvl1pPr>
          </a:lstStyle>
          <a:p>
            <a:pPr>
              <a:defRPr/>
            </a:pPr>
            <a:fld id="{6A376831-EE74-4B85-8A0C-9D627D2052F8}" type="slidenum">
              <a:rPr lang="pl-PL"/>
              <a:pPr>
                <a:defRPr/>
              </a:pPr>
              <a:t>‹#›</a:t>
            </a:fld>
            <a:endParaRPr lang="pl-PL"/>
          </a:p>
        </p:txBody>
      </p:sp>
    </p:spTree>
    <p:extLst>
      <p:ext uri="{BB962C8B-B14F-4D97-AF65-F5344CB8AC3E}">
        <p14:creationId xmlns:p14="http://schemas.microsoft.com/office/powerpoint/2010/main" val="3027951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Rectangle 4"/>
          <p:cNvSpPr>
            <a:spLocks noGrp="1" noChangeArrowheads="1"/>
          </p:cNvSpPr>
          <p:nvPr>
            <p:ph type="dt" sz="half" idx="10"/>
          </p:nvPr>
        </p:nvSpPr>
        <p:spPr>
          <a:ln/>
        </p:spPr>
        <p:txBody>
          <a:bodyPr/>
          <a:lstStyle>
            <a:lvl1pPr>
              <a:defRPr/>
            </a:lvl1pPr>
          </a:lstStyle>
          <a:p>
            <a:pPr>
              <a:defRPr/>
            </a:pPr>
            <a:endParaRPr lang="pl-PL"/>
          </a:p>
        </p:txBody>
      </p:sp>
      <p:sp>
        <p:nvSpPr>
          <p:cNvPr id="6" name="Rectangle 5"/>
          <p:cNvSpPr>
            <a:spLocks noGrp="1" noChangeArrowheads="1"/>
          </p:cNvSpPr>
          <p:nvPr>
            <p:ph type="ftr" sz="quarter" idx="11"/>
          </p:nvPr>
        </p:nvSpPr>
        <p:spPr>
          <a:ln/>
        </p:spPr>
        <p:txBody>
          <a:bodyPr/>
          <a:lstStyle>
            <a:lvl1pPr>
              <a:defRPr/>
            </a:lvl1pPr>
          </a:lstStyle>
          <a:p>
            <a:pPr>
              <a:defRPr/>
            </a:pPr>
            <a:endParaRPr lang="pl-PL"/>
          </a:p>
        </p:txBody>
      </p:sp>
      <p:sp>
        <p:nvSpPr>
          <p:cNvPr id="7" name="Rectangle 6"/>
          <p:cNvSpPr>
            <a:spLocks noGrp="1" noChangeArrowheads="1"/>
          </p:cNvSpPr>
          <p:nvPr>
            <p:ph type="sldNum" sz="quarter" idx="12"/>
          </p:nvPr>
        </p:nvSpPr>
        <p:spPr>
          <a:ln/>
        </p:spPr>
        <p:txBody>
          <a:bodyPr/>
          <a:lstStyle>
            <a:lvl1pPr>
              <a:defRPr/>
            </a:lvl1pPr>
          </a:lstStyle>
          <a:p>
            <a:pPr>
              <a:defRPr/>
            </a:pPr>
            <a:fld id="{AA5ABD18-A482-43BA-9A71-174E564327F7}" type="slidenum">
              <a:rPr lang="pl-PL"/>
              <a:pPr>
                <a:defRPr/>
              </a:pPr>
              <a:t>‹#›</a:t>
            </a:fld>
            <a:endParaRPr lang="pl-PL"/>
          </a:p>
        </p:txBody>
      </p:sp>
    </p:spTree>
    <p:extLst>
      <p:ext uri="{BB962C8B-B14F-4D97-AF65-F5344CB8AC3E}">
        <p14:creationId xmlns:p14="http://schemas.microsoft.com/office/powerpoint/2010/main" val="2601398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a:t>Kliknij, aby edytować styl wzorca tytułu</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b="0"/>
            </a:lvl1pPr>
          </a:lstStyle>
          <a:p>
            <a:pPr>
              <a:defRPr/>
            </a:pPr>
            <a:endParaRPr lang="pl-PL"/>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pl-PL"/>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8B0ACD59-E493-4BC3-9A9B-51D77F9F30DE}"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4086" r:id="rId1"/>
    <p:sldLayoutId id="2147484087" r:id="rId2"/>
    <p:sldLayoutId id="2147484088" r:id="rId3"/>
    <p:sldLayoutId id="2147484089" r:id="rId4"/>
    <p:sldLayoutId id="2147484090" r:id="rId5"/>
    <p:sldLayoutId id="2147484091" r:id="rId6"/>
    <p:sldLayoutId id="2147484092" r:id="rId7"/>
    <p:sldLayoutId id="2147484093" r:id="rId8"/>
    <p:sldLayoutId id="2147484094" r:id="rId9"/>
    <p:sldLayoutId id="2147484095" r:id="rId10"/>
    <p:sldLayoutId id="2147484096"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hyperlink" Target="mailto:marek.matejun@uni.lodz.pl" TargetMode="External"/><Relationship Id="rId2" Type="http://schemas.openxmlformats.org/officeDocument/2006/relationships/hyperlink" Target="http://www.matejun.p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685800" y="76200"/>
            <a:ext cx="7772400" cy="457200"/>
          </a:xfrm>
        </p:spPr>
        <p:txBody>
          <a:bodyPr/>
          <a:lstStyle/>
          <a:p>
            <a:r>
              <a:rPr lang="pl-PL" altLang="pl-PL" sz="3500" b="1" dirty="0">
                <a:solidFill>
                  <a:srgbClr val="000099"/>
                </a:solidFill>
              </a:rPr>
              <a:t>BCG Matrix</a:t>
            </a:r>
          </a:p>
        </p:txBody>
      </p:sp>
      <p:sp>
        <p:nvSpPr>
          <p:cNvPr id="462851" name="Rectangle 3"/>
          <p:cNvSpPr>
            <a:spLocks noChangeArrowheads="1"/>
          </p:cNvSpPr>
          <p:nvPr/>
        </p:nvSpPr>
        <p:spPr bwMode="auto">
          <a:xfrm>
            <a:off x="152400" y="685800"/>
            <a:ext cx="8812088"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a:spcBef>
                <a:spcPts val="200"/>
              </a:spcBef>
              <a:spcAft>
                <a:spcPts val="400"/>
              </a:spcAft>
            </a:pPr>
            <a:r>
              <a:rPr lang="en-US" altLang="pl-PL" sz="2050" b="0" dirty="0">
                <a:solidFill>
                  <a:srgbClr val="000000"/>
                </a:solidFill>
              </a:rPr>
              <a:t>The BCG </a:t>
            </a:r>
            <a:r>
              <a:rPr lang="pl-PL" altLang="pl-PL" sz="2050" b="0" dirty="0">
                <a:solidFill>
                  <a:srgbClr val="000000"/>
                </a:solidFill>
              </a:rPr>
              <a:t>M</a:t>
            </a:r>
            <a:r>
              <a:rPr lang="en-US" altLang="pl-PL" sz="2050" b="0" dirty="0" err="1">
                <a:solidFill>
                  <a:srgbClr val="000000"/>
                </a:solidFill>
              </a:rPr>
              <a:t>atrix</a:t>
            </a:r>
            <a:r>
              <a:rPr lang="en-US" altLang="pl-PL" sz="2050" b="0" dirty="0">
                <a:solidFill>
                  <a:srgbClr val="000000"/>
                </a:solidFill>
              </a:rPr>
              <a:t> (Boston Consulting Group</a:t>
            </a:r>
            <a:r>
              <a:rPr lang="pl-PL" altLang="pl-PL" sz="2050" b="0" dirty="0">
                <a:solidFill>
                  <a:srgbClr val="000000"/>
                </a:solidFill>
              </a:rPr>
              <a:t> Matrix</a:t>
            </a:r>
            <a:r>
              <a:rPr lang="en-US" altLang="pl-PL" sz="2050" b="0" dirty="0">
                <a:solidFill>
                  <a:srgbClr val="000000"/>
                </a:solidFill>
              </a:rPr>
              <a:t>) is used to </a:t>
            </a:r>
            <a:r>
              <a:rPr lang="en-US" altLang="pl-PL" sz="2050" b="0" dirty="0" err="1">
                <a:solidFill>
                  <a:srgbClr val="000000"/>
                </a:solidFill>
              </a:rPr>
              <a:t>analy</a:t>
            </a:r>
            <a:r>
              <a:rPr lang="pl-PL" altLang="pl-PL" sz="2050" b="0" dirty="0">
                <a:solidFill>
                  <a:srgbClr val="000000"/>
                </a:solidFill>
              </a:rPr>
              <a:t>z</a:t>
            </a:r>
            <a:r>
              <a:rPr lang="en-US" altLang="pl-PL" sz="2050" b="0" dirty="0">
                <a:solidFill>
                  <a:srgbClr val="000000"/>
                </a:solidFill>
              </a:rPr>
              <a:t>e a company's portfolio of products </a:t>
            </a:r>
            <a:r>
              <a:rPr lang="pl-PL" altLang="pl-PL" sz="2050" b="0" dirty="0">
                <a:solidFill>
                  <a:srgbClr val="000000"/>
                </a:solidFill>
              </a:rPr>
              <a:t>and/</a:t>
            </a:r>
            <a:r>
              <a:rPr lang="pl-PL" altLang="pl-PL" sz="2050" b="0" dirty="0" err="1">
                <a:solidFill>
                  <a:srgbClr val="000000"/>
                </a:solidFill>
              </a:rPr>
              <a:t>or</a:t>
            </a:r>
            <a:r>
              <a:rPr lang="en-US" altLang="pl-PL" sz="2050" b="0" dirty="0">
                <a:solidFill>
                  <a:srgbClr val="000000"/>
                </a:solidFill>
              </a:rPr>
              <a:t> services</a:t>
            </a:r>
            <a:r>
              <a:rPr lang="pl-PL" altLang="pl-PL" sz="2050" b="0" dirty="0">
                <a:solidFill>
                  <a:srgbClr val="000000"/>
                </a:solidFill>
              </a:rPr>
              <a:t>.</a:t>
            </a:r>
          </a:p>
          <a:p>
            <a:pPr algn="l">
              <a:spcBef>
                <a:spcPts val="200"/>
              </a:spcBef>
              <a:spcAft>
                <a:spcPts val="400"/>
              </a:spcAft>
            </a:pPr>
            <a:r>
              <a:rPr lang="pl-PL" altLang="pl-PL" sz="2050" b="0" dirty="0">
                <a:solidFill>
                  <a:srgbClr val="000000"/>
                </a:solidFill>
              </a:rPr>
              <a:t>The BCG Matrix </a:t>
            </a:r>
            <a:r>
              <a:rPr lang="pl-PL" altLang="pl-PL" sz="2050" b="0" dirty="0" err="1">
                <a:solidFill>
                  <a:srgbClr val="000000"/>
                </a:solidFill>
              </a:rPr>
              <a:t>is</a:t>
            </a:r>
            <a:r>
              <a:rPr lang="pl-PL" altLang="pl-PL" sz="2050" b="0" dirty="0">
                <a:solidFill>
                  <a:srgbClr val="000000"/>
                </a:solidFill>
              </a:rPr>
              <a:t> </a:t>
            </a:r>
            <a:r>
              <a:rPr lang="en-US" altLang="pl-PL" sz="2050" b="0" dirty="0">
                <a:solidFill>
                  <a:srgbClr val="000000"/>
                </a:solidFill>
              </a:rPr>
              <a:t>constructed on the basis of </a:t>
            </a:r>
            <a:r>
              <a:rPr lang="en-US" altLang="pl-PL" sz="2050" dirty="0">
                <a:solidFill>
                  <a:srgbClr val="000000"/>
                </a:solidFill>
              </a:rPr>
              <a:t>two variables</a:t>
            </a:r>
            <a:r>
              <a:rPr lang="en-US" altLang="pl-PL" sz="2050" b="0" dirty="0">
                <a:solidFill>
                  <a:srgbClr val="000000"/>
                </a:solidFill>
              </a:rPr>
              <a:t>: </a:t>
            </a:r>
            <a:endParaRPr lang="pl-PL" altLang="pl-PL" sz="2050" b="0" dirty="0">
              <a:solidFill>
                <a:srgbClr val="000000"/>
              </a:solidFill>
            </a:endParaRPr>
          </a:p>
          <a:p>
            <a:pPr lvl="1" algn="l">
              <a:spcBef>
                <a:spcPts val="200"/>
              </a:spcBef>
              <a:spcAft>
                <a:spcPts val="400"/>
              </a:spcAft>
            </a:pPr>
            <a:r>
              <a:rPr lang="en-US" altLang="pl-PL" sz="2050" dirty="0">
                <a:solidFill>
                  <a:srgbClr val="000000"/>
                </a:solidFill>
              </a:rPr>
              <a:t>Market Growth Rate [%] </a:t>
            </a:r>
            <a:r>
              <a:rPr lang="en-US" altLang="pl-PL" sz="2050" b="0" dirty="0">
                <a:solidFill>
                  <a:srgbClr val="000000"/>
                </a:solidFill>
              </a:rPr>
              <a:t>in which the company operates. The average annual sales growth</a:t>
            </a:r>
            <a:r>
              <a:rPr lang="pl-PL" altLang="pl-PL" sz="2050" b="0" dirty="0">
                <a:solidFill>
                  <a:srgbClr val="000000"/>
                </a:solidFill>
              </a:rPr>
              <a:t> of the </a:t>
            </a:r>
            <a:r>
              <a:rPr lang="pl-PL" altLang="pl-PL" sz="2050" b="0" dirty="0" err="1">
                <a:solidFill>
                  <a:srgbClr val="000000"/>
                </a:solidFill>
              </a:rPr>
              <a:t>whole</a:t>
            </a:r>
            <a:r>
              <a:rPr lang="pl-PL" altLang="pl-PL" sz="2050" b="0" dirty="0">
                <a:solidFill>
                  <a:srgbClr val="000000"/>
                </a:solidFill>
              </a:rPr>
              <a:t> market/</a:t>
            </a:r>
            <a:r>
              <a:rPr lang="pl-PL" altLang="pl-PL" sz="2050" b="0" dirty="0" err="1">
                <a:solidFill>
                  <a:srgbClr val="000000"/>
                </a:solidFill>
              </a:rPr>
              <a:t>industry</a:t>
            </a:r>
            <a:r>
              <a:rPr lang="en-US" altLang="pl-PL" sz="2050" b="0" dirty="0">
                <a:solidFill>
                  <a:srgbClr val="000000"/>
                </a:solidFill>
              </a:rPr>
              <a:t> is most often used to determine it. It can be determined as a percentage increase of the market value in the following year in comparison with the previous year: </a:t>
            </a:r>
          </a:p>
          <a:p>
            <a:pPr marL="57150" indent="0">
              <a:spcBef>
                <a:spcPts val="200"/>
              </a:spcBef>
              <a:spcAft>
                <a:spcPts val="400"/>
              </a:spcAft>
              <a:buNone/>
            </a:pPr>
            <a:r>
              <a:rPr lang="en-US" altLang="pl-PL" sz="2050" b="0" dirty="0">
                <a:solidFill>
                  <a:srgbClr val="000000"/>
                </a:solidFill>
              </a:rPr>
              <a:t>[market value in the following year / market value in the previous year - 1] %</a:t>
            </a:r>
          </a:p>
          <a:p>
            <a:pPr lvl="1" algn="l">
              <a:spcBef>
                <a:spcPts val="200"/>
              </a:spcBef>
              <a:spcAft>
                <a:spcPts val="400"/>
              </a:spcAft>
            </a:pPr>
            <a:r>
              <a:rPr lang="en-US" altLang="pl-PL" sz="2050" dirty="0">
                <a:solidFill>
                  <a:srgbClr val="000000"/>
                </a:solidFill>
              </a:rPr>
              <a:t>Relative Market Share</a:t>
            </a:r>
            <a:r>
              <a:rPr lang="pl-PL" altLang="pl-PL" sz="2050" dirty="0">
                <a:solidFill>
                  <a:srgbClr val="000000"/>
                </a:solidFill>
              </a:rPr>
              <a:t> </a:t>
            </a:r>
            <a:r>
              <a:rPr lang="en-US" altLang="pl-PL" sz="2050" dirty="0">
                <a:solidFill>
                  <a:srgbClr val="000000"/>
                </a:solidFill>
              </a:rPr>
              <a:t>[%]</a:t>
            </a:r>
            <a:r>
              <a:rPr lang="en-US" altLang="pl-PL" sz="2050" b="0" dirty="0">
                <a:solidFill>
                  <a:srgbClr val="000000"/>
                </a:solidFill>
              </a:rPr>
              <a:t>, which can be determined by the ratio of the sales of the products of a given company to the total sales of the </a:t>
            </a:r>
            <a:r>
              <a:rPr lang="en-US" altLang="pl-PL" sz="2050" b="0" dirty="0" err="1">
                <a:solidFill>
                  <a:srgbClr val="000000"/>
                </a:solidFill>
              </a:rPr>
              <a:t>analy</a:t>
            </a:r>
            <a:r>
              <a:rPr lang="pl-PL" altLang="pl-PL" sz="2050" b="0" dirty="0">
                <a:solidFill>
                  <a:srgbClr val="000000"/>
                </a:solidFill>
              </a:rPr>
              <a:t>z</a:t>
            </a:r>
            <a:r>
              <a:rPr lang="en-US" altLang="pl-PL" sz="2050" b="0" dirty="0" err="1">
                <a:solidFill>
                  <a:srgbClr val="000000"/>
                </a:solidFill>
              </a:rPr>
              <a:t>ed</a:t>
            </a:r>
            <a:r>
              <a:rPr lang="en-US" altLang="pl-PL" sz="2050" b="0" dirty="0">
                <a:solidFill>
                  <a:srgbClr val="000000"/>
                </a:solidFill>
              </a:rPr>
              <a:t> products in the market </a:t>
            </a:r>
            <a:r>
              <a:rPr lang="en-US" altLang="pl-PL" sz="2050" dirty="0">
                <a:solidFill>
                  <a:srgbClr val="000000"/>
                </a:solidFill>
              </a:rPr>
              <a:t>in which the company operates</a:t>
            </a:r>
            <a:r>
              <a:rPr lang="en-US" altLang="pl-PL" sz="2050" b="0" dirty="0">
                <a:solidFill>
                  <a:srgbClr val="000000"/>
                </a:solidFill>
              </a:rPr>
              <a:t>. It can be determined as:</a:t>
            </a:r>
          </a:p>
          <a:p>
            <a:pPr marL="57150" indent="0">
              <a:spcBef>
                <a:spcPts val="200"/>
              </a:spcBef>
              <a:spcAft>
                <a:spcPts val="400"/>
              </a:spcAft>
              <a:buNone/>
            </a:pPr>
            <a:r>
              <a:rPr lang="en-US" altLang="pl-PL" sz="2050" b="0" dirty="0">
                <a:solidFill>
                  <a:srgbClr val="000000"/>
                </a:solidFill>
              </a:rPr>
              <a:t>[value of sales of the company</a:t>
            </a:r>
            <a:r>
              <a:rPr lang="pl-PL" altLang="pl-PL" sz="2050" b="0" dirty="0">
                <a:solidFill>
                  <a:srgbClr val="000000"/>
                </a:solidFill>
              </a:rPr>
              <a:t>’s </a:t>
            </a:r>
            <a:r>
              <a:rPr lang="pl-PL" altLang="pl-PL" sz="2050" b="0" dirty="0" err="1">
                <a:solidFill>
                  <a:srgbClr val="000000"/>
                </a:solidFill>
              </a:rPr>
              <a:t>product</a:t>
            </a:r>
            <a:r>
              <a:rPr lang="en-US" altLang="pl-PL" sz="2050" b="0" dirty="0">
                <a:solidFill>
                  <a:srgbClr val="000000"/>
                </a:solidFill>
              </a:rPr>
              <a:t> in a given year / value of the market] %</a:t>
            </a:r>
            <a:endParaRPr lang="pl-PL" altLang="pl-PL" sz="2050" b="0" dirty="0">
              <a:solidFill>
                <a:srgbClr val="000000"/>
              </a:solidFill>
            </a:endParaRPr>
          </a:p>
          <a:p>
            <a:pPr algn="l">
              <a:spcBef>
                <a:spcPts val="200"/>
              </a:spcBef>
              <a:spcAft>
                <a:spcPts val="400"/>
              </a:spcAft>
            </a:pPr>
            <a:r>
              <a:rPr lang="en-US" altLang="pl-PL" sz="2050" b="0" dirty="0">
                <a:solidFill>
                  <a:srgbClr val="000000"/>
                </a:solidFill>
              </a:rPr>
              <a:t>To perform the analysis, it is necessary to determine the average level of market growth and market share - to separate the "low" and "high" levels. This average level is often set individually depending on the specifics of the company and the market (industry).</a:t>
            </a:r>
            <a:endParaRPr lang="pl-PL" altLang="pl-PL" sz="2050" b="0" dirty="0">
              <a:solidFill>
                <a:srgbClr val="000000"/>
              </a:solidFill>
            </a:endParaRPr>
          </a:p>
        </p:txBody>
      </p:sp>
    </p:spTree>
    <p:extLst>
      <p:ext uri="{BB962C8B-B14F-4D97-AF65-F5344CB8AC3E}">
        <p14:creationId xmlns:p14="http://schemas.microsoft.com/office/powerpoint/2010/main" val="13457329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1" name="Rectangle 3"/>
          <p:cNvSpPr>
            <a:spLocks noChangeArrowheads="1"/>
          </p:cNvSpPr>
          <p:nvPr/>
        </p:nvSpPr>
        <p:spPr bwMode="auto">
          <a:xfrm>
            <a:off x="152400" y="685800"/>
            <a:ext cx="86868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a:spcAft>
                <a:spcPts val="400"/>
              </a:spcAft>
            </a:pPr>
            <a:r>
              <a:rPr lang="en-US" altLang="pl-PL" sz="2200" b="0" dirty="0">
                <a:solidFill>
                  <a:srgbClr val="000000"/>
                </a:solidFill>
              </a:rPr>
              <a:t>This method is based on the assumption that the growth rate of a given market and the share of a specific product in that market determine the ability of product lines to </a:t>
            </a:r>
            <a:r>
              <a:rPr lang="en-US" altLang="pl-PL" sz="2200" u="sng" dirty="0">
                <a:solidFill>
                  <a:srgbClr val="000000"/>
                </a:solidFill>
              </a:rPr>
              <a:t>generate profits for the company</a:t>
            </a:r>
            <a:r>
              <a:rPr lang="en-US" altLang="pl-PL" sz="2200" b="0" dirty="0">
                <a:solidFill>
                  <a:srgbClr val="000000"/>
                </a:solidFill>
              </a:rPr>
              <a:t>. </a:t>
            </a:r>
          </a:p>
          <a:p>
            <a:pPr algn="just">
              <a:spcAft>
                <a:spcPts val="400"/>
              </a:spcAft>
            </a:pPr>
            <a:r>
              <a:rPr lang="en-US" altLang="pl-PL" sz="2200" b="0" dirty="0">
                <a:solidFill>
                  <a:srgbClr val="000000"/>
                </a:solidFill>
              </a:rPr>
              <a:t>On the basis of the analysis of the above variables, a matrix is created, distinguishing </a:t>
            </a:r>
            <a:r>
              <a:rPr lang="en-US" altLang="pl-PL" sz="2200" u="sng" dirty="0">
                <a:solidFill>
                  <a:srgbClr val="000000"/>
                </a:solidFill>
              </a:rPr>
              <a:t>four categories of products</a:t>
            </a:r>
            <a:r>
              <a:rPr lang="en-US" altLang="pl-PL" sz="2200" b="0" dirty="0">
                <a:solidFill>
                  <a:srgbClr val="000000"/>
                </a:solidFill>
              </a:rPr>
              <a:t>...</a:t>
            </a:r>
            <a:endParaRPr lang="pl-PL" altLang="pl-PL" sz="2200" b="0" dirty="0">
              <a:solidFill>
                <a:srgbClr val="000000"/>
              </a:solidFill>
            </a:endParaRPr>
          </a:p>
        </p:txBody>
      </p:sp>
      <p:sp>
        <p:nvSpPr>
          <p:cNvPr id="4" name="Rectangle 2"/>
          <p:cNvSpPr txBox="1">
            <a:spLocks noChangeArrowheads="1"/>
          </p:cNvSpPr>
          <p:nvPr/>
        </p:nvSpPr>
        <p:spPr bwMode="auto">
          <a:xfrm>
            <a:off x="685800" y="762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pl-PL" altLang="pl-PL" sz="3500" b="1" kern="0">
                <a:solidFill>
                  <a:srgbClr val="000099"/>
                </a:solidFill>
              </a:rPr>
              <a:t>BCG Matrix</a:t>
            </a:r>
            <a:endParaRPr lang="pl-PL" altLang="pl-PL" sz="3500" b="1" kern="0" dirty="0">
              <a:solidFill>
                <a:srgbClr val="000099"/>
              </a:solidFill>
            </a:endParaRPr>
          </a:p>
        </p:txBody>
      </p:sp>
    </p:spTree>
    <p:extLst>
      <p:ext uri="{BB962C8B-B14F-4D97-AF65-F5344CB8AC3E}">
        <p14:creationId xmlns:p14="http://schemas.microsoft.com/office/powerpoint/2010/main" val="546528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8" name="Object 3"/>
          <p:cNvGraphicFramePr>
            <a:graphicFrameLocks noChangeAspect="1"/>
          </p:cNvGraphicFramePr>
          <p:nvPr>
            <p:extLst>
              <p:ext uri="{D42A27DB-BD31-4B8C-83A1-F6EECF244321}">
                <p14:modId xmlns:p14="http://schemas.microsoft.com/office/powerpoint/2010/main" val="4225875210"/>
              </p:ext>
            </p:extLst>
          </p:nvPr>
        </p:nvGraphicFramePr>
        <p:xfrm>
          <a:off x="365125" y="544016"/>
          <a:ext cx="8604250" cy="6629400"/>
        </p:xfrm>
        <a:graphic>
          <a:graphicData uri="http://schemas.openxmlformats.org/presentationml/2006/ole">
            <mc:AlternateContent xmlns:mc="http://schemas.openxmlformats.org/markup-compatibility/2006">
              <mc:Choice xmlns:v="urn:schemas-microsoft-com:vml" Requires="v">
                <p:oleObj spid="_x0000_s291914" name="Document" r:id="rId3" imgW="6127436" imgH="4708328" progId="Word.Document.8">
                  <p:embed/>
                </p:oleObj>
              </mc:Choice>
              <mc:Fallback>
                <p:oleObj name="Document" r:id="rId3" imgW="6127436" imgH="4708328" progId="Word.Document.8">
                  <p:embed/>
                  <p:pic>
                    <p:nvPicPr>
                      <p:cNvPr id="0" name=""/>
                      <p:cNvPicPr>
                        <a:picLocks noChangeAspect="1" noChangeArrowheads="1"/>
                      </p:cNvPicPr>
                      <p:nvPr/>
                    </p:nvPicPr>
                    <p:blipFill>
                      <a:blip r:embed="rId4"/>
                      <a:srcRect/>
                      <a:stretch>
                        <a:fillRect/>
                      </a:stretch>
                    </p:blipFill>
                    <p:spPr bwMode="auto">
                      <a:xfrm>
                        <a:off x="365125" y="544016"/>
                        <a:ext cx="8604250" cy="6629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Rectangle 2"/>
          <p:cNvSpPr txBox="1">
            <a:spLocks noChangeArrowheads="1"/>
          </p:cNvSpPr>
          <p:nvPr/>
        </p:nvSpPr>
        <p:spPr bwMode="auto">
          <a:xfrm>
            <a:off x="685800" y="762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pl-PL" altLang="pl-PL" sz="3500" b="1" kern="0">
                <a:solidFill>
                  <a:srgbClr val="000099"/>
                </a:solidFill>
              </a:rPr>
              <a:t>BCG Matrix</a:t>
            </a:r>
            <a:endParaRPr lang="pl-PL" altLang="pl-PL" sz="3500" b="1" kern="0" dirty="0">
              <a:solidFill>
                <a:srgbClr val="000099"/>
              </a:solidFill>
            </a:endParaRPr>
          </a:p>
        </p:txBody>
      </p:sp>
    </p:spTree>
    <p:extLst>
      <p:ext uri="{BB962C8B-B14F-4D97-AF65-F5344CB8AC3E}">
        <p14:creationId xmlns:p14="http://schemas.microsoft.com/office/powerpoint/2010/main" val="2787911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4898" name="Rectangle 2"/>
          <p:cNvSpPr>
            <a:spLocks noGrp="1" noChangeArrowheads="1"/>
          </p:cNvSpPr>
          <p:nvPr>
            <p:ph type="body" idx="4294967295"/>
          </p:nvPr>
        </p:nvSpPr>
        <p:spPr>
          <a:xfrm>
            <a:off x="152400" y="620688"/>
            <a:ext cx="8839200" cy="6019800"/>
          </a:xfrm>
          <a:noFill/>
        </p:spPr>
        <p:txBody>
          <a:bodyPr/>
          <a:lstStyle/>
          <a:p>
            <a:r>
              <a:rPr lang="en-US" altLang="pl-PL" sz="1900" dirty="0"/>
              <a:t>In the BCG matrix, the optimal product </a:t>
            </a:r>
            <a:r>
              <a:rPr lang="pl-PL" altLang="pl-PL" sz="1900" dirty="0"/>
              <a:t>portfolio </a:t>
            </a:r>
            <a:r>
              <a:rPr lang="en-US" altLang="pl-PL" sz="1900" dirty="0"/>
              <a:t>should include:</a:t>
            </a:r>
          </a:p>
          <a:p>
            <a:pPr lvl="1"/>
            <a:r>
              <a:rPr lang="en-US" altLang="pl-PL" sz="1900" dirty="0"/>
              <a:t>a sufficient number of stars that will turn into established </a:t>
            </a:r>
            <a:r>
              <a:rPr lang="pl-PL" altLang="pl-PL" sz="1900" dirty="0" err="1"/>
              <a:t>cash</a:t>
            </a:r>
            <a:r>
              <a:rPr lang="pl-PL" altLang="pl-PL" sz="1900" dirty="0"/>
              <a:t> </a:t>
            </a:r>
            <a:r>
              <a:rPr lang="en-US" altLang="pl-PL" sz="1900" dirty="0"/>
              <a:t>cows in the future,</a:t>
            </a:r>
          </a:p>
          <a:p>
            <a:pPr lvl="1"/>
            <a:r>
              <a:rPr lang="en-US" altLang="pl-PL" sz="1900" dirty="0"/>
              <a:t>a sufficient number of </a:t>
            </a:r>
            <a:r>
              <a:rPr lang="pl-PL" altLang="pl-PL" sz="1900" dirty="0" err="1"/>
              <a:t>cash</a:t>
            </a:r>
            <a:r>
              <a:rPr lang="en-US" altLang="pl-PL" sz="1900" dirty="0"/>
              <a:t> cows, financing the development of other products;</a:t>
            </a:r>
          </a:p>
          <a:p>
            <a:pPr lvl="1"/>
            <a:r>
              <a:rPr lang="en-US" altLang="pl-PL" sz="1900" dirty="0"/>
              <a:t>a certain number of question marks, which can turn into stars in the future thanks to large financial investments,</a:t>
            </a:r>
          </a:p>
          <a:p>
            <a:pPr lvl="1"/>
            <a:r>
              <a:rPr lang="en-US" altLang="pl-PL" sz="1900" dirty="0"/>
              <a:t>no dogs that do not generate cash</a:t>
            </a:r>
            <a:r>
              <a:rPr lang="pl-PL" altLang="pl-PL" sz="1900" dirty="0"/>
              <a:t> </a:t>
            </a:r>
            <a:r>
              <a:rPr lang="pl-PL" altLang="pl-PL" sz="1900" dirty="0" err="1"/>
              <a:t>flow</a:t>
            </a:r>
            <a:r>
              <a:rPr lang="pl-PL" altLang="pl-PL" sz="1900" dirty="0"/>
              <a:t>/profit</a:t>
            </a:r>
            <a:r>
              <a:rPr lang="en-US" altLang="pl-PL" sz="1900" dirty="0"/>
              <a:t>.</a:t>
            </a:r>
            <a:endParaRPr lang="pl-PL" altLang="pl-PL" sz="1900" dirty="0"/>
          </a:p>
          <a:p>
            <a:r>
              <a:rPr lang="pl-PL" altLang="pl-PL" sz="1900" dirty="0"/>
              <a:t>T</a:t>
            </a:r>
            <a:r>
              <a:rPr lang="en-US" altLang="pl-PL" sz="1900" dirty="0"/>
              <a:t>he trick is to invest the financial surplus from </a:t>
            </a:r>
            <a:r>
              <a:rPr lang="pl-PL" altLang="pl-PL" sz="1900" dirty="0" err="1"/>
              <a:t>cash</a:t>
            </a:r>
            <a:r>
              <a:rPr lang="pl-PL" altLang="pl-PL" sz="1900" dirty="0"/>
              <a:t> </a:t>
            </a:r>
            <a:r>
              <a:rPr lang="en-US" altLang="pl-PL" sz="1900" dirty="0"/>
              <a:t>cows and successful dogs in selected question marks to turn them into stars by increasing their market share. When the pace of the market slows down the stars will turn into milking cows, generating surplus cash that can be invested in promising next-generation question marks.</a:t>
            </a:r>
            <a:endParaRPr lang="pl-PL" altLang="pl-PL" sz="1900" dirty="0"/>
          </a:p>
        </p:txBody>
      </p:sp>
      <p:sp>
        <p:nvSpPr>
          <p:cNvPr id="5" name="Rectangle 2"/>
          <p:cNvSpPr txBox="1">
            <a:spLocks noChangeArrowheads="1"/>
          </p:cNvSpPr>
          <p:nvPr/>
        </p:nvSpPr>
        <p:spPr bwMode="auto">
          <a:xfrm>
            <a:off x="685800" y="762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pl-PL" altLang="pl-PL" sz="3500" b="1" kern="0">
                <a:solidFill>
                  <a:srgbClr val="000099"/>
                </a:solidFill>
              </a:rPr>
              <a:t>BCG Matrix</a:t>
            </a:r>
            <a:endParaRPr lang="pl-PL" altLang="pl-PL" sz="3500" b="1" kern="0" dirty="0">
              <a:solidFill>
                <a:srgbClr val="000099"/>
              </a:solidFill>
            </a:endParaRPr>
          </a:p>
        </p:txBody>
      </p:sp>
      <p:graphicFrame>
        <p:nvGraphicFramePr>
          <p:cNvPr id="2" name="Obiekt 1"/>
          <p:cNvGraphicFramePr>
            <a:graphicFrameLocks noChangeAspect="1"/>
          </p:cNvGraphicFramePr>
          <p:nvPr>
            <p:extLst>
              <p:ext uri="{D42A27DB-BD31-4B8C-83A1-F6EECF244321}">
                <p14:modId xmlns:p14="http://schemas.microsoft.com/office/powerpoint/2010/main" val="1704993054"/>
              </p:ext>
            </p:extLst>
          </p:nvPr>
        </p:nvGraphicFramePr>
        <p:xfrm>
          <a:off x="1259632" y="4275399"/>
          <a:ext cx="6336704" cy="2681993"/>
        </p:xfrm>
        <a:graphic>
          <a:graphicData uri="http://schemas.openxmlformats.org/presentationml/2006/ole">
            <mc:AlternateContent xmlns:mc="http://schemas.openxmlformats.org/markup-compatibility/2006">
              <mc:Choice xmlns:v="urn:schemas-microsoft-com:vml" Requires="v">
                <p:oleObj spid="_x0000_s292883" name="Document" r:id="rId3" imgW="6127436" imgH="2758280" progId="Word.Document.8">
                  <p:embed/>
                </p:oleObj>
              </mc:Choice>
              <mc:Fallback>
                <p:oleObj name="Document" r:id="rId3" imgW="6127436" imgH="2758280" progId="Word.Document.8">
                  <p:embed/>
                  <p:pic>
                    <p:nvPicPr>
                      <p:cNvPr id="0" name="Object 3"/>
                      <p:cNvPicPr>
                        <a:picLocks noChangeAspect="1" noChangeArrowheads="1"/>
                      </p:cNvPicPr>
                      <p:nvPr/>
                    </p:nvPicPr>
                    <p:blipFill>
                      <a:blip r:embed="rId4"/>
                      <a:srcRect/>
                      <a:stretch>
                        <a:fillRect/>
                      </a:stretch>
                    </p:blipFill>
                    <p:spPr bwMode="auto">
                      <a:xfrm>
                        <a:off x="1259632" y="4275399"/>
                        <a:ext cx="6336704" cy="2681993"/>
                      </a:xfrm>
                      <a:prstGeom prst="rect">
                        <a:avLst/>
                      </a:prstGeom>
                      <a:noFill/>
                      <a:ln>
                        <a:noFill/>
                      </a:ln>
                      <a:effectLst/>
                    </p:spPr>
                  </p:pic>
                </p:oleObj>
              </mc:Fallback>
            </mc:AlternateContent>
          </a:graphicData>
        </a:graphic>
      </p:graphicFrame>
      <p:cxnSp>
        <p:nvCxnSpPr>
          <p:cNvPr id="4" name="Łącznik prosty ze strzałką 3"/>
          <p:cNvCxnSpPr/>
          <p:nvPr/>
        </p:nvCxnSpPr>
        <p:spPr bwMode="auto">
          <a:xfrm flipH="1" flipV="1">
            <a:off x="3131840" y="4725144"/>
            <a:ext cx="2592288" cy="1224136"/>
          </a:xfrm>
          <a:prstGeom prst="straightConnector1">
            <a:avLst/>
          </a:prstGeom>
          <a:solidFill>
            <a:schemeClr val="accent1"/>
          </a:solidFill>
          <a:ln w="76200" cap="flat" cmpd="sng" algn="ctr">
            <a:solidFill>
              <a:srgbClr val="00CC00"/>
            </a:solidFill>
            <a:prstDash val="solid"/>
            <a:round/>
            <a:headEnd type="none" w="med" len="med"/>
            <a:tailEnd type="arrow"/>
          </a:ln>
          <a:effectLst/>
        </p:spPr>
      </p:cxnSp>
      <p:cxnSp>
        <p:nvCxnSpPr>
          <p:cNvPr id="8" name="Łącznik prosty ze strzałką 7"/>
          <p:cNvCxnSpPr/>
          <p:nvPr/>
        </p:nvCxnSpPr>
        <p:spPr bwMode="auto">
          <a:xfrm flipV="1">
            <a:off x="3203848" y="4797153"/>
            <a:ext cx="0" cy="1152127"/>
          </a:xfrm>
          <a:prstGeom prst="straightConnector1">
            <a:avLst/>
          </a:prstGeom>
          <a:solidFill>
            <a:schemeClr val="accent1"/>
          </a:solidFill>
          <a:ln w="38100" cap="flat" cmpd="sng" algn="ctr">
            <a:solidFill>
              <a:srgbClr val="00CC00"/>
            </a:solidFill>
            <a:prstDash val="solid"/>
            <a:round/>
            <a:headEnd type="none" w="med" len="med"/>
            <a:tailEnd type="arrow"/>
          </a:ln>
          <a:effectLst/>
        </p:spPr>
      </p:cxnSp>
      <p:cxnSp>
        <p:nvCxnSpPr>
          <p:cNvPr id="11" name="Łącznik prosty ze strzałką 10"/>
          <p:cNvCxnSpPr/>
          <p:nvPr/>
        </p:nvCxnSpPr>
        <p:spPr bwMode="auto">
          <a:xfrm flipV="1">
            <a:off x="5724128" y="4725144"/>
            <a:ext cx="0" cy="1224136"/>
          </a:xfrm>
          <a:prstGeom prst="straightConnector1">
            <a:avLst/>
          </a:prstGeom>
          <a:solidFill>
            <a:schemeClr val="accent1"/>
          </a:solidFill>
          <a:ln w="38100" cap="flat" cmpd="sng" algn="ctr">
            <a:solidFill>
              <a:srgbClr val="00CC00"/>
            </a:solidFill>
            <a:prstDash val="solid"/>
            <a:round/>
            <a:headEnd type="none" w="med" len="med"/>
            <a:tailEnd type="arrow"/>
          </a:ln>
          <a:effectLst/>
        </p:spPr>
      </p:cxnSp>
      <p:cxnSp>
        <p:nvCxnSpPr>
          <p:cNvPr id="15" name="Łącznik prosty ze strzałką 14"/>
          <p:cNvCxnSpPr/>
          <p:nvPr/>
        </p:nvCxnSpPr>
        <p:spPr bwMode="auto">
          <a:xfrm>
            <a:off x="3131840" y="4725144"/>
            <a:ext cx="2592288" cy="0"/>
          </a:xfrm>
          <a:prstGeom prst="straightConnector1">
            <a:avLst/>
          </a:prstGeom>
          <a:solidFill>
            <a:schemeClr val="accent1"/>
          </a:solidFill>
          <a:ln w="38100" cap="flat" cmpd="sng" algn="ctr">
            <a:solidFill>
              <a:srgbClr val="0000FF"/>
            </a:solidFill>
            <a:prstDash val="dash"/>
            <a:round/>
            <a:headEnd type="none" w="med" len="med"/>
            <a:tailEnd type="arrow"/>
          </a:ln>
          <a:effectLst/>
        </p:spPr>
      </p:cxnSp>
      <p:cxnSp>
        <p:nvCxnSpPr>
          <p:cNvPr id="19" name="Łącznik prosty ze strzałką 18"/>
          <p:cNvCxnSpPr/>
          <p:nvPr/>
        </p:nvCxnSpPr>
        <p:spPr bwMode="auto">
          <a:xfrm>
            <a:off x="5940152" y="4725144"/>
            <a:ext cx="0" cy="1296144"/>
          </a:xfrm>
          <a:prstGeom prst="straightConnector1">
            <a:avLst/>
          </a:prstGeom>
          <a:solidFill>
            <a:schemeClr val="accent1"/>
          </a:solidFill>
          <a:ln w="38100" cap="flat" cmpd="sng" algn="ctr">
            <a:solidFill>
              <a:srgbClr val="0000FF"/>
            </a:solidFill>
            <a:prstDash val="dash"/>
            <a:round/>
            <a:headEnd type="none" w="med" len="med"/>
            <a:tailEnd type="arrow"/>
          </a:ln>
          <a:effectLst/>
        </p:spPr>
      </p:cxnSp>
      <p:cxnSp>
        <p:nvCxnSpPr>
          <p:cNvPr id="23" name="Łącznik prosty ze strzałką 22"/>
          <p:cNvCxnSpPr/>
          <p:nvPr/>
        </p:nvCxnSpPr>
        <p:spPr bwMode="auto">
          <a:xfrm flipH="1">
            <a:off x="683568" y="5949280"/>
            <a:ext cx="2520280" cy="432048"/>
          </a:xfrm>
          <a:prstGeom prst="straightConnector1">
            <a:avLst/>
          </a:prstGeom>
          <a:solidFill>
            <a:schemeClr val="accent1"/>
          </a:solidFill>
          <a:ln w="38100" cap="flat" cmpd="sng" algn="ctr">
            <a:solidFill>
              <a:srgbClr val="0000FF"/>
            </a:solidFill>
            <a:prstDash val="dash"/>
            <a:round/>
            <a:headEnd type="none" w="med" len="med"/>
            <a:tailEnd type="arrow"/>
          </a:ln>
          <a:effectLst/>
        </p:spPr>
      </p:cxnSp>
      <p:sp>
        <p:nvSpPr>
          <p:cNvPr id="25" name="Prostokąt 24"/>
          <p:cNvSpPr/>
          <p:nvPr/>
        </p:nvSpPr>
        <p:spPr>
          <a:xfrm>
            <a:off x="-88438" y="5755322"/>
            <a:ext cx="1060038" cy="553998"/>
          </a:xfrm>
          <a:prstGeom prst="rect">
            <a:avLst/>
          </a:prstGeom>
        </p:spPr>
        <p:txBody>
          <a:bodyPr wrap="square">
            <a:spAutoFit/>
          </a:bodyPr>
          <a:lstStyle/>
          <a:p>
            <a:r>
              <a:rPr lang="en-US" sz="1500" b="0" dirty="0"/>
              <a:t>Out of the market</a:t>
            </a:r>
          </a:p>
        </p:txBody>
      </p:sp>
      <p:sp>
        <p:nvSpPr>
          <p:cNvPr id="26" name="Prostokąt 25"/>
          <p:cNvSpPr/>
          <p:nvPr/>
        </p:nvSpPr>
        <p:spPr>
          <a:xfrm>
            <a:off x="7341568" y="4332729"/>
            <a:ext cx="1802432" cy="2169825"/>
          </a:xfrm>
          <a:prstGeom prst="rect">
            <a:avLst/>
          </a:prstGeom>
        </p:spPr>
        <p:txBody>
          <a:bodyPr wrap="square">
            <a:spAutoFit/>
          </a:bodyPr>
          <a:lstStyle/>
          <a:p>
            <a:r>
              <a:rPr lang="en-US" sz="1500" b="0" dirty="0"/>
              <a:t>Cash flow</a:t>
            </a:r>
            <a:endParaRPr lang="pl-PL" sz="1500" b="0" dirty="0"/>
          </a:p>
          <a:p>
            <a:endParaRPr lang="pl-PL" sz="1500" b="0" dirty="0"/>
          </a:p>
          <a:p>
            <a:endParaRPr lang="pl-PL" sz="1500" b="0" dirty="0"/>
          </a:p>
          <a:p>
            <a:endParaRPr lang="pl-PL" sz="1500" b="0" dirty="0"/>
          </a:p>
          <a:p>
            <a:r>
              <a:rPr lang="pl-PL" sz="1500" b="0" dirty="0" err="1"/>
              <a:t>investments</a:t>
            </a:r>
            <a:endParaRPr lang="pl-PL" sz="1500" b="0" dirty="0"/>
          </a:p>
          <a:p>
            <a:endParaRPr lang="pl-PL" sz="1500" b="0" dirty="0"/>
          </a:p>
          <a:p>
            <a:endParaRPr lang="pl-PL" sz="1500" b="0" dirty="0"/>
          </a:p>
          <a:p>
            <a:endParaRPr lang="en-US" sz="1500" b="0" dirty="0"/>
          </a:p>
          <a:p>
            <a:r>
              <a:rPr lang="en-US" sz="1500" b="0" dirty="0"/>
              <a:t>Desired movement</a:t>
            </a:r>
          </a:p>
        </p:txBody>
      </p:sp>
      <p:cxnSp>
        <p:nvCxnSpPr>
          <p:cNvPr id="28" name="Łącznik prosty ze strzałką 27"/>
          <p:cNvCxnSpPr/>
          <p:nvPr/>
        </p:nvCxnSpPr>
        <p:spPr bwMode="auto">
          <a:xfrm flipV="1">
            <a:off x="7884368" y="5589240"/>
            <a:ext cx="792088" cy="1"/>
          </a:xfrm>
          <a:prstGeom prst="straightConnector1">
            <a:avLst/>
          </a:prstGeom>
          <a:solidFill>
            <a:schemeClr val="accent1"/>
          </a:solidFill>
          <a:ln w="38100" cap="flat" cmpd="sng" algn="ctr">
            <a:solidFill>
              <a:srgbClr val="00CC00"/>
            </a:solidFill>
            <a:prstDash val="solid"/>
            <a:round/>
            <a:headEnd type="none" w="med" len="med"/>
            <a:tailEnd type="arrow"/>
          </a:ln>
          <a:effectLst/>
        </p:spPr>
      </p:cxnSp>
      <p:cxnSp>
        <p:nvCxnSpPr>
          <p:cNvPr id="30" name="Łącznik prosty ze strzałką 29"/>
          <p:cNvCxnSpPr/>
          <p:nvPr/>
        </p:nvCxnSpPr>
        <p:spPr bwMode="auto">
          <a:xfrm flipV="1">
            <a:off x="7884368" y="6508797"/>
            <a:ext cx="861864" cy="25325"/>
          </a:xfrm>
          <a:prstGeom prst="straightConnector1">
            <a:avLst/>
          </a:prstGeom>
          <a:solidFill>
            <a:schemeClr val="accent1"/>
          </a:solidFill>
          <a:ln w="38100" cap="flat" cmpd="sng" algn="ctr">
            <a:solidFill>
              <a:srgbClr val="0000FF"/>
            </a:solidFill>
            <a:prstDash val="dash"/>
            <a:round/>
            <a:headEnd type="none" w="med" len="med"/>
            <a:tailEnd type="arrow"/>
          </a:ln>
          <a:effectLst/>
        </p:spPr>
      </p:cxnSp>
      <p:sp>
        <p:nvSpPr>
          <p:cNvPr id="31" name="Prostokąt 30"/>
          <p:cNvSpPr/>
          <p:nvPr/>
        </p:nvSpPr>
        <p:spPr>
          <a:xfrm>
            <a:off x="7935128" y="4525089"/>
            <a:ext cx="564578" cy="477054"/>
          </a:xfrm>
          <a:prstGeom prst="rect">
            <a:avLst/>
          </a:prstGeom>
        </p:spPr>
        <p:txBody>
          <a:bodyPr wrap="none">
            <a:spAutoFit/>
          </a:bodyPr>
          <a:lstStyle/>
          <a:p>
            <a:r>
              <a:rPr lang="en-US" sz="2500" dirty="0"/>
              <a:t>+/-</a:t>
            </a:r>
          </a:p>
        </p:txBody>
      </p:sp>
      <p:sp>
        <p:nvSpPr>
          <p:cNvPr id="33" name="Prostokąt 32"/>
          <p:cNvSpPr/>
          <p:nvPr/>
        </p:nvSpPr>
        <p:spPr>
          <a:xfrm>
            <a:off x="1971951" y="4390134"/>
            <a:ext cx="292068" cy="477054"/>
          </a:xfrm>
          <a:prstGeom prst="rect">
            <a:avLst/>
          </a:prstGeom>
        </p:spPr>
        <p:txBody>
          <a:bodyPr wrap="none">
            <a:spAutoFit/>
          </a:bodyPr>
          <a:lstStyle/>
          <a:p>
            <a:r>
              <a:rPr lang="en-US" sz="2500" dirty="0"/>
              <a:t>-</a:t>
            </a:r>
          </a:p>
        </p:txBody>
      </p:sp>
      <p:sp>
        <p:nvSpPr>
          <p:cNvPr id="34" name="Prostokąt 33"/>
          <p:cNvSpPr/>
          <p:nvPr/>
        </p:nvSpPr>
        <p:spPr>
          <a:xfrm>
            <a:off x="6588225" y="4363077"/>
            <a:ext cx="564578" cy="477054"/>
          </a:xfrm>
          <a:prstGeom prst="rect">
            <a:avLst/>
          </a:prstGeom>
        </p:spPr>
        <p:txBody>
          <a:bodyPr wrap="none">
            <a:spAutoFit/>
          </a:bodyPr>
          <a:lstStyle/>
          <a:p>
            <a:r>
              <a:rPr lang="en-US" sz="2500" dirty="0"/>
              <a:t>+/-</a:t>
            </a:r>
          </a:p>
        </p:txBody>
      </p:sp>
      <p:sp>
        <p:nvSpPr>
          <p:cNvPr id="35" name="Prostokąt 34"/>
          <p:cNvSpPr/>
          <p:nvPr/>
        </p:nvSpPr>
        <p:spPr>
          <a:xfrm>
            <a:off x="6760868" y="5311782"/>
            <a:ext cx="367408" cy="477054"/>
          </a:xfrm>
          <a:prstGeom prst="rect">
            <a:avLst/>
          </a:prstGeom>
        </p:spPr>
        <p:txBody>
          <a:bodyPr wrap="none">
            <a:spAutoFit/>
          </a:bodyPr>
          <a:lstStyle/>
          <a:p>
            <a:r>
              <a:rPr lang="en-US" sz="2500" dirty="0"/>
              <a:t>+</a:t>
            </a:r>
          </a:p>
        </p:txBody>
      </p:sp>
      <p:sp>
        <p:nvSpPr>
          <p:cNvPr id="36" name="Prostokąt 35"/>
          <p:cNvSpPr/>
          <p:nvPr/>
        </p:nvSpPr>
        <p:spPr>
          <a:xfrm>
            <a:off x="1879779" y="5350714"/>
            <a:ext cx="476412" cy="477054"/>
          </a:xfrm>
          <a:prstGeom prst="rect">
            <a:avLst/>
          </a:prstGeom>
        </p:spPr>
        <p:txBody>
          <a:bodyPr wrap="none">
            <a:spAutoFit/>
          </a:bodyPr>
          <a:lstStyle/>
          <a:p>
            <a:r>
              <a:rPr lang="en-US" sz="1300" dirty="0"/>
              <a:t>+</a:t>
            </a:r>
            <a:r>
              <a:rPr lang="en-US" sz="2500" dirty="0"/>
              <a:t>/-</a:t>
            </a:r>
          </a:p>
        </p:txBody>
      </p:sp>
    </p:spTree>
    <p:extLst>
      <p:ext uri="{BB962C8B-B14F-4D97-AF65-F5344CB8AC3E}">
        <p14:creationId xmlns:p14="http://schemas.microsoft.com/office/powerpoint/2010/main" val="3298428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ytuł 1"/>
          <p:cNvSpPr>
            <a:spLocks noGrp="1"/>
          </p:cNvSpPr>
          <p:nvPr>
            <p:ph type="title"/>
          </p:nvPr>
        </p:nvSpPr>
        <p:spPr>
          <a:xfrm>
            <a:off x="251520" y="116632"/>
            <a:ext cx="8642350" cy="660400"/>
          </a:xfrm>
        </p:spPr>
        <p:txBody>
          <a:bodyPr/>
          <a:lstStyle/>
          <a:p>
            <a:r>
              <a:rPr lang="pl-PL" altLang="pl-PL" sz="3500" b="1" dirty="0" err="1">
                <a:solidFill>
                  <a:srgbClr val="000099"/>
                </a:solidFill>
              </a:rPr>
              <a:t>Mangerial</a:t>
            </a:r>
            <a:r>
              <a:rPr lang="pl-PL" altLang="pl-PL" sz="3500" b="1" dirty="0">
                <a:solidFill>
                  <a:srgbClr val="000099"/>
                </a:solidFill>
              </a:rPr>
              <a:t> </a:t>
            </a:r>
            <a:r>
              <a:rPr lang="pl-PL" altLang="pl-PL" sz="3500" b="1" dirty="0" err="1">
                <a:solidFill>
                  <a:srgbClr val="000099"/>
                </a:solidFill>
              </a:rPr>
              <a:t>Task</a:t>
            </a:r>
            <a:r>
              <a:rPr lang="pl-PL" altLang="pl-PL" sz="3500" b="1" dirty="0">
                <a:solidFill>
                  <a:srgbClr val="000099"/>
                </a:solidFill>
              </a:rPr>
              <a:t>: BCG Matrix</a:t>
            </a:r>
          </a:p>
        </p:txBody>
      </p:sp>
      <p:sp>
        <p:nvSpPr>
          <p:cNvPr id="3" name="Symbol zastępczy zawartości 2"/>
          <p:cNvSpPr>
            <a:spLocks noGrp="1"/>
          </p:cNvSpPr>
          <p:nvPr>
            <p:ph idx="1"/>
          </p:nvPr>
        </p:nvSpPr>
        <p:spPr>
          <a:xfrm>
            <a:off x="107950" y="837455"/>
            <a:ext cx="8964613" cy="5903913"/>
          </a:xfrm>
        </p:spPr>
        <p:txBody>
          <a:bodyPr/>
          <a:lstStyle/>
          <a:p>
            <a:pPr>
              <a:spcAft>
                <a:spcPts val="400"/>
              </a:spcAft>
            </a:pPr>
            <a:r>
              <a:rPr lang="en-US" altLang="pl-PL" sz="1800" dirty="0" err="1"/>
              <a:t>MakoLab</a:t>
            </a:r>
            <a:r>
              <a:rPr lang="en-US" altLang="pl-PL" sz="1800" dirty="0"/>
              <a:t> S.A. is an IT company which offers 3 types of products:</a:t>
            </a:r>
          </a:p>
          <a:p>
            <a:pPr lvl="1">
              <a:spcAft>
                <a:spcPts val="400"/>
              </a:spcAft>
            </a:pPr>
            <a:r>
              <a:rPr lang="en-US" altLang="pl-PL" sz="1800" dirty="0" err="1"/>
              <a:t>Fractus</a:t>
            </a:r>
            <a:r>
              <a:rPr lang="en-US" altLang="pl-PL" sz="1800" dirty="0"/>
              <a:t> system - an ERP class system used for management of the sale process</a:t>
            </a:r>
          </a:p>
          <a:p>
            <a:pPr lvl="1">
              <a:spcAft>
                <a:spcPts val="400"/>
              </a:spcAft>
            </a:pPr>
            <a:r>
              <a:rPr lang="en-US" altLang="pl-PL" sz="1800" dirty="0" err="1"/>
              <a:t>ColDis</a:t>
            </a:r>
            <a:r>
              <a:rPr lang="en-US" altLang="pl-PL" sz="1800" dirty="0"/>
              <a:t> system - </a:t>
            </a:r>
            <a:r>
              <a:rPr lang="en-US" sz="1800" dirty="0"/>
              <a:t>supporting real estate management</a:t>
            </a:r>
            <a:endParaRPr lang="en-US" altLang="pl-PL" sz="1800" dirty="0"/>
          </a:p>
          <a:p>
            <a:pPr lvl="1">
              <a:spcAft>
                <a:spcPts val="400"/>
              </a:spcAft>
            </a:pPr>
            <a:r>
              <a:rPr lang="en-US" altLang="pl-PL" sz="1800" dirty="0"/>
              <a:t>e-</a:t>
            </a:r>
            <a:r>
              <a:rPr lang="en-US" altLang="pl-PL" sz="1800" dirty="0" err="1"/>
              <a:t>Schola</a:t>
            </a:r>
            <a:r>
              <a:rPr lang="en-US" altLang="pl-PL" sz="1800" dirty="0"/>
              <a:t> system - </a:t>
            </a:r>
            <a:r>
              <a:rPr lang="en-US" sz="1800" dirty="0"/>
              <a:t>system for managing the course of studies</a:t>
            </a:r>
            <a:r>
              <a:rPr lang="pl-PL" sz="1800" dirty="0"/>
              <a:t> </a:t>
            </a:r>
            <a:r>
              <a:rPr lang="en-US" sz="1800" dirty="0"/>
              <a:t>in Polish higher education institutions</a:t>
            </a:r>
            <a:endParaRPr lang="en-US" altLang="pl-PL" sz="1800" dirty="0"/>
          </a:p>
          <a:p>
            <a:pPr>
              <a:spcAft>
                <a:spcPts val="400"/>
              </a:spcAft>
            </a:pPr>
            <a:r>
              <a:rPr lang="en-US" altLang="pl-PL" sz="1800" dirty="0"/>
              <a:t>However, the company is currently implementing an IT project </a:t>
            </a:r>
            <a:r>
              <a:rPr lang="pl-PL" altLang="pl-PL" sz="1800" dirty="0" err="1"/>
              <a:t>aimed</a:t>
            </a:r>
            <a:r>
              <a:rPr lang="pl-PL" altLang="pl-PL" sz="1800" dirty="0"/>
              <a:t> </a:t>
            </a:r>
            <a:r>
              <a:rPr lang="pl-PL" altLang="pl-PL" sz="1800" dirty="0" err="1"/>
              <a:t>at</a:t>
            </a:r>
            <a:r>
              <a:rPr lang="pl-PL" altLang="pl-PL" sz="1800" dirty="0"/>
              <a:t> </a:t>
            </a:r>
            <a:r>
              <a:rPr lang="en-US" altLang="pl-PL" sz="1800" dirty="0"/>
              <a:t>launch </a:t>
            </a:r>
            <a:r>
              <a:rPr lang="pl-PL" altLang="pl-PL" sz="1800" dirty="0" err="1"/>
              <a:t>an</a:t>
            </a:r>
            <a:r>
              <a:rPr lang="pl-PL" altLang="pl-PL" sz="1800" dirty="0"/>
              <a:t> </a:t>
            </a:r>
            <a:r>
              <a:rPr lang="pl-PL" altLang="pl-PL" sz="1800" dirty="0" err="1"/>
              <a:t>innovative</a:t>
            </a:r>
            <a:r>
              <a:rPr lang="pl-PL" altLang="pl-PL" sz="1800" dirty="0"/>
              <a:t> </a:t>
            </a:r>
            <a:r>
              <a:rPr lang="en-US" altLang="pl-PL" sz="1800" dirty="0"/>
              <a:t>product - semantic ontology for the automotive industry</a:t>
            </a:r>
          </a:p>
          <a:p>
            <a:pPr>
              <a:spcAft>
                <a:spcPts val="400"/>
              </a:spcAft>
            </a:pPr>
            <a:r>
              <a:rPr lang="en-US" altLang="pl-PL" sz="1800" dirty="0"/>
              <a:t>The management's challenge is to </a:t>
            </a:r>
            <a:r>
              <a:rPr lang="en-US" altLang="pl-PL" sz="1800" dirty="0" err="1"/>
              <a:t>optimi</a:t>
            </a:r>
            <a:r>
              <a:rPr lang="pl-PL" altLang="pl-PL" sz="1800" dirty="0"/>
              <a:t>ze</a:t>
            </a:r>
            <a:r>
              <a:rPr lang="en-US" altLang="pl-PL" sz="1800" dirty="0"/>
              <a:t> the company's product portfolio and define the place of ontology in this structure</a:t>
            </a:r>
            <a:endParaRPr lang="pl-PL" altLang="pl-PL" sz="1800" dirty="0"/>
          </a:p>
          <a:p>
            <a:pPr marL="0" indent="0">
              <a:spcAft>
                <a:spcPts val="400"/>
              </a:spcAft>
              <a:buNone/>
            </a:pPr>
            <a:r>
              <a:rPr lang="pl-PL" altLang="pl-PL" sz="1800" b="1" dirty="0" err="1" smtClean="0"/>
              <a:t>Tasks</a:t>
            </a:r>
            <a:r>
              <a:rPr lang="pl-PL" altLang="pl-PL" sz="1800" b="1" dirty="0" smtClean="0"/>
              <a:t>:</a:t>
            </a:r>
          </a:p>
          <a:p>
            <a:pPr marL="457200" indent="-457200">
              <a:spcAft>
                <a:spcPts val="400"/>
              </a:spcAft>
              <a:buFont typeface="+mj-lt"/>
              <a:buAutoNum type="arabicPeriod"/>
            </a:pPr>
            <a:r>
              <a:rPr lang="pl-PL" altLang="pl-PL" sz="1800" dirty="0" smtClean="0"/>
              <a:t>T</a:t>
            </a:r>
            <a:r>
              <a:rPr lang="en-US" altLang="pl-PL" sz="1800" dirty="0" err="1" smtClean="0"/>
              <a:t>ake</a:t>
            </a:r>
            <a:r>
              <a:rPr lang="en-US" altLang="pl-PL" sz="1800" dirty="0" smtClean="0"/>
              <a:t> </a:t>
            </a:r>
            <a:r>
              <a:rPr lang="en-US" altLang="pl-PL" sz="1800" dirty="0"/>
              <a:t>on the role of manager of this project and, on the basis of the values presented, prepare a BCG Matrix of the products offered by the company </a:t>
            </a:r>
            <a:r>
              <a:rPr lang="en-US" altLang="pl-PL" sz="1800" b="1" u="sng" dirty="0"/>
              <a:t>in the next year</a:t>
            </a:r>
            <a:r>
              <a:rPr lang="en-US" altLang="pl-PL" sz="1800" dirty="0" smtClean="0"/>
              <a:t>.</a:t>
            </a:r>
            <a:r>
              <a:rPr lang="pl-PL" altLang="pl-PL" sz="1800" dirty="0" smtClean="0"/>
              <a:t> </a:t>
            </a:r>
            <a:r>
              <a:rPr lang="en-US" altLang="pl-PL" sz="1800" dirty="0"/>
              <a:t>The answer </a:t>
            </a:r>
            <a:r>
              <a:rPr lang="en-US" altLang="pl-PL" sz="1800" dirty="0" smtClean="0"/>
              <a:t>should </a:t>
            </a:r>
            <a:r>
              <a:rPr lang="en-US" altLang="pl-PL" sz="1800" dirty="0"/>
              <a:t>indicate </a:t>
            </a:r>
            <a:r>
              <a:rPr lang="en-US" altLang="pl-PL" sz="1800" dirty="0" smtClean="0"/>
              <a:t>exactly </a:t>
            </a:r>
            <a:r>
              <a:rPr lang="en-US" altLang="pl-PL" sz="1800" dirty="0"/>
              <a:t>where each product will be located in the </a:t>
            </a:r>
            <a:r>
              <a:rPr lang="pl-PL" altLang="pl-PL" sz="1800" dirty="0"/>
              <a:t>BCG </a:t>
            </a:r>
            <a:r>
              <a:rPr lang="en-US" altLang="pl-PL" sz="1800" dirty="0" smtClean="0"/>
              <a:t>matrix</a:t>
            </a:r>
            <a:r>
              <a:rPr lang="pl-PL" altLang="pl-PL" sz="1800" dirty="0" smtClean="0"/>
              <a:t> </a:t>
            </a:r>
            <a:r>
              <a:rPr lang="en-US" altLang="pl-PL" sz="1800" dirty="0"/>
              <a:t>(specify coordinates</a:t>
            </a:r>
            <a:r>
              <a:rPr lang="pl-PL" altLang="pl-PL" sz="1800" dirty="0"/>
              <a:t> with </a:t>
            </a:r>
            <a:r>
              <a:rPr lang="pl-PL" altLang="pl-PL" sz="1800" dirty="0" err="1"/>
              <a:t>specific</a:t>
            </a:r>
            <a:r>
              <a:rPr lang="pl-PL" altLang="pl-PL" sz="1800" dirty="0"/>
              <a:t> </a:t>
            </a:r>
            <a:r>
              <a:rPr lang="pl-PL" altLang="pl-PL" sz="1800" dirty="0" err="1"/>
              <a:t>values</a:t>
            </a:r>
            <a:r>
              <a:rPr lang="en-US" altLang="pl-PL" sz="1800" dirty="0" smtClean="0"/>
              <a:t>)</a:t>
            </a:r>
            <a:r>
              <a:rPr lang="pl-PL" altLang="pl-PL" sz="1800" dirty="0"/>
              <a:t> </a:t>
            </a:r>
            <a:r>
              <a:rPr lang="pl-PL" altLang="pl-PL" sz="1800" dirty="0" smtClean="0"/>
              <a:t>– </a:t>
            </a:r>
            <a:r>
              <a:rPr lang="pl-PL" altLang="pl-PL" sz="1800" dirty="0" err="1" smtClean="0"/>
              <a:t>indicate</a:t>
            </a:r>
            <a:r>
              <a:rPr lang="pl-PL" altLang="pl-PL" sz="1800" dirty="0" smtClean="0"/>
              <a:t> </a:t>
            </a:r>
            <a:r>
              <a:rPr lang="pl-PL" altLang="pl-PL" sz="1800" dirty="0" err="1" smtClean="0"/>
              <a:t>them</a:t>
            </a:r>
            <a:r>
              <a:rPr lang="pl-PL" altLang="pl-PL" sz="1800" dirty="0" smtClean="0"/>
              <a:t> in </a:t>
            </a:r>
            <a:r>
              <a:rPr lang="pl-PL" altLang="pl-PL" sz="1800" dirty="0" err="1" smtClean="0"/>
              <a:t>pptx</a:t>
            </a:r>
            <a:r>
              <a:rPr lang="pl-PL" altLang="pl-PL" sz="1800" dirty="0" smtClean="0"/>
              <a:t> file (</a:t>
            </a:r>
            <a:r>
              <a:rPr lang="pl-PL" altLang="pl-PL" sz="1800" dirty="0" err="1" smtClean="0"/>
              <a:t>download</a:t>
            </a:r>
            <a:r>
              <a:rPr lang="pl-PL" altLang="pl-PL" sz="1800" dirty="0" smtClean="0"/>
              <a:t> </a:t>
            </a:r>
            <a:r>
              <a:rPr lang="pl-PL" altLang="pl-PL" sz="1800" dirty="0" err="1" smtClean="0"/>
              <a:t>at</a:t>
            </a:r>
            <a:r>
              <a:rPr lang="pl-PL" altLang="pl-PL" sz="1800" dirty="0" smtClean="0"/>
              <a:t> </a:t>
            </a:r>
            <a:r>
              <a:rPr lang="pl-PL" altLang="pl-PL" sz="1800" dirty="0" smtClean="0">
                <a:hlinkClick r:id="rId2"/>
              </a:rPr>
              <a:t>www.matejun.pl</a:t>
            </a:r>
            <a:r>
              <a:rPr lang="pl-PL" altLang="pl-PL" sz="1800" dirty="0" smtClean="0"/>
              <a:t>)</a:t>
            </a:r>
            <a:endParaRPr lang="pl-PL" altLang="pl-PL" sz="1800" dirty="0"/>
          </a:p>
          <a:p>
            <a:pPr marL="457200" indent="-457200">
              <a:spcAft>
                <a:spcPts val="400"/>
              </a:spcAft>
              <a:buFont typeface="+mj-lt"/>
              <a:buAutoNum type="arabicPeriod"/>
            </a:pPr>
            <a:r>
              <a:rPr lang="pl-PL" altLang="pl-PL" sz="1800" dirty="0" err="1"/>
              <a:t>Answer</a:t>
            </a:r>
            <a:r>
              <a:rPr lang="pl-PL" altLang="pl-PL" sz="1800" dirty="0"/>
              <a:t> </a:t>
            </a:r>
            <a:r>
              <a:rPr lang="pl-PL" altLang="pl-PL" sz="1800" dirty="0" err="1" smtClean="0"/>
              <a:t>questions</a:t>
            </a:r>
            <a:r>
              <a:rPr lang="pl-PL" altLang="pl-PL" sz="1800" dirty="0" smtClean="0"/>
              <a:t>: </a:t>
            </a:r>
            <a:r>
              <a:rPr lang="en-US" altLang="pl-PL" sz="1800" dirty="0" smtClean="0"/>
              <a:t>Will </a:t>
            </a:r>
            <a:r>
              <a:rPr lang="en-US" altLang="pl-PL" sz="1800" dirty="0"/>
              <a:t>the product structure be optimal? What types of products will be missing or too many in the company’s’ portfolio</a:t>
            </a:r>
            <a:r>
              <a:rPr lang="en-US" altLang="pl-PL" sz="1800" dirty="0" smtClean="0"/>
              <a:t>?</a:t>
            </a:r>
            <a:endParaRPr lang="pl-PL" altLang="pl-PL" sz="1800" dirty="0" smtClean="0"/>
          </a:p>
          <a:p>
            <a:pPr marL="0" indent="0">
              <a:spcAft>
                <a:spcPts val="400"/>
              </a:spcAft>
              <a:buNone/>
            </a:pPr>
            <a:r>
              <a:rPr lang="pl-PL" altLang="pl-PL" sz="1800" dirty="0" err="1" smtClean="0"/>
              <a:t>Send</a:t>
            </a:r>
            <a:r>
              <a:rPr lang="pl-PL" altLang="pl-PL" sz="1800" dirty="0" smtClean="0"/>
              <a:t> </a:t>
            </a:r>
            <a:r>
              <a:rPr lang="pl-PL" altLang="pl-PL" sz="1800" dirty="0" err="1" smtClean="0"/>
              <a:t>pptx</a:t>
            </a:r>
            <a:r>
              <a:rPr lang="pl-PL" altLang="pl-PL" sz="1800" dirty="0" smtClean="0"/>
              <a:t> file to: </a:t>
            </a:r>
            <a:r>
              <a:rPr lang="pl-PL" altLang="pl-PL" sz="1800" dirty="0" smtClean="0">
                <a:hlinkClick r:id="rId3"/>
              </a:rPr>
              <a:t>marek.matejun@uni.lodz.pl</a:t>
            </a:r>
            <a:r>
              <a:rPr lang="pl-PL" altLang="pl-PL" sz="1800" dirty="0" smtClean="0"/>
              <a:t> </a:t>
            </a:r>
            <a:endParaRPr lang="pl-PL" altLang="pl-PL" sz="1800" dirty="0" smtClean="0"/>
          </a:p>
        </p:txBody>
      </p:sp>
    </p:spTree>
    <p:extLst>
      <p:ext uri="{BB962C8B-B14F-4D97-AF65-F5344CB8AC3E}">
        <p14:creationId xmlns:p14="http://schemas.microsoft.com/office/powerpoint/2010/main" val="359217502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Niestandardowy 5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Motyw pakietu Office">
      <a:majorFont>
        <a:latin typeface="Times New Roman"/>
        <a:ea typeface=""/>
        <a:cs typeface=""/>
      </a:majorFont>
      <a:minorFont>
        <a:latin typeface="Times New Roman"/>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pl-PL" sz="20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pl-PL" sz="20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otyw pakietu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yw pakietu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yw pakietu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yw pakietu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yw pakietu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yw pakietu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yw pakietu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5182</TotalTime>
  <Words>636</Words>
  <Application>Microsoft Office PowerPoint</Application>
  <PresentationFormat>Pokaz na ekranie (4:3)</PresentationFormat>
  <Paragraphs>45</Paragraphs>
  <Slides>5</Slides>
  <Notes>0</Notes>
  <HiddenSlides>0</HiddenSlides>
  <MMClips>0</MMClips>
  <ScaleCrop>false</ScaleCrop>
  <HeadingPairs>
    <vt:vector size="6" baseType="variant">
      <vt:variant>
        <vt:lpstr>Motyw</vt:lpstr>
      </vt:variant>
      <vt:variant>
        <vt:i4>1</vt:i4>
      </vt:variant>
      <vt:variant>
        <vt:lpstr>Osadzone serwery OLE</vt:lpstr>
      </vt:variant>
      <vt:variant>
        <vt:i4>1</vt:i4>
      </vt:variant>
      <vt:variant>
        <vt:lpstr>Tytuły slajdów</vt:lpstr>
      </vt:variant>
      <vt:variant>
        <vt:i4>5</vt:i4>
      </vt:variant>
    </vt:vector>
  </HeadingPairs>
  <TitlesOfParts>
    <vt:vector size="7" baseType="lpstr">
      <vt:lpstr>Motyw pakietu Office</vt:lpstr>
      <vt:lpstr>Document</vt:lpstr>
      <vt:lpstr>BCG Matrix</vt:lpstr>
      <vt:lpstr>Prezentacja programu PowerPoint</vt:lpstr>
      <vt:lpstr>Prezentacja programu PowerPoint</vt:lpstr>
      <vt:lpstr>Prezentacja programu PowerPoint</vt:lpstr>
      <vt:lpstr>Mangerial Task: BCG Matrix</vt:lpstr>
    </vt:vector>
  </TitlesOfParts>
  <Company>Rachman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Bez tytułu slajdu</dc:title>
  <dc:creator>Marek Matejun</dc:creator>
  <cp:lastModifiedBy>Kowalski Ryszard</cp:lastModifiedBy>
  <cp:revision>480</cp:revision>
  <cp:lastPrinted>2017-02-02T16:04:52Z</cp:lastPrinted>
  <dcterms:created xsi:type="dcterms:W3CDTF">2008-06-08T06:42:35Z</dcterms:created>
  <dcterms:modified xsi:type="dcterms:W3CDTF">2024-12-12T19:35:04Z</dcterms:modified>
</cp:coreProperties>
</file>