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6.xml" ContentType="application/vnd.openxmlformats-officedocument.theme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theme/theme7.xml" ContentType="application/vnd.openxmlformats-officedocument.theme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theme/theme8.xml" ContentType="application/vnd.openxmlformats-officedocument.theme+xml"/>
  <Override PartName="/ppt/theme/theme9.xml" ContentType="application/vnd.openxmlformats-officedocument.theme+xml"/>
  <Override PartName="/ppt/theme/theme10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72" r:id="rId2"/>
    <p:sldMasterId id="2147483684" r:id="rId3"/>
    <p:sldMasterId id="2147483696" r:id="rId4"/>
    <p:sldMasterId id="2147483708" r:id="rId5"/>
    <p:sldMasterId id="2147483720" r:id="rId6"/>
    <p:sldMasterId id="2147483732" r:id="rId7"/>
    <p:sldMasterId id="2147483744" r:id="rId8"/>
  </p:sldMasterIdLst>
  <p:notesMasterIdLst>
    <p:notesMasterId r:id="rId37"/>
  </p:notesMasterIdLst>
  <p:handoutMasterIdLst>
    <p:handoutMasterId r:id="rId38"/>
  </p:handoutMasterIdLst>
  <p:sldIdLst>
    <p:sldId id="468" r:id="rId9"/>
    <p:sldId id="488" r:id="rId10"/>
    <p:sldId id="509" r:id="rId11"/>
    <p:sldId id="502" r:id="rId12"/>
    <p:sldId id="505" r:id="rId13"/>
    <p:sldId id="506" r:id="rId14"/>
    <p:sldId id="504" r:id="rId15"/>
    <p:sldId id="507" r:id="rId16"/>
    <p:sldId id="508" r:id="rId17"/>
    <p:sldId id="486" r:id="rId18"/>
    <p:sldId id="496" r:id="rId19"/>
    <p:sldId id="497" r:id="rId20"/>
    <p:sldId id="498" r:id="rId21"/>
    <p:sldId id="499" r:id="rId22"/>
    <p:sldId id="500" r:id="rId23"/>
    <p:sldId id="520" r:id="rId24"/>
    <p:sldId id="519" r:id="rId25"/>
    <p:sldId id="530" r:id="rId26"/>
    <p:sldId id="522" r:id="rId27"/>
    <p:sldId id="514" r:id="rId28"/>
    <p:sldId id="525" r:id="rId29"/>
    <p:sldId id="524" r:id="rId30"/>
    <p:sldId id="517" r:id="rId31"/>
    <p:sldId id="512" r:id="rId32"/>
    <p:sldId id="515" r:id="rId33"/>
    <p:sldId id="513" r:id="rId34"/>
    <p:sldId id="495" r:id="rId35"/>
    <p:sldId id="503" r:id="rId36"/>
  </p:sldIdLst>
  <p:sldSz cx="9144000" cy="6858000" type="screen4x3"/>
  <p:notesSz cx="6761163" cy="9942513"/>
  <p:defaultTextStyle>
    <a:defPPr>
      <a:defRPr lang="pl-PL"/>
    </a:defPPr>
    <a:lvl1pPr marL="0" algn="l" defTabSz="91374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6870" algn="l" defTabSz="91374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3740" algn="l" defTabSz="91374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0611" algn="l" defTabSz="91374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7481" algn="l" defTabSz="91374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4353" algn="l" defTabSz="91374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1226" algn="l" defTabSz="91374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198096" algn="l" defTabSz="91374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4967" algn="l" defTabSz="91374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CCFFCC"/>
    <a:srgbClr val="CCFFFF"/>
    <a:srgbClr val="000099"/>
    <a:srgbClr val="2A98CD"/>
    <a:srgbClr val="68D5FC"/>
    <a:srgbClr val="FFFF99"/>
    <a:srgbClr val="66FF33"/>
    <a:srgbClr val="00FF00"/>
    <a:srgbClr val="33CC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 pośredni 2 — Ak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Styl pośredni 2 — Ak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150" d="100"/>
          <a:sy n="150" d="100"/>
        </p:scale>
        <p:origin x="-1362" y="-21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" Target="slides/slide5.xml"/><Relationship Id="rId18" Type="http://schemas.openxmlformats.org/officeDocument/2006/relationships/slide" Target="slides/slide10.xml"/><Relationship Id="rId26" Type="http://schemas.openxmlformats.org/officeDocument/2006/relationships/slide" Target="slides/slide18.xml"/><Relationship Id="rId39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3.xml"/><Relationship Id="rId34" Type="http://schemas.openxmlformats.org/officeDocument/2006/relationships/slide" Target="slides/slide26.xml"/><Relationship Id="rId42" Type="http://schemas.openxmlformats.org/officeDocument/2006/relationships/tableStyles" Target="tableStyles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4.xml"/><Relationship Id="rId17" Type="http://schemas.openxmlformats.org/officeDocument/2006/relationships/slide" Target="slides/slide9.xml"/><Relationship Id="rId25" Type="http://schemas.openxmlformats.org/officeDocument/2006/relationships/slide" Target="slides/slide17.xml"/><Relationship Id="rId33" Type="http://schemas.openxmlformats.org/officeDocument/2006/relationships/slide" Target="slides/slide25.xml"/><Relationship Id="rId38" Type="http://schemas.openxmlformats.org/officeDocument/2006/relationships/handoutMaster" Target="handoutMasters/handout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8.xml"/><Relationship Id="rId20" Type="http://schemas.openxmlformats.org/officeDocument/2006/relationships/slide" Target="slides/slide12.xml"/><Relationship Id="rId29" Type="http://schemas.openxmlformats.org/officeDocument/2006/relationships/slide" Target="slides/slide21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3.xml"/><Relationship Id="rId24" Type="http://schemas.openxmlformats.org/officeDocument/2006/relationships/slide" Target="slides/slide16.xml"/><Relationship Id="rId32" Type="http://schemas.openxmlformats.org/officeDocument/2006/relationships/slide" Target="slides/slide24.xml"/><Relationship Id="rId37" Type="http://schemas.openxmlformats.org/officeDocument/2006/relationships/notesMaster" Target="notesMasters/notesMaster1.xml"/><Relationship Id="rId40" Type="http://schemas.openxmlformats.org/officeDocument/2006/relationships/viewProps" Target="view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7.xml"/><Relationship Id="rId23" Type="http://schemas.openxmlformats.org/officeDocument/2006/relationships/slide" Target="slides/slide15.xml"/><Relationship Id="rId28" Type="http://schemas.openxmlformats.org/officeDocument/2006/relationships/slide" Target="slides/slide20.xml"/><Relationship Id="rId36" Type="http://schemas.openxmlformats.org/officeDocument/2006/relationships/slide" Target="slides/slide28.xml"/><Relationship Id="rId10" Type="http://schemas.openxmlformats.org/officeDocument/2006/relationships/slide" Target="slides/slide2.xml"/><Relationship Id="rId19" Type="http://schemas.openxmlformats.org/officeDocument/2006/relationships/slide" Target="slides/slide11.xml"/><Relationship Id="rId31" Type="http://schemas.openxmlformats.org/officeDocument/2006/relationships/slide" Target="slides/slide23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1.xml"/><Relationship Id="rId14" Type="http://schemas.openxmlformats.org/officeDocument/2006/relationships/slide" Target="slides/slide6.xml"/><Relationship Id="rId22" Type="http://schemas.openxmlformats.org/officeDocument/2006/relationships/slide" Target="slides/slide14.xml"/><Relationship Id="rId27" Type="http://schemas.openxmlformats.org/officeDocument/2006/relationships/slide" Target="slides/slide19.xml"/><Relationship Id="rId30" Type="http://schemas.openxmlformats.org/officeDocument/2006/relationships/slide" Target="slides/slide22.xml"/><Relationship Id="rId35" Type="http://schemas.openxmlformats.org/officeDocument/2006/relationships/slide" Target="slides/slide27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Y:\praca_naukowa\!!OLD-PUIBLICATIONS\!2022_Badania_mieszane\1_Rysunek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rgbClr val="0000FF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500" b="1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trendline>
            <c:spPr>
              <a:ln w="25400">
                <a:solidFill>
                  <a:schemeClr val="tx1"/>
                </a:solidFill>
              </a:ln>
            </c:spPr>
            <c:trendlineType val="poly"/>
            <c:order val="3"/>
            <c:dispRSqr val="0"/>
            <c:dispEq val="0"/>
          </c:trendline>
          <c:cat>
            <c:numRef>
              <c:f>'Arkusz1 (2)'!$B$19:$B$43</c:f>
              <c:numCache>
                <c:formatCode>General</c:formatCode>
                <c:ptCount val="25"/>
                <c:pt idx="0">
                  <c:v>1994</c:v>
                </c:pt>
                <c:pt idx="1">
                  <c:v>1998</c:v>
                </c:pt>
                <c:pt idx="2">
                  <c:v>1999</c:v>
                </c:pt>
                <c:pt idx="3">
                  <c:v>2001</c:v>
                </c:pt>
                <c:pt idx="4">
                  <c:v>2004</c:v>
                </c:pt>
                <c:pt idx="5">
                  <c:v>2005</c:v>
                </c:pt>
                <c:pt idx="6">
                  <c:v>2006</c:v>
                </c:pt>
                <c:pt idx="7">
                  <c:v>2007</c:v>
                </c:pt>
                <c:pt idx="8">
                  <c:v>2008</c:v>
                </c:pt>
                <c:pt idx="9">
                  <c:v>2009</c:v>
                </c:pt>
                <c:pt idx="10">
                  <c:v>2010</c:v>
                </c:pt>
                <c:pt idx="11">
                  <c:v>2011</c:v>
                </c:pt>
                <c:pt idx="12">
                  <c:v>2012</c:v>
                </c:pt>
                <c:pt idx="13">
                  <c:v>2013</c:v>
                </c:pt>
                <c:pt idx="14">
                  <c:v>2014</c:v>
                </c:pt>
                <c:pt idx="15">
                  <c:v>2015</c:v>
                </c:pt>
                <c:pt idx="16">
                  <c:v>2016</c:v>
                </c:pt>
                <c:pt idx="17">
                  <c:v>2017</c:v>
                </c:pt>
                <c:pt idx="18">
                  <c:v>2018</c:v>
                </c:pt>
                <c:pt idx="19">
                  <c:v>2019</c:v>
                </c:pt>
                <c:pt idx="20">
                  <c:v>2020</c:v>
                </c:pt>
                <c:pt idx="21">
                  <c:v>2021</c:v>
                </c:pt>
                <c:pt idx="22">
                  <c:v>2022</c:v>
                </c:pt>
                <c:pt idx="23">
                  <c:v>2023</c:v>
                </c:pt>
                <c:pt idx="24">
                  <c:v>2024</c:v>
                </c:pt>
              </c:numCache>
            </c:numRef>
          </c:cat>
          <c:val>
            <c:numRef>
              <c:f>'Arkusz1 (2)'!$C$19:$C$43</c:f>
              <c:numCache>
                <c:formatCode>General</c:formatCode>
                <c:ptCount val="25"/>
                <c:pt idx="0">
                  <c:v>1</c:v>
                </c:pt>
                <c:pt idx="1">
                  <c:v>1</c:v>
                </c:pt>
                <c:pt idx="2">
                  <c:v>1</c:v>
                </c:pt>
                <c:pt idx="3">
                  <c:v>1</c:v>
                </c:pt>
                <c:pt idx="4">
                  <c:v>4</c:v>
                </c:pt>
                <c:pt idx="5">
                  <c:v>7</c:v>
                </c:pt>
                <c:pt idx="6">
                  <c:v>11</c:v>
                </c:pt>
                <c:pt idx="7">
                  <c:v>18</c:v>
                </c:pt>
                <c:pt idx="8">
                  <c:v>15</c:v>
                </c:pt>
                <c:pt idx="9">
                  <c:v>38</c:v>
                </c:pt>
                <c:pt idx="10">
                  <c:v>47</c:v>
                </c:pt>
                <c:pt idx="11">
                  <c:v>64</c:v>
                </c:pt>
                <c:pt idx="12">
                  <c:v>78</c:v>
                </c:pt>
                <c:pt idx="13">
                  <c:v>81</c:v>
                </c:pt>
                <c:pt idx="14">
                  <c:v>93</c:v>
                </c:pt>
                <c:pt idx="15">
                  <c:v>125</c:v>
                </c:pt>
                <c:pt idx="16">
                  <c:v>110</c:v>
                </c:pt>
                <c:pt idx="17">
                  <c:v>120</c:v>
                </c:pt>
                <c:pt idx="18">
                  <c:v>162</c:v>
                </c:pt>
                <c:pt idx="19">
                  <c:v>195</c:v>
                </c:pt>
                <c:pt idx="20">
                  <c:v>276</c:v>
                </c:pt>
                <c:pt idx="21">
                  <c:v>277</c:v>
                </c:pt>
                <c:pt idx="22">
                  <c:v>325</c:v>
                </c:pt>
                <c:pt idx="23">
                  <c:v>374</c:v>
                </c:pt>
                <c:pt idx="24">
                  <c:v>460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F5EE-44ED-8265-B949BE9E017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71865216"/>
        <c:axId val="171866752"/>
      </c:barChart>
      <c:catAx>
        <c:axId val="17186521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100"/>
            </a:pPr>
            <a:endParaRPr lang="en-US"/>
          </a:p>
        </c:txPr>
        <c:crossAx val="171866752"/>
        <c:crosses val="autoZero"/>
        <c:auto val="1"/>
        <c:lblAlgn val="ctr"/>
        <c:lblOffset val="100"/>
        <c:noMultiLvlLbl val="0"/>
      </c:catAx>
      <c:valAx>
        <c:axId val="171866752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171865216"/>
        <c:crosses val="autoZero"/>
        <c:crossBetween val="between"/>
      </c:valAx>
    </c:plotArea>
    <c:plotVisOnly val="1"/>
    <c:dispBlanksAs val="gap"/>
    <c:showDLblsOverMax val="0"/>
  </c:chart>
  <c:spPr>
    <a:solidFill>
      <a:schemeClr val="bg1">
        <a:lumMod val="95000"/>
      </a:schemeClr>
    </a:solidFill>
  </c:spPr>
  <c:externalData r:id="rId1">
    <c:autoUpdate val="0"/>
  </c:externalData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0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29837" cy="497126"/>
          </a:xfrm>
          <a:prstGeom prst="rect">
            <a:avLst/>
          </a:prstGeom>
        </p:spPr>
        <p:txBody>
          <a:bodyPr vert="horz" lIns="91427" tIns="45713" rIns="91427" bIns="45713" rtlCol="0"/>
          <a:lstStyle>
            <a:lvl1pPr algn="l">
              <a:defRPr sz="1200"/>
            </a:lvl1pPr>
          </a:lstStyle>
          <a:p>
            <a:endParaRPr lang="pl-PL" dirty="0"/>
          </a:p>
        </p:txBody>
      </p:sp>
      <p:sp>
        <p:nvSpPr>
          <p:cNvPr id="3" name="Symbol zastępczy daty 2"/>
          <p:cNvSpPr>
            <a:spLocks noGrp="1"/>
          </p:cNvSpPr>
          <p:nvPr>
            <p:ph type="dt" sz="quarter" idx="1"/>
          </p:nvPr>
        </p:nvSpPr>
        <p:spPr>
          <a:xfrm>
            <a:off x="3829761" y="0"/>
            <a:ext cx="2929837" cy="497126"/>
          </a:xfrm>
          <a:prstGeom prst="rect">
            <a:avLst/>
          </a:prstGeom>
        </p:spPr>
        <p:txBody>
          <a:bodyPr vert="horz" lIns="91427" tIns="45713" rIns="91427" bIns="45713" rtlCol="0"/>
          <a:lstStyle>
            <a:lvl1pPr algn="r">
              <a:defRPr sz="1200"/>
            </a:lvl1pPr>
          </a:lstStyle>
          <a:p>
            <a:fld id="{D8234122-FC41-41AA-B7C9-9FEA9E640ACE}" type="datetimeFigureOut">
              <a:rPr lang="pl-PL" smtClean="0"/>
              <a:pPr/>
              <a:t>20.05.2025</a:t>
            </a:fld>
            <a:endParaRPr lang="pl-PL" dirty="0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2"/>
          </p:nvPr>
        </p:nvSpPr>
        <p:spPr>
          <a:xfrm>
            <a:off x="1" y="9443662"/>
            <a:ext cx="2929837" cy="497126"/>
          </a:xfrm>
          <a:prstGeom prst="rect">
            <a:avLst/>
          </a:prstGeom>
        </p:spPr>
        <p:txBody>
          <a:bodyPr vert="horz" lIns="91427" tIns="45713" rIns="91427" bIns="45713" rtlCol="0" anchor="b"/>
          <a:lstStyle>
            <a:lvl1pPr algn="l">
              <a:defRPr sz="1200"/>
            </a:lvl1pPr>
          </a:lstStyle>
          <a:p>
            <a:endParaRPr lang="pl-PL" dirty="0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3"/>
          </p:nvPr>
        </p:nvSpPr>
        <p:spPr>
          <a:xfrm>
            <a:off x="3829761" y="9443662"/>
            <a:ext cx="2929837" cy="497126"/>
          </a:xfrm>
          <a:prstGeom prst="rect">
            <a:avLst/>
          </a:prstGeom>
        </p:spPr>
        <p:txBody>
          <a:bodyPr vert="horz" lIns="91427" tIns="45713" rIns="91427" bIns="45713" rtlCol="0" anchor="b"/>
          <a:lstStyle>
            <a:lvl1pPr algn="r">
              <a:defRPr sz="1200"/>
            </a:lvl1pPr>
          </a:lstStyle>
          <a:p>
            <a:fld id="{99D88AD0-C323-4444-8F38-EF14290BC918}" type="slidenum">
              <a:rPr lang="pl-PL" smtClean="0"/>
              <a:pPr/>
              <a:t>‹#›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4794469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9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29306" cy="496485"/>
          </a:xfrm>
          <a:prstGeom prst="rect">
            <a:avLst/>
          </a:prstGeom>
        </p:spPr>
        <p:txBody>
          <a:bodyPr vert="horz" lIns="92080" tIns="46040" rIns="92080" bIns="46040" rtlCol="0"/>
          <a:lstStyle>
            <a:lvl1pPr algn="l">
              <a:defRPr sz="1200"/>
            </a:lvl1pPr>
          </a:lstStyle>
          <a:p>
            <a:endParaRPr lang="pl-PL" dirty="0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30263" y="1"/>
            <a:ext cx="2929306" cy="496485"/>
          </a:xfrm>
          <a:prstGeom prst="rect">
            <a:avLst/>
          </a:prstGeom>
        </p:spPr>
        <p:txBody>
          <a:bodyPr vert="horz" lIns="92080" tIns="46040" rIns="92080" bIns="46040" rtlCol="0"/>
          <a:lstStyle>
            <a:lvl1pPr algn="r">
              <a:defRPr sz="1200"/>
            </a:lvl1pPr>
          </a:lstStyle>
          <a:p>
            <a:fld id="{76C16EFF-6E79-4737-9629-E285ED533CE2}" type="datetimeFigureOut">
              <a:rPr lang="pl-PL" smtClean="0"/>
              <a:pPr/>
              <a:t>20.05.2025</a:t>
            </a:fld>
            <a:endParaRPr lang="pl-PL" dirty="0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895350" y="746125"/>
            <a:ext cx="4970463" cy="372903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080" tIns="46040" rIns="92080" bIns="46040" rtlCol="0" anchor="ctr"/>
          <a:lstStyle/>
          <a:p>
            <a:endParaRPr lang="pl-PL" dirty="0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76117" y="4723015"/>
            <a:ext cx="5408930" cy="4473169"/>
          </a:xfrm>
          <a:prstGeom prst="rect">
            <a:avLst/>
          </a:prstGeom>
        </p:spPr>
        <p:txBody>
          <a:bodyPr vert="horz" lIns="92080" tIns="46040" rIns="92080" bIns="46040" rtlCol="0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9444427"/>
            <a:ext cx="2929306" cy="496485"/>
          </a:xfrm>
          <a:prstGeom prst="rect">
            <a:avLst/>
          </a:prstGeom>
        </p:spPr>
        <p:txBody>
          <a:bodyPr vert="horz" lIns="92080" tIns="46040" rIns="92080" bIns="46040" rtlCol="0" anchor="b"/>
          <a:lstStyle>
            <a:lvl1pPr algn="l">
              <a:defRPr sz="1200"/>
            </a:lvl1pPr>
          </a:lstStyle>
          <a:p>
            <a:endParaRPr lang="pl-PL" dirty="0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30263" y="9444427"/>
            <a:ext cx="2929306" cy="496485"/>
          </a:xfrm>
          <a:prstGeom prst="rect">
            <a:avLst/>
          </a:prstGeom>
        </p:spPr>
        <p:txBody>
          <a:bodyPr vert="horz" lIns="92080" tIns="46040" rIns="92080" bIns="46040" rtlCol="0" anchor="b"/>
          <a:lstStyle>
            <a:lvl1pPr algn="r">
              <a:defRPr sz="1200"/>
            </a:lvl1pPr>
          </a:lstStyle>
          <a:p>
            <a:fld id="{B01ECCB5-206B-4887-9F85-449FD980BF38}" type="slidenum">
              <a:rPr lang="pl-PL" smtClean="0"/>
              <a:pPr/>
              <a:t>‹#›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3970673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374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6870" algn="l" defTabSz="91374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3740" algn="l" defTabSz="91374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0611" algn="l" defTabSz="91374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7481" algn="l" defTabSz="91374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4353" algn="l" defTabSz="91374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1226" algn="l" defTabSz="91374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198096" algn="l" defTabSz="91374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4967" algn="l" defTabSz="91374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3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3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3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3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3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A6AF730C-F6F7-4B67-B524-9E49028EA6B2}" type="slidenum">
              <a:rPr lang="pl-PL" altLang="pl-PL" sz="1200" smtClean="0">
                <a:solidFill>
                  <a:prstClr val="black"/>
                </a:solidFill>
              </a:rPr>
              <a:pPr/>
              <a:t>1</a:t>
            </a:fld>
            <a:endParaRPr lang="pl-PL" altLang="pl-PL" sz="1200" smtClean="0">
              <a:solidFill>
                <a:prstClr val="black"/>
              </a:solidFill>
            </a:endParaRPr>
          </a:p>
        </p:txBody>
      </p:sp>
      <p:sp>
        <p:nvSpPr>
          <p:cNvPr id="51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895350" y="746125"/>
            <a:ext cx="4970463" cy="3729038"/>
          </a:xfrm>
          <a:ln/>
        </p:spPr>
      </p:sp>
      <p:sp>
        <p:nvSpPr>
          <p:cNvPr id="512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pl-PL" altLang="pl-PL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3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3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3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3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3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A6AF730C-F6F7-4B67-B524-9E49028EA6B2}" type="slidenum">
              <a:rPr lang="pl-PL" altLang="pl-PL" sz="1200" smtClean="0">
                <a:solidFill>
                  <a:prstClr val="black"/>
                </a:solidFill>
              </a:rPr>
              <a:pPr/>
              <a:t>28</a:t>
            </a:fld>
            <a:endParaRPr lang="pl-PL" altLang="pl-PL" sz="1200" smtClean="0">
              <a:solidFill>
                <a:prstClr val="black"/>
              </a:solidFill>
            </a:endParaRPr>
          </a:p>
        </p:txBody>
      </p:sp>
      <p:sp>
        <p:nvSpPr>
          <p:cNvPr id="51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895350" y="746125"/>
            <a:ext cx="4970463" cy="3729038"/>
          </a:xfrm>
          <a:ln/>
        </p:spPr>
      </p:sp>
      <p:sp>
        <p:nvSpPr>
          <p:cNvPr id="512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pl-PL" altLang="pl-PL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685800" y="2130431"/>
            <a:ext cx="7772400" cy="1470025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68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37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061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748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435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122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809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496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 smtClean="0"/>
              <a:t>Kliknij, aby edytować styl wzorca podtytułu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17FA3B-C404-4317-B0BC-953931111309}" type="datetimeFigureOut">
              <a:rPr lang="pl-PL" smtClean="0"/>
              <a:pPr/>
              <a:t>20.05.2025</a:t>
            </a:fld>
            <a:endParaRPr lang="pl-PL" dirty="0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31897F-8F23-433E-A660-EFF8D3EDA506}" type="slidenum">
              <a:rPr lang="pl-PL" smtClean="0"/>
              <a:pPr/>
              <a:t>‹#›</a:t>
            </a:fld>
            <a:endParaRPr lang="pl-PL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17FA3B-C404-4317-B0BC-953931111309}" type="datetimeFigureOut">
              <a:rPr lang="pl-PL" smtClean="0"/>
              <a:pPr/>
              <a:t>20.05.2025</a:t>
            </a:fld>
            <a:endParaRPr lang="pl-PL" dirty="0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31897F-8F23-433E-A660-EFF8D3EDA506}" type="slidenum">
              <a:rPr lang="pl-PL" smtClean="0"/>
              <a:pPr/>
              <a:t>‹#›</a:t>
            </a:fld>
            <a:endParaRPr lang="pl-PL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629400" y="274644"/>
            <a:ext cx="2057400" cy="5851525"/>
          </a:xfr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274644"/>
            <a:ext cx="6019800" cy="5851525"/>
          </a:xfr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17FA3B-C404-4317-B0BC-953931111309}" type="datetimeFigureOut">
              <a:rPr lang="pl-PL" smtClean="0"/>
              <a:pPr/>
              <a:t>20.05.2025</a:t>
            </a:fld>
            <a:endParaRPr lang="pl-PL" dirty="0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31897F-8F23-433E-A660-EFF8D3EDA506}" type="slidenum">
              <a:rPr lang="pl-PL" smtClean="0"/>
              <a:pPr/>
              <a:t>‹#›</a:t>
            </a:fld>
            <a:endParaRPr lang="pl-PL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685800" y="2130431"/>
            <a:ext cx="7772400" cy="1470025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6870" indent="0" algn="ctr">
              <a:buNone/>
              <a:defRPr/>
            </a:lvl2pPr>
            <a:lvl3pPr marL="913740" indent="0" algn="ctr">
              <a:buNone/>
              <a:defRPr/>
            </a:lvl3pPr>
            <a:lvl4pPr marL="1370611" indent="0" algn="ctr">
              <a:buNone/>
              <a:defRPr/>
            </a:lvl4pPr>
            <a:lvl5pPr marL="1827481" indent="0" algn="ctr">
              <a:buNone/>
              <a:defRPr/>
            </a:lvl5pPr>
            <a:lvl6pPr marL="2284353" indent="0" algn="ctr">
              <a:buNone/>
              <a:defRPr/>
            </a:lvl6pPr>
            <a:lvl7pPr marL="2741226" indent="0" algn="ctr">
              <a:buNone/>
              <a:defRPr/>
            </a:lvl7pPr>
            <a:lvl8pPr marL="3198096" indent="0" algn="ctr">
              <a:buNone/>
              <a:defRPr/>
            </a:lvl8pPr>
            <a:lvl9pPr marL="3654967" indent="0" algn="ctr">
              <a:buNone/>
              <a:defRPr/>
            </a:lvl9pPr>
          </a:lstStyle>
          <a:p>
            <a:r>
              <a:rPr lang="pl-PL" smtClean="0"/>
              <a:t>Kliknij, aby edytować styl wzorca podtytułu</a:t>
            </a:r>
            <a:endParaRPr lang="pl-PL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 altLang="pl-PL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 altLang="pl-PL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17F2DE6-5CDA-44FA-BB3C-050FA935DFC5}" type="slidenum">
              <a:rPr lang="pl-PL" altLang="pl-PL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pl-PL" altLang="pl-PL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331544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 altLang="pl-PL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 altLang="pl-PL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79D147E-FC2B-4FBE-A9B8-7C08803CEF5A}" type="slidenum">
              <a:rPr lang="pl-PL" altLang="pl-PL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pl-PL" altLang="pl-PL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804119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22313" y="4406906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722313" y="2906714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6870" indent="0">
              <a:buNone/>
              <a:defRPr sz="1800"/>
            </a:lvl2pPr>
            <a:lvl3pPr marL="913740" indent="0">
              <a:buNone/>
              <a:defRPr sz="1600"/>
            </a:lvl3pPr>
            <a:lvl4pPr marL="1370611" indent="0">
              <a:buNone/>
              <a:defRPr sz="1400"/>
            </a:lvl4pPr>
            <a:lvl5pPr marL="1827481" indent="0">
              <a:buNone/>
              <a:defRPr sz="1400"/>
            </a:lvl5pPr>
            <a:lvl6pPr marL="2284353" indent="0">
              <a:buNone/>
              <a:defRPr sz="1400"/>
            </a:lvl6pPr>
            <a:lvl7pPr marL="2741226" indent="0">
              <a:buNone/>
              <a:defRPr sz="1400"/>
            </a:lvl7pPr>
            <a:lvl8pPr marL="3198096" indent="0">
              <a:buNone/>
              <a:defRPr sz="1400"/>
            </a:lvl8pPr>
            <a:lvl9pPr marL="3654967" indent="0">
              <a:buNone/>
              <a:defRPr sz="14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 altLang="pl-PL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 altLang="pl-PL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4015A4B-96F7-4F3F-9D53-31260A568C26}" type="slidenum">
              <a:rPr lang="pl-PL" altLang="pl-PL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pl-PL" altLang="pl-PL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832170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 altLang="pl-PL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 altLang="pl-PL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DA14005-4D27-41BE-8715-86D224119BCC}" type="slidenum">
              <a:rPr lang="pl-PL" altLang="pl-PL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pl-PL" altLang="pl-PL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752467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870" indent="0">
              <a:buNone/>
              <a:defRPr sz="2000" b="1"/>
            </a:lvl2pPr>
            <a:lvl3pPr marL="913740" indent="0">
              <a:buNone/>
              <a:defRPr sz="1800" b="1"/>
            </a:lvl3pPr>
            <a:lvl4pPr marL="1370611" indent="0">
              <a:buNone/>
              <a:defRPr sz="1600" b="1"/>
            </a:lvl4pPr>
            <a:lvl5pPr marL="1827481" indent="0">
              <a:buNone/>
              <a:defRPr sz="1600" b="1"/>
            </a:lvl5pPr>
            <a:lvl6pPr marL="2284353" indent="0">
              <a:buNone/>
              <a:defRPr sz="1600" b="1"/>
            </a:lvl6pPr>
            <a:lvl7pPr marL="2741226" indent="0">
              <a:buNone/>
              <a:defRPr sz="1600" b="1"/>
            </a:lvl7pPr>
            <a:lvl8pPr marL="3198096" indent="0">
              <a:buNone/>
              <a:defRPr sz="1600" b="1"/>
            </a:lvl8pPr>
            <a:lvl9pPr marL="3654967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4645031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870" indent="0">
              <a:buNone/>
              <a:defRPr sz="2000" b="1"/>
            </a:lvl2pPr>
            <a:lvl3pPr marL="913740" indent="0">
              <a:buNone/>
              <a:defRPr sz="1800" b="1"/>
            </a:lvl3pPr>
            <a:lvl4pPr marL="1370611" indent="0">
              <a:buNone/>
              <a:defRPr sz="1600" b="1"/>
            </a:lvl4pPr>
            <a:lvl5pPr marL="1827481" indent="0">
              <a:buNone/>
              <a:defRPr sz="1600" b="1"/>
            </a:lvl5pPr>
            <a:lvl6pPr marL="2284353" indent="0">
              <a:buNone/>
              <a:defRPr sz="1600" b="1"/>
            </a:lvl6pPr>
            <a:lvl7pPr marL="2741226" indent="0">
              <a:buNone/>
              <a:defRPr sz="1600" b="1"/>
            </a:lvl7pPr>
            <a:lvl8pPr marL="3198096" indent="0">
              <a:buNone/>
              <a:defRPr sz="1600" b="1"/>
            </a:lvl8pPr>
            <a:lvl9pPr marL="3654967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5031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 altLang="pl-PL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 altLang="pl-PL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3CF8290-D84C-493A-8FEA-301CB443D28D}" type="slidenum">
              <a:rPr lang="pl-PL" altLang="pl-PL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pl-PL" altLang="pl-PL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535962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 altLang="pl-PL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 altLang="pl-PL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6B26A18-93C6-485B-990B-A1A961A94241}" type="slidenum">
              <a:rPr lang="pl-PL" altLang="pl-PL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pl-PL" altLang="pl-PL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238595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 altLang="pl-PL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 altLang="pl-PL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9EC74EA-3C65-4FE0-9584-7F5C66F24719}" type="slidenum">
              <a:rPr lang="pl-PL" altLang="pl-PL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pl-PL" altLang="pl-PL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588897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575050" y="273051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457201" y="1435101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6870" indent="0">
              <a:buNone/>
              <a:defRPr sz="1200"/>
            </a:lvl2pPr>
            <a:lvl3pPr marL="913740" indent="0">
              <a:buNone/>
              <a:defRPr sz="1000"/>
            </a:lvl3pPr>
            <a:lvl4pPr marL="1370611" indent="0">
              <a:buNone/>
              <a:defRPr sz="900"/>
            </a:lvl4pPr>
            <a:lvl5pPr marL="1827481" indent="0">
              <a:buNone/>
              <a:defRPr sz="900"/>
            </a:lvl5pPr>
            <a:lvl6pPr marL="2284353" indent="0">
              <a:buNone/>
              <a:defRPr sz="900"/>
            </a:lvl6pPr>
            <a:lvl7pPr marL="2741226" indent="0">
              <a:buNone/>
              <a:defRPr sz="900"/>
            </a:lvl7pPr>
            <a:lvl8pPr marL="3198096" indent="0">
              <a:buNone/>
              <a:defRPr sz="900"/>
            </a:lvl8pPr>
            <a:lvl9pPr marL="3654967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 altLang="pl-PL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 altLang="pl-PL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BDFC4DA-745D-4B08-8556-BBF6C441E31B}" type="slidenum">
              <a:rPr lang="pl-PL" altLang="pl-PL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pl-PL" altLang="pl-PL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3312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17FA3B-C404-4317-B0BC-953931111309}" type="datetimeFigureOut">
              <a:rPr lang="pl-PL" smtClean="0"/>
              <a:pPr/>
              <a:t>20.05.2025</a:t>
            </a:fld>
            <a:endParaRPr lang="pl-PL" dirty="0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31897F-8F23-433E-A660-EFF8D3EDA506}" type="slidenum">
              <a:rPr lang="pl-PL" smtClean="0"/>
              <a:pPr/>
              <a:t>‹#›</a:t>
            </a:fld>
            <a:endParaRPr lang="pl-PL" dirty="0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6870" indent="0">
              <a:buNone/>
              <a:defRPr sz="2800"/>
            </a:lvl2pPr>
            <a:lvl3pPr marL="913740" indent="0">
              <a:buNone/>
              <a:defRPr sz="2400"/>
            </a:lvl3pPr>
            <a:lvl4pPr marL="1370611" indent="0">
              <a:buNone/>
              <a:defRPr sz="2000"/>
            </a:lvl4pPr>
            <a:lvl5pPr marL="1827481" indent="0">
              <a:buNone/>
              <a:defRPr sz="2000"/>
            </a:lvl5pPr>
            <a:lvl6pPr marL="2284353" indent="0">
              <a:buNone/>
              <a:defRPr sz="2000"/>
            </a:lvl6pPr>
            <a:lvl7pPr marL="2741226" indent="0">
              <a:buNone/>
              <a:defRPr sz="2000"/>
            </a:lvl7pPr>
            <a:lvl8pPr marL="3198096" indent="0">
              <a:buNone/>
              <a:defRPr sz="2000"/>
            </a:lvl8pPr>
            <a:lvl9pPr marL="3654967" indent="0">
              <a:buNone/>
              <a:defRPr sz="2000"/>
            </a:lvl9pPr>
          </a:lstStyle>
          <a:p>
            <a:pPr lvl="0"/>
            <a:endParaRPr lang="pl-PL" noProof="0" smtClean="0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6870" indent="0">
              <a:buNone/>
              <a:defRPr sz="1200"/>
            </a:lvl2pPr>
            <a:lvl3pPr marL="913740" indent="0">
              <a:buNone/>
              <a:defRPr sz="1000"/>
            </a:lvl3pPr>
            <a:lvl4pPr marL="1370611" indent="0">
              <a:buNone/>
              <a:defRPr sz="900"/>
            </a:lvl4pPr>
            <a:lvl5pPr marL="1827481" indent="0">
              <a:buNone/>
              <a:defRPr sz="900"/>
            </a:lvl5pPr>
            <a:lvl6pPr marL="2284353" indent="0">
              <a:buNone/>
              <a:defRPr sz="900"/>
            </a:lvl6pPr>
            <a:lvl7pPr marL="2741226" indent="0">
              <a:buNone/>
              <a:defRPr sz="900"/>
            </a:lvl7pPr>
            <a:lvl8pPr marL="3198096" indent="0">
              <a:buNone/>
              <a:defRPr sz="900"/>
            </a:lvl8pPr>
            <a:lvl9pPr marL="3654967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 altLang="pl-PL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 altLang="pl-PL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1407F7C-1B7E-4EE8-BBCD-984F17981BF0}" type="slidenum">
              <a:rPr lang="pl-PL" altLang="pl-PL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pl-PL" altLang="pl-PL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068225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 altLang="pl-PL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 altLang="pl-PL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AADCE6F-28C0-4AF2-8FC7-12F6FFBA564E}" type="slidenum">
              <a:rPr lang="pl-PL" altLang="pl-PL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pl-PL" altLang="pl-PL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035587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 altLang="pl-PL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 altLang="pl-PL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90285EE-4D93-4DAC-B9AB-B0E9A7E7A8F9}" type="slidenum">
              <a:rPr lang="pl-PL" altLang="pl-PL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pl-PL" altLang="pl-PL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573464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685800" y="2130431"/>
            <a:ext cx="7772400" cy="1470025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6870" indent="0" algn="ctr">
              <a:buNone/>
              <a:defRPr/>
            </a:lvl2pPr>
            <a:lvl3pPr marL="913740" indent="0" algn="ctr">
              <a:buNone/>
              <a:defRPr/>
            </a:lvl3pPr>
            <a:lvl4pPr marL="1370611" indent="0" algn="ctr">
              <a:buNone/>
              <a:defRPr/>
            </a:lvl4pPr>
            <a:lvl5pPr marL="1827481" indent="0" algn="ctr">
              <a:buNone/>
              <a:defRPr/>
            </a:lvl5pPr>
            <a:lvl6pPr marL="2284353" indent="0" algn="ctr">
              <a:buNone/>
              <a:defRPr/>
            </a:lvl6pPr>
            <a:lvl7pPr marL="2741226" indent="0" algn="ctr">
              <a:buNone/>
              <a:defRPr/>
            </a:lvl7pPr>
            <a:lvl8pPr marL="3198096" indent="0" algn="ctr">
              <a:buNone/>
              <a:defRPr/>
            </a:lvl8pPr>
            <a:lvl9pPr marL="3654967" indent="0" algn="ctr">
              <a:buNone/>
              <a:defRPr/>
            </a:lvl9pPr>
          </a:lstStyle>
          <a:p>
            <a:r>
              <a:rPr lang="pl-PL" smtClean="0"/>
              <a:t>Kliknij, aby edytować styl wzorca podtytułu</a:t>
            </a:r>
            <a:endParaRPr lang="pl-PL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 altLang="pl-PL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 altLang="pl-PL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17F2DE6-5CDA-44FA-BB3C-050FA935DFC5}" type="slidenum">
              <a:rPr lang="pl-PL" altLang="pl-PL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pl-PL" altLang="pl-PL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764659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 altLang="pl-PL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 altLang="pl-PL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79D147E-FC2B-4FBE-A9B8-7C08803CEF5A}" type="slidenum">
              <a:rPr lang="pl-PL" altLang="pl-PL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pl-PL" altLang="pl-PL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937662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22313" y="4406906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722313" y="2906714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6870" indent="0">
              <a:buNone/>
              <a:defRPr sz="1800"/>
            </a:lvl2pPr>
            <a:lvl3pPr marL="913740" indent="0">
              <a:buNone/>
              <a:defRPr sz="1600"/>
            </a:lvl3pPr>
            <a:lvl4pPr marL="1370611" indent="0">
              <a:buNone/>
              <a:defRPr sz="1400"/>
            </a:lvl4pPr>
            <a:lvl5pPr marL="1827481" indent="0">
              <a:buNone/>
              <a:defRPr sz="1400"/>
            </a:lvl5pPr>
            <a:lvl6pPr marL="2284353" indent="0">
              <a:buNone/>
              <a:defRPr sz="1400"/>
            </a:lvl6pPr>
            <a:lvl7pPr marL="2741226" indent="0">
              <a:buNone/>
              <a:defRPr sz="1400"/>
            </a:lvl7pPr>
            <a:lvl8pPr marL="3198096" indent="0">
              <a:buNone/>
              <a:defRPr sz="1400"/>
            </a:lvl8pPr>
            <a:lvl9pPr marL="3654967" indent="0">
              <a:buNone/>
              <a:defRPr sz="14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 altLang="pl-PL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 altLang="pl-PL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4015A4B-96F7-4F3F-9D53-31260A568C26}" type="slidenum">
              <a:rPr lang="pl-PL" altLang="pl-PL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pl-PL" altLang="pl-PL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22880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 altLang="pl-PL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 altLang="pl-PL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DA14005-4D27-41BE-8715-86D224119BCC}" type="slidenum">
              <a:rPr lang="pl-PL" altLang="pl-PL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pl-PL" altLang="pl-PL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054385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870" indent="0">
              <a:buNone/>
              <a:defRPr sz="2000" b="1"/>
            </a:lvl2pPr>
            <a:lvl3pPr marL="913740" indent="0">
              <a:buNone/>
              <a:defRPr sz="1800" b="1"/>
            </a:lvl3pPr>
            <a:lvl4pPr marL="1370611" indent="0">
              <a:buNone/>
              <a:defRPr sz="1600" b="1"/>
            </a:lvl4pPr>
            <a:lvl5pPr marL="1827481" indent="0">
              <a:buNone/>
              <a:defRPr sz="1600" b="1"/>
            </a:lvl5pPr>
            <a:lvl6pPr marL="2284353" indent="0">
              <a:buNone/>
              <a:defRPr sz="1600" b="1"/>
            </a:lvl6pPr>
            <a:lvl7pPr marL="2741226" indent="0">
              <a:buNone/>
              <a:defRPr sz="1600" b="1"/>
            </a:lvl7pPr>
            <a:lvl8pPr marL="3198096" indent="0">
              <a:buNone/>
              <a:defRPr sz="1600" b="1"/>
            </a:lvl8pPr>
            <a:lvl9pPr marL="3654967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4645031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870" indent="0">
              <a:buNone/>
              <a:defRPr sz="2000" b="1"/>
            </a:lvl2pPr>
            <a:lvl3pPr marL="913740" indent="0">
              <a:buNone/>
              <a:defRPr sz="1800" b="1"/>
            </a:lvl3pPr>
            <a:lvl4pPr marL="1370611" indent="0">
              <a:buNone/>
              <a:defRPr sz="1600" b="1"/>
            </a:lvl4pPr>
            <a:lvl5pPr marL="1827481" indent="0">
              <a:buNone/>
              <a:defRPr sz="1600" b="1"/>
            </a:lvl5pPr>
            <a:lvl6pPr marL="2284353" indent="0">
              <a:buNone/>
              <a:defRPr sz="1600" b="1"/>
            </a:lvl6pPr>
            <a:lvl7pPr marL="2741226" indent="0">
              <a:buNone/>
              <a:defRPr sz="1600" b="1"/>
            </a:lvl7pPr>
            <a:lvl8pPr marL="3198096" indent="0">
              <a:buNone/>
              <a:defRPr sz="1600" b="1"/>
            </a:lvl8pPr>
            <a:lvl9pPr marL="3654967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5031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 altLang="pl-PL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 altLang="pl-PL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3CF8290-D84C-493A-8FEA-301CB443D28D}" type="slidenum">
              <a:rPr lang="pl-PL" altLang="pl-PL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pl-PL" altLang="pl-PL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344286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 altLang="pl-PL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 altLang="pl-PL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6B26A18-93C6-485B-990B-A1A961A94241}" type="slidenum">
              <a:rPr lang="pl-PL" altLang="pl-PL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pl-PL" altLang="pl-PL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9683592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 altLang="pl-PL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 altLang="pl-PL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9EC74EA-3C65-4FE0-9584-7F5C66F24719}" type="slidenum">
              <a:rPr lang="pl-PL" altLang="pl-PL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pl-PL" altLang="pl-PL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38554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22313" y="4406906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722313" y="2906714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687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374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061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748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435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122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19809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4967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17FA3B-C404-4317-B0BC-953931111309}" type="datetimeFigureOut">
              <a:rPr lang="pl-PL" smtClean="0"/>
              <a:pPr/>
              <a:t>20.05.2025</a:t>
            </a:fld>
            <a:endParaRPr lang="pl-PL" dirty="0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31897F-8F23-433E-A660-EFF8D3EDA506}" type="slidenum">
              <a:rPr lang="pl-PL" smtClean="0"/>
              <a:pPr/>
              <a:t>‹#›</a:t>
            </a:fld>
            <a:endParaRPr lang="pl-PL" dirty="0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575050" y="273051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457201" y="1435101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6870" indent="0">
              <a:buNone/>
              <a:defRPr sz="1200"/>
            </a:lvl2pPr>
            <a:lvl3pPr marL="913740" indent="0">
              <a:buNone/>
              <a:defRPr sz="1000"/>
            </a:lvl3pPr>
            <a:lvl4pPr marL="1370611" indent="0">
              <a:buNone/>
              <a:defRPr sz="900"/>
            </a:lvl4pPr>
            <a:lvl5pPr marL="1827481" indent="0">
              <a:buNone/>
              <a:defRPr sz="900"/>
            </a:lvl5pPr>
            <a:lvl6pPr marL="2284353" indent="0">
              <a:buNone/>
              <a:defRPr sz="900"/>
            </a:lvl6pPr>
            <a:lvl7pPr marL="2741226" indent="0">
              <a:buNone/>
              <a:defRPr sz="900"/>
            </a:lvl7pPr>
            <a:lvl8pPr marL="3198096" indent="0">
              <a:buNone/>
              <a:defRPr sz="900"/>
            </a:lvl8pPr>
            <a:lvl9pPr marL="3654967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 altLang="pl-PL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 altLang="pl-PL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BDFC4DA-745D-4B08-8556-BBF6C441E31B}" type="slidenum">
              <a:rPr lang="pl-PL" altLang="pl-PL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pl-PL" altLang="pl-PL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4120527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6870" indent="0">
              <a:buNone/>
              <a:defRPr sz="2800"/>
            </a:lvl2pPr>
            <a:lvl3pPr marL="913740" indent="0">
              <a:buNone/>
              <a:defRPr sz="2400"/>
            </a:lvl3pPr>
            <a:lvl4pPr marL="1370611" indent="0">
              <a:buNone/>
              <a:defRPr sz="2000"/>
            </a:lvl4pPr>
            <a:lvl5pPr marL="1827481" indent="0">
              <a:buNone/>
              <a:defRPr sz="2000"/>
            </a:lvl5pPr>
            <a:lvl6pPr marL="2284353" indent="0">
              <a:buNone/>
              <a:defRPr sz="2000"/>
            </a:lvl6pPr>
            <a:lvl7pPr marL="2741226" indent="0">
              <a:buNone/>
              <a:defRPr sz="2000"/>
            </a:lvl7pPr>
            <a:lvl8pPr marL="3198096" indent="0">
              <a:buNone/>
              <a:defRPr sz="2000"/>
            </a:lvl8pPr>
            <a:lvl9pPr marL="3654967" indent="0">
              <a:buNone/>
              <a:defRPr sz="2000"/>
            </a:lvl9pPr>
          </a:lstStyle>
          <a:p>
            <a:pPr lvl="0"/>
            <a:endParaRPr lang="pl-PL" noProof="0" smtClean="0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6870" indent="0">
              <a:buNone/>
              <a:defRPr sz="1200"/>
            </a:lvl2pPr>
            <a:lvl3pPr marL="913740" indent="0">
              <a:buNone/>
              <a:defRPr sz="1000"/>
            </a:lvl3pPr>
            <a:lvl4pPr marL="1370611" indent="0">
              <a:buNone/>
              <a:defRPr sz="900"/>
            </a:lvl4pPr>
            <a:lvl5pPr marL="1827481" indent="0">
              <a:buNone/>
              <a:defRPr sz="900"/>
            </a:lvl5pPr>
            <a:lvl6pPr marL="2284353" indent="0">
              <a:buNone/>
              <a:defRPr sz="900"/>
            </a:lvl6pPr>
            <a:lvl7pPr marL="2741226" indent="0">
              <a:buNone/>
              <a:defRPr sz="900"/>
            </a:lvl7pPr>
            <a:lvl8pPr marL="3198096" indent="0">
              <a:buNone/>
              <a:defRPr sz="900"/>
            </a:lvl8pPr>
            <a:lvl9pPr marL="3654967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 altLang="pl-PL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 altLang="pl-PL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1407F7C-1B7E-4EE8-BBCD-984F17981BF0}" type="slidenum">
              <a:rPr lang="pl-PL" altLang="pl-PL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pl-PL" altLang="pl-PL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5176935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 altLang="pl-PL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 altLang="pl-PL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AADCE6F-28C0-4AF2-8FC7-12F6FFBA564E}" type="slidenum">
              <a:rPr lang="pl-PL" altLang="pl-PL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pl-PL" altLang="pl-PL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9193672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 altLang="pl-PL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 altLang="pl-PL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90285EE-4D93-4DAC-B9AB-B0E9A7E7A8F9}" type="slidenum">
              <a:rPr lang="pl-PL" altLang="pl-PL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pl-PL" altLang="pl-PL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3057722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685800" y="2130437"/>
            <a:ext cx="7772400" cy="1470025"/>
          </a:xfrm>
        </p:spPr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6595" indent="0" algn="ctr">
              <a:buNone/>
              <a:defRPr/>
            </a:lvl2pPr>
            <a:lvl3pPr marL="913190" indent="0" algn="ctr">
              <a:buNone/>
              <a:defRPr/>
            </a:lvl3pPr>
            <a:lvl4pPr marL="1369786" indent="0" algn="ctr">
              <a:buNone/>
              <a:defRPr/>
            </a:lvl4pPr>
            <a:lvl5pPr marL="1826382" indent="0" algn="ctr">
              <a:buNone/>
              <a:defRPr/>
            </a:lvl5pPr>
            <a:lvl6pPr marL="2282983" indent="0" algn="ctr">
              <a:buNone/>
              <a:defRPr/>
            </a:lvl6pPr>
            <a:lvl7pPr marL="2739581" indent="0" algn="ctr">
              <a:buNone/>
              <a:defRPr/>
            </a:lvl7pPr>
            <a:lvl8pPr marL="3196177" indent="0" algn="ctr">
              <a:buNone/>
              <a:defRPr/>
            </a:lvl8pPr>
            <a:lvl9pPr marL="3652776" indent="0" algn="ctr">
              <a:buNone/>
              <a:defRPr/>
            </a:lvl9pPr>
          </a:lstStyle>
          <a:p>
            <a:r>
              <a:rPr lang="pl-PL"/>
              <a:t>Kliknij, aby edytować styl wzorca podtytułu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 altLang="pl-PL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 altLang="pl-PL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21421C7-D7BC-4817-A136-7C575DC428C1}" type="slidenum">
              <a:rPr lang="pl-PL" altLang="pl-PL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pl-PL" altLang="pl-PL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6361015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 altLang="pl-PL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 altLang="pl-PL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B9730EF-9EDF-4551-AEB4-96F7DAB34D60}" type="slidenum">
              <a:rPr lang="pl-PL" altLang="pl-PL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pl-PL" altLang="pl-PL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5912936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22313" y="4406912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722313" y="2906714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6595" indent="0">
              <a:buNone/>
              <a:defRPr sz="1800"/>
            </a:lvl2pPr>
            <a:lvl3pPr marL="913190" indent="0">
              <a:buNone/>
              <a:defRPr sz="1600"/>
            </a:lvl3pPr>
            <a:lvl4pPr marL="1369786" indent="0">
              <a:buNone/>
              <a:defRPr sz="1400"/>
            </a:lvl4pPr>
            <a:lvl5pPr marL="1826382" indent="0">
              <a:buNone/>
              <a:defRPr sz="1400"/>
            </a:lvl5pPr>
            <a:lvl6pPr marL="2282983" indent="0">
              <a:buNone/>
              <a:defRPr sz="1400"/>
            </a:lvl6pPr>
            <a:lvl7pPr marL="2739581" indent="0">
              <a:buNone/>
              <a:defRPr sz="1400"/>
            </a:lvl7pPr>
            <a:lvl8pPr marL="3196177" indent="0">
              <a:buNone/>
              <a:defRPr sz="1400"/>
            </a:lvl8pPr>
            <a:lvl9pPr marL="3652776" indent="0">
              <a:buNone/>
              <a:defRPr sz="14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 altLang="pl-PL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 altLang="pl-PL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A0C451E-4A28-45E0-A36F-68B3540BC2EE}" type="slidenum">
              <a:rPr lang="pl-PL" altLang="pl-PL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pl-PL" altLang="pl-PL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6514585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 altLang="pl-PL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 altLang="pl-PL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7A2A5EA-5224-4158-9527-BC179697150C}" type="slidenum">
              <a:rPr lang="pl-PL" altLang="pl-PL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pl-PL" altLang="pl-PL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83471180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535114"/>
            <a:ext cx="4040188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595" indent="0">
              <a:buNone/>
              <a:defRPr sz="2000" b="1"/>
            </a:lvl2pPr>
            <a:lvl3pPr marL="913190" indent="0">
              <a:buNone/>
              <a:defRPr sz="1800" b="1"/>
            </a:lvl3pPr>
            <a:lvl4pPr marL="1369786" indent="0">
              <a:buNone/>
              <a:defRPr sz="1600" b="1"/>
            </a:lvl4pPr>
            <a:lvl5pPr marL="1826382" indent="0">
              <a:buNone/>
              <a:defRPr sz="1600" b="1"/>
            </a:lvl5pPr>
            <a:lvl6pPr marL="2282983" indent="0">
              <a:buNone/>
              <a:defRPr sz="1600" b="1"/>
            </a:lvl6pPr>
            <a:lvl7pPr marL="2739581" indent="0">
              <a:buNone/>
              <a:defRPr sz="1600" b="1"/>
            </a:lvl7pPr>
            <a:lvl8pPr marL="3196177" indent="0">
              <a:buNone/>
              <a:defRPr sz="1600" b="1"/>
            </a:lvl8pPr>
            <a:lvl9pPr marL="3652776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4645038" y="1535114"/>
            <a:ext cx="4041775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595" indent="0">
              <a:buNone/>
              <a:defRPr sz="2000" b="1"/>
            </a:lvl2pPr>
            <a:lvl3pPr marL="913190" indent="0">
              <a:buNone/>
              <a:defRPr sz="1800" b="1"/>
            </a:lvl3pPr>
            <a:lvl4pPr marL="1369786" indent="0">
              <a:buNone/>
              <a:defRPr sz="1600" b="1"/>
            </a:lvl4pPr>
            <a:lvl5pPr marL="1826382" indent="0">
              <a:buNone/>
              <a:defRPr sz="1600" b="1"/>
            </a:lvl5pPr>
            <a:lvl6pPr marL="2282983" indent="0">
              <a:buNone/>
              <a:defRPr sz="1600" b="1"/>
            </a:lvl6pPr>
            <a:lvl7pPr marL="2739581" indent="0">
              <a:buNone/>
              <a:defRPr sz="1600" b="1"/>
            </a:lvl7pPr>
            <a:lvl8pPr marL="3196177" indent="0">
              <a:buNone/>
              <a:defRPr sz="1600" b="1"/>
            </a:lvl8pPr>
            <a:lvl9pPr marL="3652776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5038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 altLang="pl-PL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 altLang="pl-PL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548A525-D529-43BF-B1D6-0290DFC360FC}" type="slidenum">
              <a:rPr lang="pl-PL" altLang="pl-PL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pl-PL" altLang="pl-PL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3840552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 altLang="pl-PL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 altLang="pl-PL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5D24E37-A393-4B9D-8D09-7D267AF27C18}" type="slidenum">
              <a:rPr lang="pl-PL" altLang="pl-PL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pl-PL" altLang="pl-PL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94791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17FA3B-C404-4317-B0BC-953931111309}" type="datetimeFigureOut">
              <a:rPr lang="pl-PL" smtClean="0"/>
              <a:pPr/>
              <a:t>20.05.2025</a:t>
            </a:fld>
            <a:endParaRPr lang="pl-PL" dirty="0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31897F-8F23-433E-A660-EFF8D3EDA506}" type="slidenum">
              <a:rPr lang="pl-PL" smtClean="0"/>
              <a:pPr/>
              <a:t>‹#›</a:t>
            </a:fld>
            <a:endParaRPr lang="pl-PL" dirty="0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 altLang="pl-PL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 altLang="pl-PL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A68CBBF-4E43-41D1-A4CD-B3D5807BB149}" type="slidenum">
              <a:rPr lang="pl-PL" altLang="pl-PL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pl-PL" altLang="pl-PL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551118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4" y="273060"/>
            <a:ext cx="3008313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575050" y="273054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457204" y="1435103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6595" indent="0">
              <a:buNone/>
              <a:defRPr sz="1200"/>
            </a:lvl2pPr>
            <a:lvl3pPr marL="913190" indent="0">
              <a:buNone/>
              <a:defRPr sz="1000"/>
            </a:lvl3pPr>
            <a:lvl4pPr marL="1369786" indent="0">
              <a:buNone/>
              <a:defRPr sz="900"/>
            </a:lvl4pPr>
            <a:lvl5pPr marL="1826382" indent="0">
              <a:buNone/>
              <a:defRPr sz="900"/>
            </a:lvl5pPr>
            <a:lvl6pPr marL="2282983" indent="0">
              <a:buNone/>
              <a:defRPr sz="900"/>
            </a:lvl6pPr>
            <a:lvl7pPr marL="2739581" indent="0">
              <a:buNone/>
              <a:defRPr sz="900"/>
            </a:lvl7pPr>
            <a:lvl8pPr marL="3196177" indent="0">
              <a:buNone/>
              <a:defRPr sz="900"/>
            </a:lvl8pPr>
            <a:lvl9pPr marL="3652776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 altLang="pl-PL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 altLang="pl-PL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FFFE969-DBB6-4B10-A623-0CDB800F9447}" type="slidenum">
              <a:rPr lang="pl-PL" altLang="pl-PL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pl-PL" altLang="pl-PL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6305825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792288" y="4800611"/>
            <a:ext cx="54864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6595" indent="0">
              <a:buNone/>
              <a:defRPr sz="2800"/>
            </a:lvl2pPr>
            <a:lvl3pPr marL="913190" indent="0">
              <a:buNone/>
              <a:defRPr sz="2400"/>
            </a:lvl3pPr>
            <a:lvl4pPr marL="1369786" indent="0">
              <a:buNone/>
              <a:defRPr sz="2000"/>
            </a:lvl4pPr>
            <a:lvl5pPr marL="1826382" indent="0">
              <a:buNone/>
              <a:defRPr sz="2000"/>
            </a:lvl5pPr>
            <a:lvl6pPr marL="2282983" indent="0">
              <a:buNone/>
              <a:defRPr sz="2000"/>
            </a:lvl6pPr>
            <a:lvl7pPr marL="2739581" indent="0">
              <a:buNone/>
              <a:defRPr sz="2000"/>
            </a:lvl7pPr>
            <a:lvl8pPr marL="3196177" indent="0">
              <a:buNone/>
              <a:defRPr sz="2000"/>
            </a:lvl8pPr>
            <a:lvl9pPr marL="3652776" indent="0">
              <a:buNone/>
              <a:defRPr sz="2000"/>
            </a:lvl9pPr>
          </a:lstStyle>
          <a:p>
            <a:pPr lvl="0"/>
            <a:endParaRPr lang="pl-PL" noProof="0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792288" y="5367339"/>
            <a:ext cx="54864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6595" indent="0">
              <a:buNone/>
              <a:defRPr sz="1200"/>
            </a:lvl2pPr>
            <a:lvl3pPr marL="913190" indent="0">
              <a:buNone/>
              <a:defRPr sz="1000"/>
            </a:lvl3pPr>
            <a:lvl4pPr marL="1369786" indent="0">
              <a:buNone/>
              <a:defRPr sz="900"/>
            </a:lvl4pPr>
            <a:lvl5pPr marL="1826382" indent="0">
              <a:buNone/>
              <a:defRPr sz="900"/>
            </a:lvl5pPr>
            <a:lvl6pPr marL="2282983" indent="0">
              <a:buNone/>
              <a:defRPr sz="900"/>
            </a:lvl6pPr>
            <a:lvl7pPr marL="2739581" indent="0">
              <a:buNone/>
              <a:defRPr sz="900"/>
            </a:lvl7pPr>
            <a:lvl8pPr marL="3196177" indent="0">
              <a:buNone/>
              <a:defRPr sz="900"/>
            </a:lvl8pPr>
            <a:lvl9pPr marL="3652776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 altLang="pl-PL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 altLang="pl-PL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4A8F0DD-F40C-440E-A920-01C359CC8F2A}" type="slidenum">
              <a:rPr lang="pl-PL" altLang="pl-PL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pl-PL" altLang="pl-PL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9184018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 altLang="pl-PL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 altLang="pl-PL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6901083-EEAD-4BA7-952F-45324D918BC3}" type="slidenum">
              <a:rPr lang="pl-PL" altLang="pl-PL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pl-PL" altLang="pl-PL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8251287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 altLang="pl-PL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 altLang="pl-PL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8FF81F3-F478-495E-8977-8A7E98912C62}" type="slidenum">
              <a:rPr lang="pl-PL" altLang="pl-PL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pl-PL" altLang="pl-PL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642434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685800" y="2130432"/>
            <a:ext cx="7772400" cy="1470025"/>
          </a:xfrm>
        </p:spPr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6815" indent="0" algn="ctr">
              <a:buNone/>
              <a:defRPr/>
            </a:lvl2pPr>
            <a:lvl3pPr marL="913630" indent="0" algn="ctr">
              <a:buNone/>
              <a:defRPr/>
            </a:lvl3pPr>
            <a:lvl4pPr marL="1370446" indent="0" algn="ctr">
              <a:buNone/>
              <a:defRPr/>
            </a:lvl4pPr>
            <a:lvl5pPr marL="1827261" indent="0" algn="ctr">
              <a:buNone/>
              <a:defRPr/>
            </a:lvl5pPr>
            <a:lvl6pPr marL="2284079" indent="0" algn="ctr">
              <a:buNone/>
              <a:defRPr/>
            </a:lvl6pPr>
            <a:lvl7pPr marL="2740897" indent="0" algn="ctr">
              <a:buNone/>
              <a:defRPr/>
            </a:lvl7pPr>
            <a:lvl8pPr marL="3197712" indent="0" algn="ctr">
              <a:buNone/>
              <a:defRPr/>
            </a:lvl8pPr>
            <a:lvl9pPr marL="3654529" indent="0" algn="ctr">
              <a:buNone/>
              <a:defRPr/>
            </a:lvl9pPr>
          </a:lstStyle>
          <a:p>
            <a:r>
              <a:rPr lang="pl-PL"/>
              <a:t>Kliknij, aby edytować styl wzorca podtytułu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A50778D-2371-4D58-A87E-551C8C3B3646}" type="slidenum">
              <a:rPr lang="pl-PL" altLang="pl-PL">
                <a:solidFill>
                  <a:srgbClr val="000000"/>
                </a:solidFill>
              </a:rPr>
              <a:pPr/>
              <a:t>‹#›</a:t>
            </a:fld>
            <a:endParaRPr lang="pl-PL" altLang="pl-PL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8687314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59D4A82-1CE7-404F-91DB-49567378B920}" type="slidenum">
              <a:rPr lang="pl-PL" altLang="pl-PL">
                <a:solidFill>
                  <a:srgbClr val="000000"/>
                </a:solidFill>
              </a:rPr>
              <a:pPr/>
              <a:t>‹#›</a:t>
            </a:fld>
            <a:endParaRPr lang="pl-PL" altLang="pl-PL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5652227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22313" y="4406907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722313" y="2906714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6815" indent="0">
              <a:buNone/>
              <a:defRPr sz="1800"/>
            </a:lvl2pPr>
            <a:lvl3pPr marL="913630" indent="0">
              <a:buNone/>
              <a:defRPr sz="1600"/>
            </a:lvl3pPr>
            <a:lvl4pPr marL="1370446" indent="0">
              <a:buNone/>
              <a:defRPr sz="1400"/>
            </a:lvl4pPr>
            <a:lvl5pPr marL="1827261" indent="0">
              <a:buNone/>
              <a:defRPr sz="1400"/>
            </a:lvl5pPr>
            <a:lvl6pPr marL="2284079" indent="0">
              <a:buNone/>
              <a:defRPr sz="1400"/>
            </a:lvl6pPr>
            <a:lvl7pPr marL="2740897" indent="0">
              <a:buNone/>
              <a:defRPr sz="1400"/>
            </a:lvl7pPr>
            <a:lvl8pPr marL="3197712" indent="0">
              <a:buNone/>
              <a:defRPr sz="1400"/>
            </a:lvl8pPr>
            <a:lvl9pPr marL="3654529" indent="0">
              <a:buNone/>
              <a:defRPr sz="14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2582806-9EAE-4C72-AC1C-22B326337B4F}" type="slidenum">
              <a:rPr lang="pl-PL" altLang="pl-PL">
                <a:solidFill>
                  <a:srgbClr val="000000"/>
                </a:solidFill>
              </a:rPr>
              <a:pPr/>
              <a:t>‹#›</a:t>
            </a:fld>
            <a:endParaRPr lang="pl-PL" altLang="pl-PL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4721615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FB9B3AC-B9B3-4492-A1B7-F194FD06CEC5}" type="slidenum">
              <a:rPr lang="pl-PL" altLang="pl-PL">
                <a:solidFill>
                  <a:srgbClr val="000000"/>
                </a:solidFill>
              </a:rPr>
              <a:pPr/>
              <a:t>‹#›</a:t>
            </a:fld>
            <a:endParaRPr lang="pl-PL" altLang="pl-PL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4116384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815" indent="0">
              <a:buNone/>
              <a:defRPr sz="2000" b="1"/>
            </a:lvl2pPr>
            <a:lvl3pPr marL="913630" indent="0">
              <a:buNone/>
              <a:defRPr sz="1800" b="1"/>
            </a:lvl3pPr>
            <a:lvl4pPr marL="1370446" indent="0">
              <a:buNone/>
              <a:defRPr sz="1600" b="1"/>
            </a:lvl4pPr>
            <a:lvl5pPr marL="1827261" indent="0">
              <a:buNone/>
              <a:defRPr sz="1600" b="1"/>
            </a:lvl5pPr>
            <a:lvl6pPr marL="2284079" indent="0">
              <a:buNone/>
              <a:defRPr sz="1600" b="1"/>
            </a:lvl6pPr>
            <a:lvl7pPr marL="2740897" indent="0">
              <a:buNone/>
              <a:defRPr sz="1600" b="1"/>
            </a:lvl7pPr>
            <a:lvl8pPr marL="3197712" indent="0">
              <a:buNone/>
              <a:defRPr sz="1600" b="1"/>
            </a:lvl8pPr>
            <a:lvl9pPr marL="3654529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4645032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815" indent="0">
              <a:buNone/>
              <a:defRPr sz="2000" b="1"/>
            </a:lvl2pPr>
            <a:lvl3pPr marL="913630" indent="0">
              <a:buNone/>
              <a:defRPr sz="1800" b="1"/>
            </a:lvl3pPr>
            <a:lvl4pPr marL="1370446" indent="0">
              <a:buNone/>
              <a:defRPr sz="1600" b="1"/>
            </a:lvl4pPr>
            <a:lvl5pPr marL="1827261" indent="0">
              <a:buNone/>
              <a:defRPr sz="1600" b="1"/>
            </a:lvl5pPr>
            <a:lvl6pPr marL="2284079" indent="0">
              <a:buNone/>
              <a:defRPr sz="1600" b="1"/>
            </a:lvl6pPr>
            <a:lvl7pPr marL="2740897" indent="0">
              <a:buNone/>
              <a:defRPr sz="1600" b="1"/>
            </a:lvl7pPr>
            <a:lvl8pPr marL="3197712" indent="0">
              <a:buNone/>
              <a:defRPr sz="1600" b="1"/>
            </a:lvl8pPr>
            <a:lvl9pPr marL="3654529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5032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3E1BAB6-1C7A-4B01-8D5A-7B75E100A05E}" type="slidenum">
              <a:rPr lang="pl-PL" altLang="pl-PL">
                <a:solidFill>
                  <a:srgbClr val="000000"/>
                </a:solidFill>
              </a:rPr>
              <a:pPr/>
              <a:t>‹#›</a:t>
            </a:fld>
            <a:endParaRPr lang="pl-PL" altLang="pl-PL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34115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870" indent="0">
              <a:buNone/>
              <a:defRPr sz="2000" b="1"/>
            </a:lvl2pPr>
            <a:lvl3pPr marL="913740" indent="0">
              <a:buNone/>
              <a:defRPr sz="1800" b="1"/>
            </a:lvl3pPr>
            <a:lvl4pPr marL="1370611" indent="0">
              <a:buNone/>
              <a:defRPr sz="1600" b="1"/>
            </a:lvl4pPr>
            <a:lvl5pPr marL="1827481" indent="0">
              <a:buNone/>
              <a:defRPr sz="1600" b="1"/>
            </a:lvl5pPr>
            <a:lvl6pPr marL="2284353" indent="0">
              <a:buNone/>
              <a:defRPr sz="1600" b="1"/>
            </a:lvl6pPr>
            <a:lvl7pPr marL="2741226" indent="0">
              <a:buNone/>
              <a:defRPr sz="1600" b="1"/>
            </a:lvl7pPr>
            <a:lvl8pPr marL="3198096" indent="0">
              <a:buNone/>
              <a:defRPr sz="1600" b="1"/>
            </a:lvl8pPr>
            <a:lvl9pPr marL="3654967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4645031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870" indent="0">
              <a:buNone/>
              <a:defRPr sz="2000" b="1"/>
            </a:lvl2pPr>
            <a:lvl3pPr marL="913740" indent="0">
              <a:buNone/>
              <a:defRPr sz="1800" b="1"/>
            </a:lvl3pPr>
            <a:lvl4pPr marL="1370611" indent="0">
              <a:buNone/>
              <a:defRPr sz="1600" b="1"/>
            </a:lvl4pPr>
            <a:lvl5pPr marL="1827481" indent="0">
              <a:buNone/>
              <a:defRPr sz="1600" b="1"/>
            </a:lvl5pPr>
            <a:lvl6pPr marL="2284353" indent="0">
              <a:buNone/>
              <a:defRPr sz="1600" b="1"/>
            </a:lvl6pPr>
            <a:lvl7pPr marL="2741226" indent="0">
              <a:buNone/>
              <a:defRPr sz="1600" b="1"/>
            </a:lvl7pPr>
            <a:lvl8pPr marL="3198096" indent="0">
              <a:buNone/>
              <a:defRPr sz="1600" b="1"/>
            </a:lvl8pPr>
            <a:lvl9pPr marL="3654967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5031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17FA3B-C404-4317-B0BC-953931111309}" type="datetimeFigureOut">
              <a:rPr lang="pl-PL" smtClean="0"/>
              <a:pPr/>
              <a:t>20.05.2025</a:t>
            </a:fld>
            <a:endParaRPr lang="pl-PL" dirty="0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31897F-8F23-433E-A660-EFF8D3EDA506}" type="slidenum">
              <a:rPr lang="pl-PL" smtClean="0"/>
              <a:pPr/>
              <a:t>‹#›</a:t>
            </a:fld>
            <a:endParaRPr lang="pl-PL" dirty="0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53F99E4-DC64-48C4-A17E-A20A35EAE3B7}" type="slidenum">
              <a:rPr lang="pl-PL" altLang="pl-PL">
                <a:solidFill>
                  <a:srgbClr val="000000"/>
                </a:solidFill>
              </a:rPr>
              <a:pPr/>
              <a:t>‹#›</a:t>
            </a:fld>
            <a:endParaRPr lang="pl-PL" altLang="pl-PL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1682893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9502206-26D3-40C4-8181-C56AAEF60C10}" type="slidenum">
              <a:rPr lang="pl-PL" altLang="pl-PL">
                <a:solidFill>
                  <a:srgbClr val="000000"/>
                </a:solidFill>
              </a:rPr>
              <a:pPr/>
              <a:t>‹#›</a:t>
            </a:fld>
            <a:endParaRPr lang="pl-PL" altLang="pl-PL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4021753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575050" y="273051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457201" y="1435101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6815" indent="0">
              <a:buNone/>
              <a:defRPr sz="1200"/>
            </a:lvl2pPr>
            <a:lvl3pPr marL="913630" indent="0">
              <a:buNone/>
              <a:defRPr sz="1000"/>
            </a:lvl3pPr>
            <a:lvl4pPr marL="1370446" indent="0">
              <a:buNone/>
              <a:defRPr sz="900"/>
            </a:lvl4pPr>
            <a:lvl5pPr marL="1827261" indent="0">
              <a:buNone/>
              <a:defRPr sz="900"/>
            </a:lvl5pPr>
            <a:lvl6pPr marL="2284079" indent="0">
              <a:buNone/>
              <a:defRPr sz="900"/>
            </a:lvl6pPr>
            <a:lvl7pPr marL="2740897" indent="0">
              <a:buNone/>
              <a:defRPr sz="900"/>
            </a:lvl7pPr>
            <a:lvl8pPr marL="3197712" indent="0">
              <a:buNone/>
              <a:defRPr sz="900"/>
            </a:lvl8pPr>
            <a:lvl9pPr marL="3654529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6DB9E0C-E21B-4DBB-8922-0A190040F5E6}" type="slidenum">
              <a:rPr lang="pl-PL" altLang="pl-PL">
                <a:solidFill>
                  <a:srgbClr val="000000"/>
                </a:solidFill>
              </a:rPr>
              <a:pPr/>
              <a:t>‹#›</a:t>
            </a:fld>
            <a:endParaRPr lang="pl-PL" altLang="pl-PL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8246068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6815" indent="0">
              <a:buNone/>
              <a:defRPr sz="2800"/>
            </a:lvl2pPr>
            <a:lvl3pPr marL="913630" indent="0">
              <a:buNone/>
              <a:defRPr sz="2400"/>
            </a:lvl3pPr>
            <a:lvl4pPr marL="1370446" indent="0">
              <a:buNone/>
              <a:defRPr sz="2000"/>
            </a:lvl4pPr>
            <a:lvl5pPr marL="1827261" indent="0">
              <a:buNone/>
              <a:defRPr sz="2000"/>
            </a:lvl5pPr>
            <a:lvl6pPr marL="2284079" indent="0">
              <a:buNone/>
              <a:defRPr sz="2000"/>
            </a:lvl6pPr>
            <a:lvl7pPr marL="2740897" indent="0">
              <a:buNone/>
              <a:defRPr sz="2000"/>
            </a:lvl7pPr>
            <a:lvl8pPr marL="3197712" indent="0">
              <a:buNone/>
              <a:defRPr sz="2000"/>
            </a:lvl8pPr>
            <a:lvl9pPr marL="3654529" indent="0">
              <a:buNone/>
              <a:defRPr sz="2000"/>
            </a:lvl9pPr>
          </a:lstStyle>
          <a:p>
            <a:pPr lvl="0"/>
            <a:endParaRPr lang="pl-PL" noProof="0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6815" indent="0">
              <a:buNone/>
              <a:defRPr sz="1200"/>
            </a:lvl2pPr>
            <a:lvl3pPr marL="913630" indent="0">
              <a:buNone/>
              <a:defRPr sz="1000"/>
            </a:lvl3pPr>
            <a:lvl4pPr marL="1370446" indent="0">
              <a:buNone/>
              <a:defRPr sz="900"/>
            </a:lvl4pPr>
            <a:lvl5pPr marL="1827261" indent="0">
              <a:buNone/>
              <a:defRPr sz="900"/>
            </a:lvl5pPr>
            <a:lvl6pPr marL="2284079" indent="0">
              <a:buNone/>
              <a:defRPr sz="900"/>
            </a:lvl6pPr>
            <a:lvl7pPr marL="2740897" indent="0">
              <a:buNone/>
              <a:defRPr sz="900"/>
            </a:lvl7pPr>
            <a:lvl8pPr marL="3197712" indent="0">
              <a:buNone/>
              <a:defRPr sz="900"/>
            </a:lvl8pPr>
            <a:lvl9pPr marL="3654529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6C019C4-9DE4-4483-9FE4-66557432159E}" type="slidenum">
              <a:rPr lang="pl-PL" altLang="pl-PL">
                <a:solidFill>
                  <a:srgbClr val="000000"/>
                </a:solidFill>
              </a:rPr>
              <a:pPr/>
              <a:t>‹#›</a:t>
            </a:fld>
            <a:endParaRPr lang="pl-PL" altLang="pl-PL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4227424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7EBFFAA-8751-49B0-A9B6-102151C60110}" type="slidenum">
              <a:rPr lang="pl-PL" altLang="pl-PL">
                <a:solidFill>
                  <a:srgbClr val="000000"/>
                </a:solidFill>
              </a:rPr>
              <a:pPr/>
              <a:t>‹#›</a:t>
            </a:fld>
            <a:endParaRPr lang="pl-PL" altLang="pl-PL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6700466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5F097F9-2676-4E2F-B12A-22A98A82FB8C}" type="slidenum">
              <a:rPr lang="pl-PL" altLang="pl-PL">
                <a:solidFill>
                  <a:srgbClr val="000000"/>
                </a:solidFill>
              </a:rPr>
              <a:pPr/>
              <a:t>‹#›</a:t>
            </a:fld>
            <a:endParaRPr lang="pl-PL" altLang="pl-PL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9402987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685800" y="2130432"/>
            <a:ext cx="7772400" cy="1470025"/>
          </a:xfrm>
        </p:spPr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6815" indent="0" algn="ctr">
              <a:buNone/>
              <a:defRPr/>
            </a:lvl2pPr>
            <a:lvl3pPr marL="913630" indent="0" algn="ctr">
              <a:buNone/>
              <a:defRPr/>
            </a:lvl3pPr>
            <a:lvl4pPr marL="1370446" indent="0" algn="ctr">
              <a:buNone/>
              <a:defRPr/>
            </a:lvl4pPr>
            <a:lvl5pPr marL="1827261" indent="0" algn="ctr">
              <a:buNone/>
              <a:defRPr/>
            </a:lvl5pPr>
            <a:lvl6pPr marL="2284079" indent="0" algn="ctr">
              <a:buNone/>
              <a:defRPr/>
            </a:lvl6pPr>
            <a:lvl7pPr marL="2740897" indent="0" algn="ctr">
              <a:buNone/>
              <a:defRPr/>
            </a:lvl7pPr>
            <a:lvl8pPr marL="3197712" indent="0" algn="ctr">
              <a:buNone/>
              <a:defRPr/>
            </a:lvl8pPr>
            <a:lvl9pPr marL="3654529" indent="0" algn="ctr">
              <a:buNone/>
              <a:defRPr/>
            </a:lvl9pPr>
          </a:lstStyle>
          <a:p>
            <a:r>
              <a:rPr lang="pl-PL"/>
              <a:t>Kliknij, aby edytować styl wzorca podtytułu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A50778D-2371-4D58-A87E-551C8C3B3646}" type="slidenum">
              <a:rPr lang="pl-PL" altLang="pl-PL">
                <a:solidFill>
                  <a:srgbClr val="000000"/>
                </a:solidFill>
              </a:rPr>
              <a:pPr/>
              <a:t>‹#›</a:t>
            </a:fld>
            <a:endParaRPr lang="pl-PL" altLang="pl-PL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8511996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59D4A82-1CE7-404F-91DB-49567378B920}" type="slidenum">
              <a:rPr lang="pl-PL" altLang="pl-PL">
                <a:solidFill>
                  <a:srgbClr val="000000"/>
                </a:solidFill>
              </a:rPr>
              <a:pPr/>
              <a:t>‹#›</a:t>
            </a:fld>
            <a:endParaRPr lang="pl-PL" altLang="pl-PL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8251444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22313" y="4406907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722313" y="2906714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6815" indent="0">
              <a:buNone/>
              <a:defRPr sz="1800"/>
            </a:lvl2pPr>
            <a:lvl3pPr marL="913630" indent="0">
              <a:buNone/>
              <a:defRPr sz="1600"/>
            </a:lvl3pPr>
            <a:lvl4pPr marL="1370446" indent="0">
              <a:buNone/>
              <a:defRPr sz="1400"/>
            </a:lvl4pPr>
            <a:lvl5pPr marL="1827261" indent="0">
              <a:buNone/>
              <a:defRPr sz="1400"/>
            </a:lvl5pPr>
            <a:lvl6pPr marL="2284079" indent="0">
              <a:buNone/>
              <a:defRPr sz="1400"/>
            </a:lvl6pPr>
            <a:lvl7pPr marL="2740897" indent="0">
              <a:buNone/>
              <a:defRPr sz="1400"/>
            </a:lvl7pPr>
            <a:lvl8pPr marL="3197712" indent="0">
              <a:buNone/>
              <a:defRPr sz="1400"/>
            </a:lvl8pPr>
            <a:lvl9pPr marL="3654529" indent="0">
              <a:buNone/>
              <a:defRPr sz="14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2582806-9EAE-4C72-AC1C-22B326337B4F}" type="slidenum">
              <a:rPr lang="pl-PL" altLang="pl-PL">
                <a:solidFill>
                  <a:srgbClr val="000000"/>
                </a:solidFill>
              </a:rPr>
              <a:pPr/>
              <a:t>‹#›</a:t>
            </a:fld>
            <a:endParaRPr lang="pl-PL" altLang="pl-PL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6665238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FB9B3AC-B9B3-4492-A1B7-F194FD06CEC5}" type="slidenum">
              <a:rPr lang="pl-PL" altLang="pl-PL">
                <a:solidFill>
                  <a:srgbClr val="000000"/>
                </a:solidFill>
              </a:rPr>
              <a:pPr/>
              <a:t>‹#›</a:t>
            </a:fld>
            <a:endParaRPr lang="pl-PL" altLang="pl-PL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16870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17FA3B-C404-4317-B0BC-953931111309}" type="datetimeFigureOut">
              <a:rPr lang="pl-PL" smtClean="0"/>
              <a:pPr/>
              <a:t>20.05.2025</a:t>
            </a:fld>
            <a:endParaRPr lang="pl-PL" dirty="0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31897F-8F23-433E-A660-EFF8D3EDA506}" type="slidenum">
              <a:rPr lang="pl-PL" smtClean="0"/>
              <a:pPr/>
              <a:t>‹#›</a:t>
            </a:fld>
            <a:endParaRPr lang="pl-PL" dirty="0"/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815" indent="0">
              <a:buNone/>
              <a:defRPr sz="2000" b="1"/>
            </a:lvl2pPr>
            <a:lvl3pPr marL="913630" indent="0">
              <a:buNone/>
              <a:defRPr sz="1800" b="1"/>
            </a:lvl3pPr>
            <a:lvl4pPr marL="1370446" indent="0">
              <a:buNone/>
              <a:defRPr sz="1600" b="1"/>
            </a:lvl4pPr>
            <a:lvl5pPr marL="1827261" indent="0">
              <a:buNone/>
              <a:defRPr sz="1600" b="1"/>
            </a:lvl5pPr>
            <a:lvl6pPr marL="2284079" indent="0">
              <a:buNone/>
              <a:defRPr sz="1600" b="1"/>
            </a:lvl6pPr>
            <a:lvl7pPr marL="2740897" indent="0">
              <a:buNone/>
              <a:defRPr sz="1600" b="1"/>
            </a:lvl7pPr>
            <a:lvl8pPr marL="3197712" indent="0">
              <a:buNone/>
              <a:defRPr sz="1600" b="1"/>
            </a:lvl8pPr>
            <a:lvl9pPr marL="3654529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4645032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815" indent="0">
              <a:buNone/>
              <a:defRPr sz="2000" b="1"/>
            </a:lvl2pPr>
            <a:lvl3pPr marL="913630" indent="0">
              <a:buNone/>
              <a:defRPr sz="1800" b="1"/>
            </a:lvl3pPr>
            <a:lvl4pPr marL="1370446" indent="0">
              <a:buNone/>
              <a:defRPr sz="1600" b="1"/>
            </a:lvl4pPr>
            <a:lvl5pPr marL="1827261" indent="0">
              <a:buNone/>
              <a:defRPr sz="1600" b="1"/>
            </a:lvl5pPr>
            <a:lvl6pPr marL="2284079" indent="0">
              <a:buNone/>
              <a:defRPr sz="1600" b="1"/>
            </a:lvl6pPr>
            <a:lvl7pPr marL="2740897" indent="0">
              <a:buNone/>
              <a:defRPr sz="1600" b="1"/>
            </a:lvl7pPr>
            <a:lvl8pPr marL="3197712" indent="0">
              <a:buNone/>
              <a:defRPr sz="1600" b="1"/>
            </a:lvl8pPr>
            <a:lvl9pPr marL="3654529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5032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3E1BAB6-1C7A-4B01-8D5A-7B75E100A05E}" type="slidenum">
              <a:rPr lang="pl-PL" altLang="pl-PL">
                <a:solidFill>
                  <a:srgbClr val="000000"/>
                </a:solidFill>
              </a:rPr>
              <a:pPr/>
              <a:t>‹#›</a:t>
            </a:fld>
            <a:endParaRPr lang="pl-PL" altLang="pl-PL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9584801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53F99E4-DC64-48C4-A17E-A20A35EAE3B7}" type="slidenum">
              <a:rPr lang="pl-PL" altLang="pl-PL">
                <a:solidFill>
                  <a:srgbClr val="000000"/>
                </a:solidFill>
              </a:rPr>
              <a:pPr/>
              <a:t>‹#›</a:t>
            </a:fld>
            <a:endParaRPr lang="pl-PL" altLang="pl-PL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242713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9502206-26D3-40C4-8181-C56AAEF60C10}" type="slidenum">
              <a:rPr lang="pl-PL" altLang="pl-PL">
                <a:solidFill>
                  <a:srgbClr val="000000"/>
                </a:solidFill>
              </a:rPr>
              <a:pPr/>
              <a:t>‹#›</a:t>
            </a:fld>
            <a:endParaRPr lang="pl-PL" altLang="pl-PL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208734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575050" y="273051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457201" y="1435101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6815" indent="0">
              <a:buNone/>
              <a:defRPr sz="1200"/>
            </a:lvl2pPr>
            <a:lvl3pPr marL="913630" indent="0">
              <a:buNone/>
              <a:defRPr sz="1000"/>
            </a:lvl3pPr>
            <a:lvl4pPr marL="1370446" indent="0">
              <a:buNone/>
              <a:defRPr sz="900"/>
            </a:lvl4pPr>
            <a:lvl5pPr marL="1827261" indent="0">
              <a:buNone/>
              <a:defRPr sz="900"/>
            </a:lvl5pPr>
            <a:lvl6pPr marL="2284079" indent="0">
              <a:buNone/>
              <a:defRPr sz="900"/>
            </a:lvl6pPr>
            <a:lvl7pPr marL="2740897" indent="0">
              <a:buNone/>
              <a:defRPr sz="900"/>
            </a:lvl7pPr>
            <a:lvl8pPr marL="3197712" indent="0">
              <a:buNone/>
              <a:defRPr sz="900"/>
            </a:lvl8pPr>
            <a:lvl9pPr marL="3654529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6DB9E0C-E21B-4DBB-8922-0A190040F5E6}" type="slidenum">
              <a:rPr lang="pl-PL" altLang="pl-PL">
                <a:solidFill>
                  <a:srgbClr val="000000"/>
                </a:solidFill>
              </a:rPr>
              <a:pPr/>
              <a:t>‹#›</a:t>
            </a:fld>
            <a:endParaRPr lang="pl-PL" altLang="pl-PL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8208565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6815" indent="0">
              <a:buNone/>
              <a:defRPr sz="2800"/>
            </a:lvl2pPr>
            <a:lvl3pPr marL="913630" indent="0">
              <a:buNone/>
              <a:defRPr sz="2400"/>
            </a:lvl3pPr>
            <a:lvl4pPr marL="1370446" indent="0">
              <a:buNone/>
              <a:defRPr sz="2000"/>
            </a:lvl4pPr>
            <a:lvl5pPr marL="1827261" indent="0">
              <a:buNone/>
              <a:defRPr sz="2000"/>
            </a:lvl5pPr>
            <a:lvl6pPr marL="2284079" indent="0">
              <a:buNone/>
              <a:defRPr sz="2000"/>
            </a:lvl6pPr>
            <a:lvl7pPr marL="2740897" indent="0">
              <a:buNone/>
              <a:defRPr sz="2000"/>
            </a:lvl7pPr>
            <a:lvl8pPr marL="3197712" indent="0">
              <a:buNone/>
              <a:defRPr sz="2000"/>
            </a:lvl8pPr>
            <a:lvl9pPr marL="3654529" indent="0">
              <a:buNone/>
              <a:defRPr sz="2000"/>
            </a:lvl9pPr>
          </a:lstStyle>
          <a:p>
            <a:pPr lvl="0"/>
            <a:endParaRPr lang="pl-PL" noProof="0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6815" indent="0">
              <a:buNone/>
              <a:defRPr sz="1200"/>
            </a:lvl2pPr>
            <a:lvl3pPr marL="913630" indent="0">
              <a:buNone/>
              <a:defRPr sz="1000"/>
            </a:lvl3pPr>
            <a:lvl4pPr marL="1370446" indent="0">
              <a:buNone/>
              <a:defRPr sz="900"/>
            </a:lvl4pPr>
            <a:lvl5pPr marL="1827261" indent="0">
              <a:buNone/>
              <a:defRPr sz="900"/>
            </a:lvl5pPr>
            <a:lvl6pPr marL="2284079" indent="0">
              <a:buNone/>
              <a:defRPr sz="900"/>
            </a:lvl6pPr>
            <a:lvl7pPr marL="2740897" indent="0">
              <a:buNone/>
              <a:defRPr sz="900"/>
            </a:lvl7pPr>
            <a:lvl8pPr marL="3197712" indent="0">
              <a:buNone/>
              <a:defRPr sz="900"/>
            </a:lvl8pPr>
            <a:lvl9pPr marL="3654529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6C019C4-9DE4-4483-9FE4-66557432159E}" type="slidenum">
              <a:rPr lang="pl-PL" altLang="pl-PL">
                <a:solidFill>
                  <a:srgbClr val="000000"/>
                </a:solidFill>
              </a:rPr>
              <a:pPr/>
              <a:t>‹#›</a:t>
            </a:fld>
            <a:endParaRPr lang="pl-PL" altLang="pl-PL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1545136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7EBFFAA-8751-49B0-A9B6-102151C60110}" type="slidenum">
              <a:rPr lang="pl-PL" altLang="pl-PL">
                <a:solidFill>
                  <a:srgbClr val="000000"/>
                </a:solidFill>
              </a:rPr>
              <a:pPr/>
              <a:t>‹#›</a:t>
            </a:fld>
            <a:endParaRPr lang="pl-PL" altLang="pl-PL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82114174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5F097F9-2676-4E2F-B12A-22A98A82FB8C}" type="slidenum">
              <a:rPr lang="pl-PL" altLang="pl-PL">
                <a:solidFill>
                  <a:srgbClr val="000000"/>
                </a:solidFill>
              </a:rPr>
              <a:pPr/>
              <a:t>‹#›</a:t>
            </a:fld>
            <a:endParaRPr lang="pl-PL" altLang="pl-PL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40668234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685800" y="2130437"/>
            <a:ext cx="7772400" cy="1470025"/>
          </a:xfrm>
        </p:spPr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6659" indent="0" algn="ctr">
              <a:buNone/>
              <a:defRPr/>
            </a:lvl2pPr>
            <a:lvl3pPr marL="913318" indent="0" algn="ctr">
              <a:buNone/>
              <a:defRPr/>
            </a:lvl3pPr>
            <a:lvl4pPr marL="1369978" indent="0" algn="ctr">
              <a:buNone/>
              <a:defRPr/>
            </a:lvl4pPr>
            <a:lvl5pPr marL="1826641" indent="0" algn="ctr">
              <a:buNone/>
              <a:defRPr/>
            </a:lvl5pPr>
            <a:lvl6pPr marL="2283303" indent="0" algn="ctr">
              <a:buNone/>
              <a:defRPr/>
            </a:lvl6pPr>
            <a:lvl7pPr marL="2739965" indent="0" algn="ctr">
              <a:buNone/>
              <a:defRPr/>
            </a:lvl7pPr>
            <a:lvl8pPr marL="3196624" indent="0" algn="ctr">
              <a:buNone/>
              <a:defRPr/>
            </a:lvl8pPr>
            <a:lvl9pPr marL="3653286" indent="0" algn="ctr">
              <a:buNone/>
              <a:defRPr/>
            </a:lvl9pPr>
          </a:lstStyle>
          <a:p>
            <a:r>
              <a:rPr lang="pl-PL"/>
              <a:t>Kliknij, aby edytować styl wzorca podtytułu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 altLang="pl-PL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 altLang="pl-PL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21421C7-D7BC-4817-A136-7C575DC428C1}" type="slidenum">
              <a:rPr lang="pl-PL" altLang="pl-PL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pl-PL" altLang="pl-PL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8155205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 altLang="pl-PL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 altLang="pl-PL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B9730EF-9EDF-4551-AEB4-96F7DAB34D60}" type="slidenum">
              <a:rPr lang="pl-PL" altLang="pl-PL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pl-PL" altLang="pl-PL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0596150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22313" y="4406912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722313" y="2906714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6659" indent="0">
              <a:buNone/>
              <a:defRPr sz="1800"/>
            </a:lvl2pPr>
            <a:lvl3pPr marL="913318" indent="0">
              <a:buNone/>
              <a:defRPr sz="1600"/>
            </a:lvl3pPr>
            <a:lvl4pPr marL="1369978" indent="0">
              <a:buNone/>
              <a:defRPr sz="1400"/>
            </a:lvl4pPr>
            <a:lvl5pPr marL="1826641" indent="0">
              <a:buNone/>
              <a:defRPr sz="1400"/>
            </a:lvl5pPr>
            <a:lvl6pPr marL="2283303" indent="0">
              <a:buNone/>
              <a:defRPr sz="1400"/>
            </a:lvl6pPr>
            <a:lvl7pPr marL="2739965" indent="0">
              <a:buNone/>
              <a:defRPr sz="1400"/>
            </a:lvl7pPr>
            <a:lvl8pPr marL="3196624" indent="0">
              <a:buNone/>
              <a:defRPr sz="1400"/>
            </a:lvl8pPr>
            <a:lvl9pPr marL="3653286" indent="0">
              <a:buNone/>
              <a:defRPr sz="14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 altLang="pl-PL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 altLang="pl-PL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A0C451E-4A28-45E0-A36F-68B3540BC2EE}" type="slidenum">
              <a:rPr lang="pl-PL" altLang="pl-PL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pl-PL" altLang="pl-PL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56735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17FA3B-C404-4317-B0BC-953931111309}" type="datetimeFigureOut">
              <a:rPr lang="pl-PL" smtClean="0"/>
              <a:pPr/>
              <a:t>20.05.2025</a:t>
            </a:fld>
            <a:endParaRPr lang="pl-PL" dirty="0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31897F-8F23-433E-A660-EFF8D3EDA506}" type="slidenum">
              <a:rPr lang="pl-PL" smtClean="0"/>
              <a:pPr/>
              <a:t>‹#›</a:t>
            </a:fld>
            <a:endParaRPr lang="pl-PL" dirty="0"/>
          </a:p>
        </p:txBody>
      </p:sp>
    </p:spTree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 altLang="pl-PL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 altLang="pl-PL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7A2A5EA-5224-4158-9527-BC179697150C}" type="slidenum">
              <a:rPr lang="pl-PL" altLang="pl-PL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pl-PL" altLang="pl-PL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3928102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535114"/>
            <a:ext cx="4040188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659" indent="0">
              <a:buNone/>
              <a:defRPr sz="2000" b="1"/>
            </a:lvl2pPr>
            <a:lvl3pPr marL="913318" indent="0">
              <a:buNone/>
              <a:defRPr sz="1800" b="1"/>
            </a:lvl3pPr>
            <a:lvl4pPr marL="1369978" indent="0">
              <a:buNone/>
              <a:defRPr sz="1600" b="1"/>
            </a:lvl4pPr>
            <a:lvl5pPr marL="1826641" indent="0">
              <a:buNone/>
              <a:defRPr sz="1600" b="1"/>
            </a:lvl5pPr>
            <a:lvl6pPr marL="2283303" indent="0">
              <a:buNone/>
              <a:defRPr sz="1600" b="1"/>
            </a:lvl6pPr>
            <a:lvl7pPr marL="2739965" indent="0">
              <a:buNone/>
              <a:defRPr sz="1600" b="1"/>
            </a:lvl7pPr>
            <a:lvl8pPr marL="3196624" indent="0">
              <a:buNone/>
              <a:defRPr sz="1600" b="1"/>
            </a:lvl8pPr>
            <a:lvl9pPr marL="3653286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4645038" y="1535114"/>
            <a:ext cx="4041775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659" indent="0">
              <a:buNone/>
              <a:defRPr sz="2000" b="1"/>
            </a:lvl2pPr>
            <a:lvl3pPr marL="913318" indent="0">
              <a:buNone/>
              <a:defRPr sz="1800" b="1"/>
            </a:lvl3pPr>
            <a:lvl4pPr marL="1369978" indent="0">
              <a:buNone/>
              <a:defRPr sz="1600" b="1"/>
            </a:lvl4pPr>
            <a:lvl5pPr marL="1826641" indent="0">
              <a:buNone/>
              <a:defRPr sz="1600" b="1"/>
            </a:lvl5pPr>
            <a:lvl6pPr marL="2283303" indent="0">
              <a:buNone/>
              <a:defRPr sz="1600" b="1"/>
            </a:lvl6pPr>
            <a:lvl7pPr marL="2739965" indent="0">
              <a:buNone/>
              <a:defRPr sz="1600" b="1"/>
            </a:lvl7pPr>
            <a:lvl8pPr marL="3196624" indent="0">
              <a:buNone/>
              <a:defRPr sz="1600" b="1"/>
            </a:lvl8pPr>
            <a:lvl9pPr marL="3653286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5038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 altLang="pl-PL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 altLang="pl-PL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548A525-D529-43BF-B1D6-0290DFC360FC}" type="slidenum">
              <a:rPr lang="pl-PL" altLang="pl-PL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pl-PL" altLang="pl-PL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4893805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 altLang="pl-PL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 altLang="pl-PL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5D24E37-A393-4B9D-8D09-7D267AF27C18}" type="slidenum">
              <a:rPr lang="pl-PL" altLang="pl-PL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pl-PL" altLang="pl-PL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7882615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 altLang="pl-PL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 altLang="pl-PL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A68CBBF-4E43-41D1-A4CD-B3D5807BB149}" type="slidenum">
              <a:rPr lang="pl-PL" altLang="pl-PL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pl-PL" altLang="pl-PL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0120651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4" y="273060"/>
            <a:ext cx="3008313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575050" y="273054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457204" y="1435103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6659" indent="0">
              <a:buNone/>
              <a:defRPr sz="1200"/>
            </a:lvl2pPr>
            <a:lvl3pPr marL="913318" indent="0">
              <a:buNone/>
              <a:defRPr sz="1000"/>
            </a:lvl3pPr>
            <a:lvl4pPr marL="1369978" indent="0">
              <a:buNone/>
              <a:defRPr sz="900"/>
            </a:lvl4pPr>
            <a:lvl5pPr marL="1826641" indent="0">
              <a:buNone/>
              <a:defRPr sz="900"/>
            </a:lvl5pPr>
            <a:lvl6pPr marL="2283303" indent="0">
              <a:buNone/>
              <a:defRPr sz="900"/>
            </a:lvl6pPr>
            <a:lvl7pPr marL="2739965" indent="0">
              <a:buNone/>
              <a:defRPr sz="900"/>
            </a:lvl7pPr>
            <a:lvl8pPr marL="3196624" indent="0">
              <a:buNone/>
              <a:defRPr sz="900"/>
            </a:lvl8pPr>
            <a:lvl9pPr marL="3653286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 altLang="pl-PL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 altLang="pl-PL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FFFE969-DBB6-4B10-A623-0CDB800F9447}" type="slidenum">
              <a:rPr lang="pl-PL" altLang="pl-PL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pl-PL" altLang="pl-PL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7271284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792288" y="4800611"/>
            <a:ext cx="54864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6659" indent="0">
              <a:buNone/>
              <a:defRPr sz="2800"/>
            </a:lvl2pPr>
            <a:lvl3pPr marL="913318" indent="0">
              <a:buNone/>
              <a:defRPr sz="2400"/>
            </a:lvl3pPr>
            <a:lvl4pPr marL="1369978" indent="0">
              <a:buNone/>
              <a:defRPr sz="2000"/>
            </a:lvl4pPr>
            <a:lvl5pPr marL="1826641" indent="0">
              <a:buNone/>
              <a:defRPr sz="2000"/>
            </a:lvl5pPr>
            <a:lvl6pPr marL="2283303" indent="0">
              <a:buNone/>
              <a:defRPr sz="2000"/>
            </a:lvl6pPr>
            <a:lvl7pPr marL="2739965" indent="0">
              <a:buNone/>
              <a:defRPr sz="2000"/>
            </a:lvl7pPr>
            <a:lvl8pPr marL="3196624" indent="0">
              <a:buNone/>
              <a:defRPr sz="2000"/>
            </a:lvl8pPr>
            <a:lvl9pPr marL="3653286" indent="0">
              <a:buNone/>
              <a:defRPr sz="2000"/>
            </a:lvl9pPr>
          </a:lstStyle>
          <a:p>
            <a:pPr lvl="0"/>
            <a:endParaRPr lang="pl-PL" noProof="0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792288" y="5367339"/>
            <a:ext cx="54864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6659" indent="0">
              <a:buNone/>
              <a:defRPr sz="1200"/>
            </a:lvl2pPr>
            <a:lvl3pPr marL="913318" indent="0">
              <a:buNone/>
              <a:defRPr sz="1000"/>
            </a:lvl3pPr>
            <a:lvl4pPr marL="1369978" indent="0">
              <a:buNone/>
              <a:defRPr sz="900"/>
            </a:lvl4pPr>
            <a:lvl5pPr marL="1826641" indent="0">
              <a:buNone/>
              <a:defRPr sz="900"/>
            </a:lvl5pPr>
            <a:lvl6pPr marL="2283303" indent="0">
              <a:buNone/>
              <a:defRPr sz="900"/>
            </a:lvl6pPr>
            <a:lvl7pPr marL="2739965" indent="0">
              <a:buNone/>
              <a:defRPr sz="900"/>
            </a:lvl7pPr>
            <a:lvl8pPr marL="3196624" indent="0">
              <a:buNone/>
              <a:defRPr sz="900"/>
            </a:lvl8pPr>
            <a:lvl9pPr marL="3653286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 altLang="pl-PL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 altLang="pl-PL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4A8F0DD-F40C-440E-A920-01C359CC8F2A}" type="slidenum">
              <a:rPr lang="pl-PL" altLang="pl-PL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pl-PL" altLang="pl-PL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1887944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 altLang="pl-PL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 altLang="pl-PL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6901083-EEAD-4BA7-952F-45324D918BC3}" type="slidenum">
              <a:rPr lang="pl-PL" altLang="pl-PL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pl-PL" altLang="pl-PL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3207512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 altLang="pl-PL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 altLang="pl-PL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8FF81F3-F478-495E-8977-8A7E98912C62}" type="slidenum">
              <a:rPr lang="pl-PL" altLang="pl-PL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pl-PL" altLang="pl-PL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9031634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685800" y="2130433"/>
            <a:ext cx="7772400" cy="1470025"/>
          </a:xfrm>
        </p:spPr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6815" indent="0" algn="ctr">
              <a:buNone/>
              <a:defRPr/>
            </a:lvl2pPr>
            <a:lvl3pPr marL="913630" indent="0" algn="ctr">
              <a:buNone/>
              <a:defRPr/>
            </a:lvl3pPr>
            <a:lvl4pPr marL="1370446" indent="0" algn="ctr">
              <a:buNone/>
              <a:defRPr/>
            </a:lvl4pPr>
            <a:lvl5pPr marL="1827261" indent="0" algn="ctr">
              <a:buNone/>
              <a:defRPr/>
            </a:lvl5pPr>
            <a:lvl6pPr marL="2284079" indent="0" algn="ctr">
              <a:buNone/>
              <a:defRPr/>
            </a:lvl6pPr>
            <a:lvl7pPr marL="2740897" indent="0" algn="ctr">
              <a:buNone/>
              <a:defRPr/>
            </a:lvl7pPr>
            <a:lvl8pPr marL="3197712" indent="0" algn="ctr">
              <a:buNone/>
              <a:defRPr/>
            </a:lvl8pPr>
            <a:lvl9pPr marL="3654529" indent="0" algn="ctr">
              <a:buNone/>
              <a:defRPr/>
            </a:lvl9pPr>
          </a:lstStyle>
          <a:p>
            <a:r>
              <a:rPr lang="pl-PL"/>
              <a:t>Kliknij, aby edytować styl wzorca podtytułu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 altLang="pl-PL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 altLang="pl-PL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21421C7-D7BC-4817-A136-7C575DC428C1}" type="slidenum">
              <a:rPr lang="pl-PL" altLang="pl-PL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pl-PL" altLang="pl-PL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7622839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 altLang="pl-PL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 altLang="pl-PL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B9730EF-9EDF-4551-AEB4-96F7DAB34D60}" type="slidenum">
              <a:rPr lang="pl-PL" altLang="pl-PL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pl-PL" altLang="pl-PL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26575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575050" y="273051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457201" y="1435101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6870" indent="0">
              <a:buNone/>
              <a:defRPr sz="1200"/>
            </a:lvl2pPr>
            <a:lvl3pPr marL="913740" indent="0">
              <a:buNone/>
              <a:defRPr sz="1000"/>
            </a:lvl3pPr>
            <a:lvl4pPr marL="1370611" indent="0">
              <a:buNone/>
              <a:defRPr sz="900"/>
            </a:lvl4pPr>
            <a:lvl5pPr marL="1827481" indent="0">
              <a:buNone/>
              <a:defRPr sz="900"/>
            </a:lvl5pPr>
            <a:lvl6pPr marL="2284353" indent="0">
              <a:buNone/>
              <a:defRPr sz="900"/>
            </a:lvl6pPr>
            <a:lvl7pPr marL="2741226" indent="0">
              <a:buNone/>
              <a:defRPr sz="900"/>
            </a:lvl7pPr>
            <a:lvl8pPr marL="3198096" indent="0">
              <a:buNone/>
              <a:defRPr sz="900"/>
            </a:lvl8pPr>
            <a:lvl9pPr marL="3654967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17FA3B-C404-4317-B0BC-953931111309}" type="datetimeFigureOut">
              <a:rPr lang="pl-PL" smtClean="0"/>
              <a:pPr/>
              <a:t>20.05.2025</a:t>
            </a:fld>
            <a:endParaRPr lang="pl-PL" dirty="0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31897F-8F23-433E-A660-EFF8D3EDA506}" type="slidenum">
              <a:rPr lang="pl-PL" smtClean="0"/>
              <a:pPr/>
              <a:t>‹#›</a:t>
            </a:fld>
            <a:endParaRPr lang="pl-PL" dirty="0"/>
          </a:p>
        </p:txBody>
      </p:sp>
    </p:spTree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22313" y="4406908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722313" y="2906714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6815" indent="0">
              <a:buNone/>
              <a:defRPr sz="1800"/>
            </a:lvl2pPr>
            <a:lvl3pPr marL="913630" indent="0">
              <a:buNone/>
              <a:defRPr sz="1600"/>
            </a:lvl3pPr>
            <a:lvl4pPr marL="1370446" indent="0">
              <a:buNone/>
              <a:defRPr sz="1400"/>
            </a:lvl4pPr>
            <a:lvl5pPr marL="1827261" indent="0">
              <a:buNone/>
              <a:defRPr sz="1400"/>
            </a:lvl5pPr>
            <a:lvl6pPr marL="2284079" indent="0">
              <a:buNone/>
              <a:defRPr sz="1400"/>
            </a:lvl6pPr>
            <a:lvl7pPr marL="2740897" indent="0">
              <a:buNone/>
              <a:defRPr sz="1400"/>
            </a:lvl7pPr>
            <a:lvl8pPr marL="3197712" indent="0">
              <a:buNone/>
              <a:defRPr sz="1400"/>
            </a:lvl8pPr>
            <a:lvl9pPr marL="3654529" indent="0">
              <a:buNone/>
              <a:defRPr sz="14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 altLang="pl-PL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 altLang="pl-PL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A0C451E-4A28-45E0-A36F-68B3540BC2EE}" type="slidenum">
              <a:rPr lang="pl-PL" altLang="pl-PL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pl-PL" altLang="pl-PL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0724723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 altLang="pl-PL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 altLang="pl-PL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7A2A5EA-5224-4158-9527-BC179697150C}" type="slidenum">
              <a:rPr lang="pl-PL" altLang="pl-PL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pl-PL" altLang="pl-PL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7386388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535114"/>
            <a:ext cx="4040188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815" indent="0">
              <a:buNone/>
              <a:defRPr sz="2000" b="1"/>
            </a:lvl2pPr>
            <a:lvl3pPr marL="913630" indent="0">
              <a:buNone/>
              <a:defRPr sz="1800" b="1"/>
            </a:lvl3pPr>
            <a:lvl4pPr marL="1370446" indent="0">
              <a:buNone/>
              <a:defRPr sz="1600" b="1"/>
            </a:lvl4pPr>
            <a:lvl5pPr marL="1827261" indent="0">
              <a:buNone/>
              <a:defRPr sz="1600" b="1"/>
            </a:lvl5pPr>
            <a:lvl6pPr marL="2284079" indent="0">
              <a:buNone/>
              <a:defRPr sz="1600" b="1"/>
            </a:lvl6pPr>
            <a:lvl7pPr marL="2740897" indent="0">
              <a:buNone/>
              <a:defRPr sz="1600" b="1"/>
            </a:lvl7pPr>
            <a:lvl8pPr marL="3197712" indent="0">
              <a:buNone/>
              <a:defRPr sz="1600" b="1"/>
            </a:lvl8pPr>
            <a:lvl9pPr marL="3654529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4645034" y="1535114"/>
            <a:ext cx="4041775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815" indent="0">
              <a:buNone/>
              <a:defRPr sz="2000" b="1"/>
            </a:lvl2pPr>
            <a:lvl3pPr marL="913630" indent="0">
              <a:buNone/>
              <a:defRPr sz="1800" b="1"/>
            </a:lvl3pPr>
            <a:lvl4pPr marL="1370446" indent="0">
              <a:buNone/>
              <a:defRPr sz="1600" b="1"/>
            </a:lvl4pPr>
            <a:lvl5pPr marL="1827261" indent="0">
              <a:buNone/>
              <a:defRPr sz="1600" b="1"/>
            </a:lvl5pPr>
            <a:lvl6pPr marL="2284079" indent="0">
              <a:buNone/>
              <a:defRPr sz="1600" b="1"/>
            </a:lvl6pPr>
            <a:lvl7pPr marL="2740897" indent="0">
              <a:buNone/>
              <a:defRPr sz="1600" b="1"/>
            </a:lvl7pPr>
            <a:lvl8pPr marL="3197712" indent="0">
              <a:buNone/>
              <a:defRPr sz="1600" b="1"/>
            </a:lvl8pPr>
            <a:lvl9pPr marL="3654529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5034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 altLang="pl-PL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 altLang="pl-PL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548A525-D529-43BF-B1D6-0290DFC360FC}" type="slidenum">
              <a:rPr lang="pl-PL" altLang="pl-PL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pl-PL" altLang="pl-PL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1978960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 altLang="pl-PL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 altLang="pl-PL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5D24E37-A393-4B9D-8D09-7D267AF27C18}" type="slidenum">
              <a:rPr lang="pl-PL" altLang="pl-PL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pl-PL" altLang="pl-PL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8290836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 altLang="pl-PL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 altLang="pl-PL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A68CBBF-4E43-41D1-A4CD-B3D5807BB149}" type="slidenum">
              <a:rPr lang="pl-PL" altLang="pl-PL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pl-PL" altLang="pl-PL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9543691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4" y="273056"/>
            <a:ext cx="3008313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575050" y="273054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457204" y="1435103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6815" indent="0">
              <a:buNone/>
              <a:defRPr sz="1200"/>
            </a:lvl2pPr>
            <a:lvl3pPr marL="913630" indent="0">
              <a:buNone/>
              <a:defRPr sz="1000"/>
            </a:lvl3pPr>
            <a:lvl4pPr marL="1370446" indent="0">
              <a:buNone/>
              <a:defRPr sz="900"/>
            </a:lvl4pPr>
            <a:lvl5pPr marL="1827261" indent="0">
              <a:buNone/>
              <a:defRPr sz="900"/>
            </a:lvl5pPr>
            <a:lvl6pPr marL="2284079" indent="0">
              <a:buNone/>
              <a:defRPr sz="900"/>
            </a:lvl6pPr>
            <a:lvl7pPr marL="2740897" indent="0">
              <a:buNone/>
              <a:defRPr sz="900"/>
            </a:lvl7pPr>
            <a:lvl8pPr marL="3197712" indent="0">
              <a:buNone/>
              <a:defRPr sz="900"/>
            </a:lvl8pPr>
            <a:lvl9pPr marL="3654529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 altLang="pl-PL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 altLang="pl-PL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FFFE969-DBB6-4B10-A623-0CDB800F9447}" type="slidenum">
              <a:rPr lang="pl-PL" altLang="pl-PL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pl-PL" altLang="pl-PL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4436162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792288" y="4800607"/>
            <a:ext cx="54864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6815" indent="0">
              <a:buNone/>
              <a:defRPr sz="2800"/>
            </a:lvl2pPr>
            <a:lvl3pPr marL="913630" indent="0">
              <a:buNone/>
              <a:defRPr sz="2400"/>
            </a:lvl3pPr>
            <a:lvl4pPr marL="1370446" indent="0">
              <a:buNone/>
              <a:defRPr sz="2000"/>
            </a:lvl4pPr>
            <a:lvl5pPr marL="1827261" indent="0">
              <a:buNone/>
              <a:defRPr sz="2000"/>
            </a:lvl5pPr>
            <a:lvl6pPr marL="2284079" indent="0">
              <a:buNone/>
              <a:defRPr sz="2000"/>
            </a:lvl6pPr>
            <a:lvl7pPr marL="2740897" indent="0">
              <a:buNone/>
              <a:defRPr sz="2000"/>
            </a:lvl7pPr>
            <a:lvl8pPr marL="3197712" indent="0">
              <a:buNone/>
              <a:defRPr sz="2000"/>
            </a:lvl8pPr>
            <a:lvl9pPr marL="3654529" indent="0">
              <a:buNone/>
              <a:defRPr sz="2000"/>
            </a:lvl9pPr>
          </a:lstStyle>
          <a:p>
            <a:pPr lvl="0"/>
            <a:endParaRPr lang="pl-PL" noProof="0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792288" y="5367339"/>
            <a:ext cx="54864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6815" indent="0">
              <a:buNone/>
              <a:defRPr sz="1200"/>
            </a:lvl2pPr>
            <a:lvl3pPr marL="913630" indent="0">
              <a:buNone/>
              <a:defRPr sz="1000"/>
            </a:lvl3pPr>
            <a:lvl4pPr marL="1370446" indent="0">
              <a:buNone/>
              <a:defRPr sz="900"/>
            </a:lvl4pPr>
            <a:lvl5pPr marL="1827261" indent="0">
              <a:buNone/>
              <a:defRPr sz="900"/>
            </a:lvl5pPr>
            <a:lvl6pPr marL="2284079" indent="0">
              <a:buNone/>
              <a:defRPr sz="900"/>
            </a:lvl6pPr>
            <a:lvl7pPr marL="2740897" indent="0">
              <a:buNone/>
              <a:defRPr sz="900"/>
            </a:lvl7pPr>
            <a:lvl8pPr marL="3197712" indent="0">
              <a:buNone/>
              <a:defRPr sz="900"/>
            </a:lvl8pPr>
            <a:lvl9pPr marL="3654529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 altLang="pl-PL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 altLang="pl-PL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4A8F0DD-F40C-440E-A920-01C359CC8F2A}" type="slidenum">
              <a:rPr lang="pl-PL" altLang="pl-PL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pl-PL" altLang="pl-PL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3710948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 altLang="pl-PL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 altLang="pl-PL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6901083-EEAD-4BA7-952F-45324D918BC3}" type="slidenum">
              <a:rPr lang="pl-PL" altLang="pl-PL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pl-PL" altLang="pl-PL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1519207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 altLang="pl-PL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 altLang="pl-PL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8FF81F3-F478-495E-8977-8A7E98912C62}" type="slidenum">
              <a:rPr lang="pl-PL" altLang="pl-PL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pl-PL" altLang="pl-PL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10114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6870" indent="0">
              <a:buNone/>
              <a:defRPr sz="2800"/>
            </a:lvl2pPr>
            <a:lvl3pPr marL="913740" indent="0">
              <a:buNone/>
              <a:defRPr sz="2400"/>
            </a:lvl3pPr>
            <a:lvl4pPr marL="1370611" indent="0">
              <a:buNone/>
              <a:defRPr sz="2000"/>
            </a:lvl4pPr>
            <a:lvl5pPr marL="1827481" indent="0">
              <a:buNone/>
              <a:defRPr sz="2000"/>
            </a:lvl5pPr>
            <a:lvl6pPr marL="2284353" indent="0">
              <a:buNone/>
              <a:defRPr sz="2000"/>
            </a:lvl6pPr>
            <a:lvl7pPr marL="2741226" indent="0">
              <a:buNone/>
              <a:defRPr sz="2000"/>
            </a:lvl7pPr>
            <a:lvl8pPr marL="3198096" indent="0">
              <a:buNone/>
              <a:defRPr sz="2000"/>
            </a:lvl8pPr>
            <a:lvl9pPr marL="3654967" indent="0">
              <a:buNone/>
              <a:defRPr sz="2000"/>
            </a:lvl9pPr>
          </a:lstStyle>
          <a:p>
            <a:endParaRPr lang="pl-PL" dirty="0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6870" indent="0">
              <a:buNone/>
              <a:defRPr sz="1200"/>
            </a:lvl2pPr>
            <a:lvl3pPr marL="913740" indent="0">
              <a:buNone/>
              <a:defRPr sz="1000"/>
            </a:lvl3pPr>
            <a:lvl4pPr marL="1370611" indent="0">
              <a:buNone/>
              <a:defRPr sz="900"/>
            </a:lvl4pPr>
            <a:lvl5pPr marL="1827481" indent="0">
              <a:buNone/>
              <a:defRPr sz="900"/>
            </a:lvl5pPr>
            <a:lvl6pPr marL="2284353" indent="0">
              <a:buNone/>
              <a:defRPr sz="900"/>
            </a:lvl6pPr>
            <a:lvl7pPr marL="2741226" indent="0">
              <a:buNone/>
              <a:defRPr sz="900"/>
            </a:lvl7pPr>
            <a:lvl8pPr marL="3198096" indent="0">
              <a:buNone/>
              <a:defRPr sz="900"/>
            </a:lvl8pPr>
            <a:lvl9pPr marL="3654967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17FA3B-C404-4317-B0BC-953931111309}" type="datetimeFigureOut">
              <a:rPr lang="pl-PL" smtClean="0"/>
              <a:pPr/>
              <a:t>20.05.2025</a:t>
            </a:fld>
            <a:endParaRPr lang="pl-PL" dirty="0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31897F-8F23-433E-A660-EFF8D3EDA506}" type="slidenum">
              <a:rPr lang="pl-PL" smtClean="0"/>
              <a:pPr/>
              <a:t>‹#›</a:t>
            </a:fld>
            <a:endParaRPr lang="pl-PL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3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8.xml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1.xml"/><Relationship Id="rId10" Type="http://schemas.openxmlformats.org/officeDocument/2006/relationships/slideLayout" Target="../slideLayouts/slideLayout76.xml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5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80.xml"/><Relationship Id="rId7" Type="http://schemas.openxmlformats.org/officeDocument/2006/relationships/slideLayout" Target="../slideLayouts/slideLayout84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79.xml"/><Relationship Id="rId1" Type="http://schemas.openxmlformats.org/officeDocument/2006/relationships/slideLayout" Target="../slideLayouts/slideLayout78.xml"/><Relationship Id="rId6" Type="http://schemas.openxmlformats.org/officeDocument/2006/relationships/slideLayout" Target="../slideLayouts/slideLayout83.xml"/><Relationship Id="rId11" Type="http://schemas.openxmlformats.org/officeDocument/2006/relationships/slideLayout" Target="../slideLayouts/slideLayout88.xml"/><Relationship Id="rId5" Type="http://schemas.openxmlformats.org/officeDocument/2006/relationships/slideLayout" Target="../slideLayouts/slideLayout82.xml"/><Relationship Id="rId10" Type="http://schemas.openxmlformats.org/officeDocument/2006/relationships/slideLayout" Target="../slideLayouts/slideLayout87.xml"/><Relationship Id="rId4" Type="http://schemas.openxmlformats.org/officeDocument/2006/relationships/slideLayout" Target="../slideLayouts/slideLayout81.xml"/><Relationship Id="rId9" Type="http://schemas.openxmlformats.org/officeDocument/2006/relationships/slideLayout" Target="../slideLayouts/slideLayout8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374" tIns="45690" rIns="91374" bIns="45690" rtlCol="0" anchor="ctr">
            <a:normAutofit/>
          </a:bodyPr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600201"/>
            <a:ext cx="8229600" cy="4525963"/>
          </a:xfrm>
          <a:prstGeom prst="rect">
            <a:avLst/>
          </a:prstGeom>
        </p:spPr>
        <p:txBody>
          <a:bodyPr vert="horz" lIns="91374" tIns="45690" rIns="91374" bIns="45690" rtlCol="0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457200" y="6356356"/>
            <a:ext cx="2133600" cy="365125"/>
          </a:xfrm>
          <a:prstGeom prst="rect">
            <a:avLst/>
          </a:prstGeom>
        </p:spPr>
        <p:txBody>
          <a:bodyPr vert="horz" lIns="91374" tIns="45690" rIns="91374" bIns="4569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17FA3B-C404-4317-B0BC-953931111309}" type="datetimeFigureOut">
              <a:rPr lang="pl-PL" smtClean="0"/>
              <a:pPr/>
              <a:t>20.05.2025</a:t>
            </a:fld>
            <a:endParaRPr lang="pl-PL" dirty="0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3124200" y="6356356"/>
            <a:ext cx="2895600" cy="365125"/>
          </a:xfrm>
          <a:prstGeom prst="rect">
            <a:avLst/>
          </a:prstGeom>
        </p:spPr>
        <p:txBody>
          <a:bodyPr vert="horz" lIns="91374" tIns="45690" rIns="91374" bIns="4569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 dirty="0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6553200" y="6356356"/>
            <a:ext cx="2133600" cy="365125"/>
          </a:xfrm>
          <a:prstGeom prst="rect">
            <a:avLst/>
          </a:prstGeom>
        </p:spPr>
        <p:txBody>
          <a:bodyPr vert="horz" lIns="91374" tIns="45690" rIns="91374" bIns="4569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931897F-8F23-433E-A660-EFF8D3EDA506}" type="slidenum">
              <a:rPr lang="pl-PL" smtClean="0"/>
              <a:pPr/>
              <a:t>‹#›</a:t>
            </a:fld>
            <a:endParaRPr lang="pl-PL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374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654" indent="-342654" algn="l" defTabSz="91374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416" indent="-285541" algn="l" defTabSz="91374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178" indent="-228435" algn="l" defTabSz="91374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599048" indent="-228435" algn="l" defTabSz="91374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5918" indent="-228435" algn="l" defTabSz="91374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2789" indent="-228435" algn="l" defTabSz="91374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69659" indent="-228435" algn="l" defTabSz="91374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6532" indent="-228435" algn="l" defTabSz="91374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3404" indent="-228435" algn="l" defTabSz="91374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374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6870" algn="l" defTabSz="91374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3740" algn="l" defTabSz="91374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0611" algn="l" defTabSz="91374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7481" algn="l" defTabSz="91374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4353" algn="l" defTabSz="91374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1226" algn="l" defTabSz="91374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8096" algn="l" defTabSz="91374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4967" algn="l" defTabSz="91374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374" tIns="45690" rIns="91374" bIns="4569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l-PL" altLang="pl-PL" smtClean="0"/>
              <a:t>Kliknij, aby edytować styl wzorca tytułu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374" tIns="45690" rIns="91374" bIns="4569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l-PL" altLang="pl-PL" smtClean="0"/>
              <a:t>Kliknij, aby edytować style wzorca tekstu</a:t>
            </a:r>
          </a:p>
          <a:p>
            <a:pPr lvl="1"/>
            <a:r>
              <a:rPr lang="pl-PL" altLang="pl-PL" smtClean="0"/>
              <a:t>Drugi poziom</a:t>
            </a:r>
          </a:p>
          <a:p>
            <a:pPr lvl="2"/>
            <a:r>
              <a:rPr lang="pl-PL" altLang="pl-PL" smtClean="0"/>
              <a:t>Trzeci poziom</a:t>
            </a:r>
          </a:p>
          <a:p>
            <a:pPr lvl="3"/>
            <a:r>
              <a:rPr lang="pl-PL" altLang="pl-PL" smtClean="0"/>
              <a:t>Czwarty poziom</a:t>
            </a:r>
          </a:p>
          <a:p>
            <a:pPr lvl="4"/>
            <a:r>
              <a:rPr lang="pl-PL" altLang="pl-PL" smtClean="0"/>
              <a:t>Piąty poziom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374" tIns="45690" rIns="91374" bIns="45690" numCol="1" anchor="t" anchorCtr="0" compatLnSpc="1">
            <a:prstTxWarp prst="textNoShape">
              <a:avLst/>
            </a:prstTxWarp>
          </a:bodyPr>
          <a:lstStyle>
            <a:lvl1pPr algn="l">
              <a:spcBef>
                <a:spcPct val="0"/>
              </a:spcBef>
              <a:buFontTx/>
              <a:buNone/>
              <a:defRPr sz="1400"/>
            </a:lvl1pPr>
          </a:lstStyle>
          <a:p>
            <a:pPr eaLnBrk="0" fontAlgn="base" hangingPunct="0">
              <a:spcAft>
                <a:spcPct val="0"/>
              </a:spcAft>
              <a:defRPr/>
            </a:pPr>
            <a:endParaRPr lang="pl-PL" altLang="pl-PL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374" tIns="45690" rIns="91374" bIns="45690" numCol="1" anchor="t" anchorCtr="0" compatLnSpc="1">
            <a:prstTxWarp prst="textNoShape">
              <a:avLst/>
            </a:prstTxWarp>
          </a:bodyPr>
          <a:lstStyle>
            <a:lvl1pPr algn="ctr">
              <a:spcBef>
                <a:spcPct val="0"/>
              </a:spcBef>
              <a:buFontTx/>
              <a:buNone/>
              <a:defRPr sz="1400"/>
            </a:lvl1pPr>
          </a:lstStyle>
          <a:p>
            <a:pPr eaLnBrk="0" fontAlgn="base" hangingPunct="0">
              <a:spcAft>
                <a:spcPct val="0"/>
              </a:spcAft>
              <a:defRPr/>
            </a:pPr>
            <a:endParaRPr lang="pl-PL" altLang="pl-PL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374" tIns="45690" rIns="91374" bIns="4569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buFontTx/>
              <a:buNone/>
              <a:defRPr sz="1400"/>
            </a:lvl1pPr>
          </a:lstStyle>
          <a:p>
            <a:pPr eaLnBrk="0" fontAlgn="base" hangingPunct="0">
              <a:spcAft>
                <a:spcPct val="0"/>
              </a:spcAft>
              <a:defRPr/>
            </a:pPr>
            <a:fld id="{5C2ECD85-56D7-4967-8752-72D6DB45FAA7}" type="slidenum">
              <a:rPr lang="pl-PL" altLang="pl-PL">
                <a:solidFill>
                  <a:srgbClr val="000000"/>
                </a:solidFill>
              </a:rPr>
              <a:pPr eaLnBrk="0" fontAlgn="base" hangingPunct="0">
                <a:spcAft>
                  <a:spcPct val="0"/>
                </a:spcAft>
                <a:defRPr/>
              </a:pPr>
              <a:t>‹#›</a:t>
            </a:fld>
            <a:endParaRPr lang="pl-PL" altLang="pl-PL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8702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687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374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0611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7481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654" indent="-342654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416" indent="-285541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2178" indent="-228435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599048" indent="-228435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5918" indent="-228435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2789" indent="-228435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69659" indent="-228435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6532" indent="-228435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3404" indent="-228435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pl-PL"/>
      </a:defPPr>
      <a:lvl1pPr marL="0" algn="l" defTabSz="91374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6870" algn="l" defTabSz="91374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3740" algn="l" defTabSz="91374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0611" algn="l" defTabSz="91374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7481" algn="l" defTabSz="91374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4353" algn="l" defTabSz="91374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1226" algn="l" defTabSz="91374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8096" algn="l" defTabSz="91374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4967" algn="l" defTabSz="91374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374" tIns="45690" rIns="91374" bIns="4569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l-PL" altLang="pl-PL" smtClean="0"/>
              <a:t>Kliknij, aby edytować styl wzorca tytułu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374" tIns="45690" rIns="91374" bIns="4569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l-PL" altLang="pl-PL" smtClean="0"/>
              <a:t>Kliknij, aby edytować style wzorca tekstu</a:t>
            </a:r>
          </a:p>
          <a:p>
            <a:pPr lvl="1"/>
            <a:r>
              <a:rPr lang="pl-PL" altLang="pl-PL" smtClean="0"/>
              <a:t>Drugi poziom</a:t>
            </a:r>
          </a:p>
          <a:p>
            <a:pPr lvl="2"/>
            <a:r>
              <a:rPr lang="pl-PL" altLang="pl-PL" smtClean="0"/>
              <a:t>Trzeci poziom</a:t>
            </a:r>
          </a:p>
          <a:p>
            <a:pPr lvl="3"/>
            <a:r>
              <a:rPr lang="pl-PL" altLang="pl-PL" smtClean="0"/>
              <a:t>Czwarty poziom</a:t>
            </a:r>
          </a:p>
          <a:p>
            <a:pPr lvl="4"/>
            <a:r>
              <a:rPr lang="pl-PL" altLang="pl-PL" smtClean="0"/>
              <a:t>Piąty poziom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374" tIns="45690" rIns="91374" bIns="45690" numCol="1" anchor="t" anchorCtr="0" compatLnSpc="1">
            <a:prstTxWarp prst="textNoShape">
              <a:avLst/>
            </a:prstTxWarp>
          </a:bodyPr>
          <a:lstStyle>
            <a:lvl1pPr algn="l">
              <a:spcBef>
                <a:spcPct val="0"/>
              </a:spcBef>
              <a:buFontTx/>
              <a:buNone/>
              <a:defRPr sz="1400"/>
            </a:lvl1pPr>
          </a:lstStyle>
          <a:p>
            <a:pPr eaLnBrk="0" fontAlgn="base" hangingPunct="0">
              <a:spcAft>
                <a:spcPct val="0"/>
              </a:spcAft>
              <a:defRPr/>
            </a:pPr>
            <a:endParaRPr lang="pl-PL" altLang="pl-PL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374" tIns="45690" rIns="91374" bIns="45690" numCol="1" anchor="t" anchorCtr="0" compatLnSpc="1">
            <a:prstTxWarp prst="textNoShape">
              <a:avLst/>
            </a:prstTxWarp>
          </a:bodyPr>
          <a:lstStyle>
            <a:lvl1pPr algn="ctr">
              <a:spcBef>
                <a:spcPct val="0"/>
              </a:spcBef>
              <a:buFontTx/>
              <a:buNone/>
              <a:defRPr sz="1400"/>
            </a:lvl1pPr>
          </a:lstStyle>
          <a:p>
            <a:pPr eaLnBrk="0" fontAlgn="base" hangingPunct="0">
              <a:spcAft>
                <a:spcPct val="0"/>
              </a:spcAft>
              <a:defRPr/>
            </a:pPr>
            <a:endParaRPr lang="pl-PL" altLang="pl-PL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374" tIns="45690" rIns="91374" bIns="4569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buFontTx/>
              <a:buNone/>
              <a:defRPr sz="1400"/>
            </a:lvl1pPr>
          </a:lstStyle>
          <a:p>
            <a:pPr eaLnBrk="0" fontAlgn="base" hangingPunct="0">
              <a:spcAft>
                <a:spcPct val="0"/>
              </a:spcAft>
              <a:defRPr/>
            </a:pPr>
            <a:fld id="{5C2ECD85-56D7-4967-8752-72D6DB45FAA7}" type="slidenum">
              <a:rPr lang="pl-PL" altLang="pl-PL">
                <a:solidFill>
                  <a:srgbClr val="000000"/>
                </a:solidFill>
              </a:rPr>
              <a:pPr eaLnBrk="0" fontAlgn="base" hangingPunct="0">
                <a:spcAft>
                  <a:spcPct val="0"/>
                </a:spcAft>
                <a:defRPr/>
              </a:pPr>
              <a:t>‹#›</a:t>
            </a:fld>
            <a:endParaRPr lang="pl-PL" altLang="pl-PL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51379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687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374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0611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7481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654" indent="-342654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416" indent="-285541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2178" indent="-228435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599048" indent="-228435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5918" indent="-228435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2789" indent="-228435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69659" indent="-228435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6532" indent="-228435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3404" indent="-228435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pl-PL"/>
      </a:defPPr>
      <a:lvl1pPr marL="0" algn="l" defTabSz="91374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6870" algn="l" defTabSz="91374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3740" algn="l" defTabSz="91374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0611" algn="l" defTabSz="91374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7481" algn="l" defTabSz="91374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4353" algn="l" defTabSz="91374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1226" algn="l" defTabSz="91374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8096" algn="l" defTabSz="91374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4967" algn="l" defTabSz="91374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319" tIns="45665" rIns="91319" bIns="45665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l-PL" altLang="pl-PL"/>
              <a:t>Kliknij, aby edytować styl wzorca tytułu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319" tIns="45665" rIns="91319" bIns="4566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l-PL" altLang="pl-PL"/>
              <a:t>Kliknij, aby edytować style wzorca tekstu</a:t>
            </a:r>
          </a:p>
          <a:p>
            <a:pPr lvl="1"/>
            <a:r>
              <a:rPr lang="pl-PL" altLang="pl-PL"/>
              <a:t>Drugi poziom</a:t>
            </a:r>
          </a:p>
          <a:p>
            <a:pPr lvl="2"/>
            <a:r>
              <a:rPr lang="pl-PL" altLang="pl-PL"/>
              <a:t>Trzeci poziom</a:t>
            </a:r>
          </a:p>
          <a:p>
            <a:pPr lvl="3"/>
            <a:r>
              <a:rPr lang="pl-PL" altLang="pl-PL"/>
              <a:t>Czwarty poziom</a:t>
            </a:r>
          </a:p>
          <a:p>
            <a:pPr lvl="4"/>
            <a:r>
              <a:rPr lang="pl-PL" altLang="pl-PL"/>
              <a:t>Piąty poziom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319" tIns="45665" rIns="91319" bIns="45665" numCol="1" anchor="t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buFontTx/>
              <a:buNone/>
              <a:defRPr sz="1400"/>
            </a:lvl1pPr>
          </a:lstStyle>
          <a:p>
            <a:pPr defTabSz="913960" eaLnBrk="0" fontAlgn="base" hangingPunct="0">
              <a:spcAft>
                <a:spcPct val="0"/>
              </a:spcAft>
              <a:defRPr/>
            </a:pPr>
            <a:endParaRPr lang="pl-PL" altLang="pl-PL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319" tIns="45665" rIns="91319" bIns="45665" numCol="1" anchor="t" anchorCtr="0" compatLnSpc="1">
            <a:prstTxWarp prst="textNoShape">
              <a:avLst/>
            </a:prstTxWarp>
          </a:bodyPr>
          <a:lstStyle>
            <a:lvl1pPr algn="ctr">
              <a:spcBef>
                <a:spcPct val="0"/>
              </a:spcBef>
              <a:buFontTx/>
              <a:buNone/>
              <a:defRPr sz="1400"/>
            </a:lvl1pPr>
          </a:lstStyle>
          <a:p>
            <a:pPr defTabSz="913960" eaLnBrk="0" fontAlgn="base" hangingPunct="0">
              <a:spcAft>
                <a:spcPct val="0"/>
              </a:spcAft>
              <a:defRPr/>
            </a:pPr>
            <a:endParaRPr lang="pl-PL" altLang="pl-PL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319" tIns="45665" rIns="91319" bIns="45665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buFontTx/>
              <a:buNone/>
              <a:defRPr sz="1400"/>
            </a:lvl1pPr>
          </a:lstStyle>
          <a:p>
            <a:pPr defTabSz="913960" eaLnBrk="0" fontAlgn="base" hangingPunct="0">
              <a:spcAft>
                <a:spcPct val="0"/>
              </a:spcAft>
              <a:defRPr/>
            </a:pPr>
            <a:fld id="{BB6AA81F-84E9-4CFA-AD60-A7C3FEA3F5A2}" type="slidenum">
              <a:rPr lang="pl-PL" altLang="pl-PL" smtClean="0">
                <a:solidFill>
                  <a:srgbClr val="000000"/>
                </a:solidFill>
              </a:rPr>
              <a:pPr defTabSz="913960" eaLnBrk="0" fontAlgn="base" hangingPunct="0">
                <a:spcAft>
                  <a:spcPct val="0"/>
                </a:spcAft>
                <a:defRPr/>
              </a:pPr>
              <a:t>‹#›</a:t>
            </a:fld>
            <a:endParaRPr lang="pl-PL" altLang="pl-PL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23279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6595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319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69786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6382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449" indent="-342449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1971" indent="-285366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1493" indent="-228298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598088" indent="-228298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4684" indent="-228298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1281" indent="-228298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67878" indent="-228298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4477" indent="-228298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1074" indent="-228298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pl-PL"/>
      </a:defPPr>
      <a:lvl1pPr marL="0" algn="l" defTabSz="91319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6595" algn="l" defTabSz="91319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3190" algn="l" defTabSz="91319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69786" algn="l" defTabSz="91319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6382" algn="l" defTabSz="91319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2983" algn="l" defTabSz="91319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39581" algn="l" defTabSz="91319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6177" algn="l" defTabSz="91319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2776" algn="l" defTabSz="91319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363" tIns="45685" rIns="91363" bIns="45685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l-PL" altLang="pl-PL"/>
              <a:t>Kliknij, aby edytować styl wzorca tytułu</a:t>
            </a:r>
          </a:p>
        </p:txBody>
      </p:sp>
      <p:sp>
        <p:nvSpPr>
          <p:cNvPr id="3277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363" tIns="45685" rIns="91363" bIns="4568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l-PL" altLang="pl-PL"/>
              <a:t>Kliknij, aby edytować style wzorca tekstu</a:t>
            </a:r>
          </a:p>
          <a:p>
            <a:pPr lvl="1"/>
            <a:r>
              <a:rPr lang="pl-PL" altLang="pl-PL"/>
              <a:t>Drugi poziom</a:t>
            </a:r>
          </a:p>
          <a:p>
            <a:pPr lvl="2"/>
            <a:r>
              <a:rPr lang="pl-PL" altLang="pl-PL"/>
              <a:t>Trzeci poziom</a:t>
            </a:r>
          </a:p>
          <a:p>
            <a:pPr lvl="3"/>
            <a:r>
              <a:rPr lang="pl-PL" altLang="pl-PL"/>
              <a:t>Czwarty poziom</a:t>
            </a:r>
          </a:p>
          <a:p>
            <a:pPr lvl="4"/>
            <a:r>
              <a:rPr lang="pl-PL" altLang="pl-PL"/>
              <a:t>Piąty poziom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363" tIns="45685" rIns="91363" bIns="45685" numCol="1" anchor="t" anchorCtr="0" compatLnSpc="1">
            <a:prstTxWarp prst="textNoShape">
              <a:avLst/>
            </a:prstTxWarp>
          </a:bodyPr>
          <a:lstStyle>
            <a:lvl1pPr algn="l">
              <a:defRPr sz="1400" b="0" smtClean="0"/>
            </a:lvl1pPr>
          </a:lstStyle>
          <a:p>
            <a:pPr defTabSz="91396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pl-PL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363" tIns="45685" rIns="91363" bIns="45685" numCol="1" anchor="t" anchorCtr="0" compatLnSpc="1">
            <a:prstTxWarp prst="textNoShape">
              <a:avLst/>
            </a:prstTxWarp>
          </a:bodyPr>
          <a:lstStyle>
            <a:lvl1pPr>
              <a:defRPr sz="1400" b="0" smtClean="0"/>
            </a:lvl1pPr>
          </a:lstStyle>
          <a:p>
            <a:pPr algn="ctr" defTabSz="91396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pl-PL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363" tIns="45685" rIns="91363" bIns="45685" numCol="1" anchor="t" anchorCtr="0" compatLnSpc="1">
            <a:prstTxWarp prst="textNoShape">
              <a:avLst/>
            </a:prstTxWarp>
          </a:bodyPr>
          <a:lstStyle>
            <a:lvl1pPr algn="r">
              <a:defRPr sz="1400" b="0"/>
            </a:lvl1pPr>
          </a:lstStyle>
          <a:p>
            <a:pPr defTabSz="913960" eaLnBrk="0" fontAlgn="base" hangingPunct="0">
              <a:spcBef>
                <a:spcPct val="0"/>
              </a:spcBef>
              <a:spcAft>
                <a:spcPct val="0"/>
              </a:spcAft>
            </a:pPr>
            <a:fld id="{FACF4462-36C4-419E-B0C8-4E21EBD95E5B}" type="slidenum">
              <a:rPr lang="pl-PL" altLang="pl-PL" smtClean="0">
                <a:solidFill>
                  <a:srgbClr val="000000"/>
                </a:solidFill>
              </a:rPr>
              <a:pPr defTabSz="913960" eaLnBrk="0" fontAlgn="base" hangingPunct="0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pl-PL" altLang="pl-PL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83029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6815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363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0446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7261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613" indent="-342613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327" indent="-285506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2041" indent="-228408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598856" indent="-228408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5671" indent="-228408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2488" indent="-228408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69303" indent="-228408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6121" indent="-228408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2938" indent="-228408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pl-PL"/>
      </a:defPPr>
      <a:lvl1pPr marL="0" algn="l" defTabSz="91363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6815" algn="l" defTabSz="91363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3630" algn="l" defTabSz="91363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0446" algn="l" defTabSz="91363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7261" algn="l" defTabSz="91363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4079" algn="l" defTabSz="91363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0897" algn="l" defTabSz="91363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7712" algn="l" defTabSz="91363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4529" algn="l" defTabSz="91363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363" tIns="45685" rIns="91363" bIns="45685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l-PL" altLang="pl-PL"/>
              <a:t>Kliknij, aby edytować styl wzorca tytułu</a:t>
            </a:r>
          </a:p>
        </p:txBody>
      </p:sp>
      <p:sp>
        <p:nvSpPr>
          <p:cNvPr id="3277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363" tIns="45685" rIns="91363" bIns="4568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l-PL" altLang="pl-PL"/>
              <a:t>Kliknij, aby edytować style wzorca tekstu</a:t>
            </a:r>
          </a:p>
          <a:p>
            <a:pPr lvl="1"/>
            <a:r>
              <a:rPr lang="pl-PL" altLang="pl-PL"/>
              <a:t>Drugi poziom</a:t>
            </a:r>
          </a:p>
          <a:p>
            <a:pPr lvl="2"/>
            <a:r>
              <a:rPr lang="pl-PL" altLang="pl-PL"/>
              <a:t>Trzeci poziom</a:t>
            </a:r>
          </a:p>
          <a:p>
            <a:pPr lvl="3"/>
            <a:r>
              <a:rPr lang="pl-PL" altLang="pl-PL"/>
              <a:t>Czwarty poziom</a:t>
            </a:r>
          </a:p>
          <a:p>
            <a:pPr lvl="4"/>
            <a:r>
              <a:rPr lang="pl-PL" altLang="pl-PL"/>
              <a:t>Piąty poziom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363" tIns="45685" rIns="91363" bIns="45685" numCol="1" anchor="t" anchorCtr="0" compatLnSpc="1">
            <a:prstTxWarp prst="textNoShape">
              <a:avLst/>
            </a:prstTxWarp>
          </a:bodyPr>
          <a:lstStyle>
            <a:lvl1pPr algn="l">
              <a:defRPr sz="1400" b="0" smtClean="0"/>
            </a:lvl1pPr>
          </a:lstStyle>
          <a:p>
            <a:pPr defTabSz="91396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pl-PL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363" tIns="45685" rIns="91363" bIns="45685" numCol="1" anchor="t" anchorCtr="0" compatLnSpc="1">
            <a:prstTxWarp prst="textNoShape">
              <a:avLst/>
            </a:prstTxWarp>
          </a:bodyPr>
          <a:lstStyle>
            <a:lvl1pPr>
              <a:defRPr sz="1400" b="0" smtClean="0"/>
            </a:lvl1pPr>
          </a:lstStyle>
          <a:p>
            <a:pPr algn="ctr" defTabSz="91396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pl-PL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363" tIns="45685" rIns="91363" bIns="45685" numCol="1" anchor="t" anchorCtr="0" compatLnSpc="1">
            <a:prstTxWarp prst="textNoShape">
              <a:avLst/>
            </a:prstTxWarp>
          </a:bodyPr>
          <a:lstStyle>
            <a:lvl1pPr algn="r">
              <a:defRPr sz="1400" b="0"/>
            </a:lvl1pPr>
          </a:lstStyle>
          <a:p>
            <a:pPr defTabSz="913960" eaLnBrk="0" fontAlgn="base" hangingPunct="0">
              <a:spcBef>
                <a:spcPct val="0"/>
              </a:spcBef>
              <a:spcAft>
                <a:spcPct val="0"/>
              </a:spcAft>
            </a:pPr>
            <a:fld id="{FACF4462-36C4-419E-B0C8-4E21EBD95E5B}" type="slidenum">
              <a:rPr lang="pl-PL" altLang="pl-PL" smtClean="0">
                <a:solidFill>
                  <a:srgbClr val="000000"/>
                </a:solidFill>
              </a:rPr>
              <a:pPr defTabSz="913960" eaLnBrk="0" fontAlgn="base" hangingPunct="0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pl-PL" altLang="pl-PL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04987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6815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363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0446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7261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613" indent="-342613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327" indent="-285506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2041" indent="-228408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598856" indent="-228408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5671" indent="-228408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2488" indent="-228408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69303" indent="-228408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6121" indent="-228408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2938" indent="-228408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pl-PL"/>
      </a:defPPr>
      <a:lvl1pPr marL="0" algn="l" defTabSz="91363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6815" algn="l" defTabSz="91363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3630" algn="l" defTabSz="91363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0446" algn="l" defTabSz="91363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7261" algn="l" defTabSz="91363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4079" algn="l" defTabSz="91363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0897" algn="l" defTabSz="91363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7712" algn="l" defTabSz="91363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4529" algn="l" defTabSz="91363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27864" tIns="63934" rIns="127864" bIns="63934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l-PL" altLang="pl-PL"/>
              <a:t>Kliknij, aby edytować styl wzorca tytułu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27864" tIns="63934" rIns="127864" bIns="6393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l-PL" altLang="pl-PL"/>
              <a:t>Kliknij, aby edytować style wzorca tekstu</a:t>
            </a:r>
          </a:p>
          <a:p>
            <a:pPr lvl="1"/>
            <a:r>
              <a:rPr lang="pl-PL" altLang="pl-PL"/>
              <a:t>Drugi poziom</a:t>
            </a:r>
          </a:p>
          <a:p>
            <a:pPr lvl="2"/>
            <a:r>
              <a:rPr lang="pl-PL" altLang="pl-PL"/>
              <a:t>Trzeci poziom</a:t>
            </a:r>
          </a:p>
          <a:p>
            <a:pPr lvl="3"/>
            <a:r>
              <a:rPr lang="pl-PL" altLang="pl-PL"/>
              <a:t>Czwarty poziom</a:t>
            </a:r>
          </a:p>
          <a:p>
            <a:pPr lvl="4"/>
            <a:r>
              <a:rPr lang="pl-PL" altLang="pl-PL"/>
              <a:t>Piąty poziom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127864" tIns="63934" rIns="127864" bIns="63934" numCol="1" anchor="t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buFontTx/>
              <a:buNone/>
              <a:defRPr sz="1400"/>
            </a:lvl1pPr>
          </a:lstStyle>
          <a:p>
            <a:pPr>
              <a:defRPr/>
            </a:pPr>
            <a:endParaRPr lang="pl-PL" altLang="pl-PL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127864" tIns="63934" rIns="127864" bIns="63934" numCol="1" anchor="t" anchorCtr="0" compatLnSpc="1">
            <a:prstTxWarp prst="textNoShape">
              <a:avLst/>
            </a:prstTxWarp>
          </a:bodyPr>
          <a:lstStyle>
            <a:lvl1pPr algn="ctr">
              <a:spcBef>
                <a:spcPct val="0"/>
              </a:spcBef>
              <a:buFontTx/>
              <a:buNone/>
              <a:defRPr sz="1400"/>
            </a:lvl1pPr>
          </a:lstStyle>
          <a:p>
            <a:pPr>
              <a:defRPr/>
            </a:pPr>
            <a:endParaRPr lang="pl-PL" altLang="pl-PL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127864" tIns="63934" rIns="127864" bIns="63934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buFontTx/>
              <a:buNone/>
              <a:defRPr sz="1400"/>
            </a:lvl1pPr>
          </a:lstStyle>
          <a:p>
            <a:pPr>
              <a:defRPr/>
            </a:pPr>
            <a:fld id="{BB6AA81F-84E9-4CFA-AD60-A7C3FEA3F5A2}" type="slidenum">
              <a:rPr lang="pl-PL" altLang="pl-PL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pl-PL" altLang="pl-PL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06412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6659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3318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69978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6641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497" indent="-342497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075" indent="-285406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1653" indent="-22833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598312" indent="-22833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4973" indent="-22833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1633" indent="-22833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68294" indent="-22833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4957" indent="-22833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1618" indent="-22833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pl-PL"/>
      </a:defPPr>
      <a:lvl1pPr marL="0" algn="l" defTabSz="91331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6659" algn="l" defTabSz="91331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3318" algn="l" defTabSz="91331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69978" algn="l" defTabSz="91331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6641" algn="l" defTabSz="91331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3303" algn="l" defTabSz="91331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39965" algn="l" defTabSz="91331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6624" algn="l" defTabSz="91331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3286" algn="l" defTabSz="91331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363" tIns="45685" rIns="91363" bIns="45685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l-PL" altLang="pl-PL"/>
              <a:t>Kliknij, aby edytować styl wzorca tytułu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363" tIns="45685" rIns="91363" bIns="4568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l-PL" altLang="pl-PL"/>
              <a:t>Kliknij, aby edytować style wzorca tekstu</a:t>
            </a:r>
          </a:p>
          <a:p>
            <a:pPr lvl="1"/>
            <a:r>
              <a:rPr lang="pl-PL" altLang="pl-PL"/>
              <a:t>Drugi poziom</a:t>
            </a:r>
          </a:p>
          <a:p>
            <a:pPr lvl="2"/>
            <a:r>
              <a:rPr lang="pl-PL" altLang="pl-PL"/>
              <a:t>Trzeci poziom</a:t>
            </a:r>
          </a:p>
          <a:p>
            <a:pPr lvl="3"/>
            <a:r>
              <a:rPr lang="pl-PL" altLang="pl-PL"/>
              <a:t>Czwarty poziom</a:t>
            </a:r>
          </a:p>
          <a:p>
            <a:pPr lvl="4"/>
            <a:r>
              <a:rPr lang="pl-PL" altLang="pl-PL"/>
              <a:t>Piąty poziom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363" tIns="45685" rIns="91363" bIns="45685" numCol="1" anchor="t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buFontTx/>
              <a:buNone/>
              <a:defRPr sz="1400"/>
            </a:lvl1pPr>
          </a:lstStyle>
          <a:p>
            <a:pPr defTabSz="914400" eaLnBrk="0" fontAlgn="base" hangingPunct="0">
              <a:spcAft>
                <a:spcPct val="0"/>
              </a:spcAft>
              <a:defRPr/>
            </a:pPr>
            <a:endParaRPr lang="pl-PL" altLang="pl-PL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363" tIns="45685" rIns="91363" bIns="45685" numCol="1" anchor="t" anchorCtr="0" compatLnSpc="1">
            <a:prstTxWarp prst="textNoShape">
              <a:avLst/>
            </a:prstTxWarp>
          </a:bodyPr>
          <a:lstStyle>
            <a:lvl1pPr algn="ctr">
              <a:spcBef>
                <a:spcPct val="0"/>
              </a:spcBef>
              <a:buFontTx/>
              <a:buNone/>
              <a:defRPr sz="1400"/>
            </a:lvl1pPr>
          </a:lstStyle>
          <a:p>
            <a:pPr defTabSz="914400" eaLnBrk="0" fontAlgn="base" hangingPunct="0">
              <a:spcAft>
                <a:spcPct val="0"/>
              </a:spcAft>
              <a:defRPr/>
            </a:pPr>
            <a:endParaRPr lang="pl-PL" altLang="pl-PL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363" tIns="45685" rIns="91363" bIns="45685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buFontTx/>
              <a:buNone/>
              <a:defRPr sz="1400"/>
            </a:lvl1pPr>
          </a:lstStyle>
          <a:p>
            <a:pPr defTabSz="914400" eaLnBrk="0" fontAlgn="base" hangingPunct="0">
              <a:spcAft>
                <a:spcPct val="0"/>
              </a:spcAft>
              <a:defRPr/>
            </a:pPr>
            <a:fld id="{BB6AA81F-84E9-4CFA-AD60-A7C3FEA3F5A2}" type="slidenum">
              <a:rPr lang="pl-PL" altLang="pl-PL">
                <a:solidFill>
                  <a:srgbClr val="000000"/>
                </a:solidFill>
              </a:rPr>
              <a:pPr defTabSz="914400" eaLnBrk="0" fontAlgn="base" hangingPunct="0">
                <a:spcAft>
                  <a:spcPct val="0"/>
                </a:spcAft>
                <a:defRPr/>
              </a:pPr>
              <a:t>‹#›</a:t>
            </a:fld>
            <a:endParaRPr lang="pl-PL" altLang="pl-PL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47244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6815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363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0446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7261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613" indent="-342613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327" indent="-285506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2041" indent="-228408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598856" indent="-228408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5671" indent="-228408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2488" indent="-228408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69303" indent="-228408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6121" indent="-228408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2938" indent="-228408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pl-PL"/>
      </a:defPPr>
      <a:lvl1pPr marL="0" algn="l" defTabSz="91363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6815" algn="l" defTabSz="91363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3630" algn="l" defTabSz="91363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0446" algn="l" defTabSz="91363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7261" algn="l" defTabSz="91363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4079" algn="l" defTabSz="91363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0897" algn="l" defTabSz="91363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7712" algn="l" defTabSz="91363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4529" algn="l" defTabSz="91363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jpeg"/><Relationship Id="rId3" Type="http://schemas.openxmlformats.org/officeDocument/2006/relationships/image" Target="../media/image2.png"/><Relationship Id="rId7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6" Type="http://schemas.openxmlformats.org/officeDocument/2006/relationships/hyperlink" Target="mailto:marek.matejun@uni.lodz.pl" TargetMode="External"/><Relationship Id="rId5" Type="http://schemas.openxmlformats.org/officeDocument/2006/relationships/hyperlink" Target="http://www.matejun.pl/" TargetMode="Externa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3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3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7" Type="http://schemas.openxmlformats.org/officeDocument/2006/relationships/image" Target="../media/image13.jp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35.xml"/><Relationship Id="rId6" Type="http://schemas.openxmlformats.org/officeDocument/2006/relationships/image" Target="../media/image12.jp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7" Type="http://schemas.openxmlformats.org/officeDocument/2006/relationships/image" Target="../media/image13.jp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35.xml"/><Relationship Id="rId6" Type="http://schemas.openxmlformats.org/officeDocument/2006/relationships/image" Target="../media/image12.jp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hyperlink" Target="http://www.a.matejun.pl/" TargetMode="External"/><Relationship Id="rId1" Type="http://schemas.openxmlformats.org/officeDocument/2006/relationships/slideLayout" Target="../slideLayouts/slideLayout68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http://www.matejun.pl/" TargetMode="External"/><Relationship Id="rId1" Type="http://schemas.openxmlformats.org/officeDocument/2006/relationships/slideLayout" Target="../slideLayouts/slideLayout24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7" Type="http://schemas.openxmlformats.org/officeDocument/2006/relationships/image" Target="../media/image23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57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9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hyperlink" Target="http://www.opportunity.bizresearch.pl/" TargetMode="External"/><Relationship Id="rId1" Type="http://schemas.openxmlformats.org/officeDocument/2006/relationships/slideLayout" Target="../slideLayouts/slideLayout46.xml"/><Relationship Id="rId4" Type="http://schemas.openxmlformats.org/officeDocument/2006/relationships/image" Target="../media/image25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hyperlink" Target="http://www.opportunity.bizresearch.pl/" TargetMode="External"/><Relationship Id="rId1" Type="http://schemas.openxmlformats.org/officeDocument/2006/relationships/slideLayout" Target="../slideLayouts/slideLayout46.xml"/><Relationship Id="rId4" Type="http://schemas.openxmlformats.org/officeDocument/2006/relationships/image" Target="../media/image27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hyperlink" Target="http://www.firmaprzyjaznanauce.pl/" TargetMode="External"/><Relationship Id="rId1" Type="http://schemas.openxmlformats.org/officeDocument/2006/relationships/slideLayout" Target="../slideLayouts/slideLayout46.xml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18"/>
          <p:cNvSpPr>
            <a:spLocks noChangeArrowheads="1"/>
          </p:cNvSpPr>
          <p:nvPr/>
        </p:nvSpPr>
        <p:spPr bwMode="auto">
          <a:xfrm>
            <a:off x="0" y="5805264"/>
            <a:ext cx="9144000" cy="1080120"/>
          </a:xfrm>
          <a:prstGeom prst="rect">
            <a:avLst/>
          </a:prstGeom>
          <a:solidFill>
            <a:srgbClr val="2A98CD">
              <a:alpha val="50000"/>
            </a:srgbClr>
          </a:solidFill>
          <a:ln>
            <a:noFill/>
          </a:ln>
          <a:effectLst/>
          <a:extLst/>
        </p:spPr>
        <p:txBody>
          <a:bodyPr lIns="91374" tIns="45690" rIns="91374" bIns="45690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pl-PL" altLang="pl-PL" sz="1600" b="1" dirty="0"/>
              <a:t>Otwarte seminarium naukowe Instytutu Spraw Publicznych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pl-PL" altLang="pl-PL" sz="1600" b="1" dirty="0"/>
              <a:t>Wydział Zarządzania i Komunikacji Społecznej, Uniwersytet Jagielloński w Krakowie</a:t>
            </a:r>
            <a:br>
              <a:rPr lang="pl-PL" altLang="pl-PL" sz="1600" b="1" dirty="0"/>
            </a:br>
            <a:r>
              <a:rPr lang="pl-PL" altLang="pl-PL" sz="1600" b="1" dirty="0"/>
              <a:t>Kraków, 21.05.2025</a:t>
            </a:r>
          </a:p>
        </p:txBody>
      </p:sp>
      <p:pic>
        <p:nvPicPr>
          <p:cNvPr id="1026" name="Picture 2" descr="http://sueuaa.org/sites/default/files/2019-08/transparent-brain-creative-3-transparent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512" y="-30510"/>
            <a:ext cx="6987844" cy="61238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4" descr="DOZ Maraton Łódź 2020 - Zapisy wystartowały!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70258" y="4688552"/>
            <a:ext cx="2294230" cy="11887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18"/>
          <p:cNvSpPr>
            <a:spLocks noChangeArrowheads="1"/>
          </p:cNvSpPr>
          <p:nvPr/>
        </p:nvSpPr>
        <p:spPr bwMode="auto">
          <a:xfrm>
            <a:off x="395536" y="476677"/>
            <a:ext cx="5976664" cy="1296145"/>
          </a:xfrm>
          <a:prstGeom prst="rect">
            <a:avLst/>
          </a:prstGeom>
          <a:solidFill>
            <a:schemeClr val="bg1">
              <a:lumMod val="95000"/>
              <a:alpha val="90000"/>
            </a:schemeClr>
          </a:solidFill>
          <a:ln>
            <a:noFill/>
          </a:ln>
          <a:effectLst/>
          <a:extLst/>
        </p:spPr>
        <p:txBody>
          <a:bodyPr lIns="91374" tIns="45690" rIns="91374" bIns="45690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pl-PL" altLang="pl-PL" sz="2200" b="1" dirty="0">
                <a:solidFill>
                  <a:srgbClr val="000000"/>
                </a:solidFill>
              </a:rPr>
              <a:t>Dr hab. inż. Marek Matejun, Prof. UŁ</a:t>
            </a:r>
          </a:p>
          <a:p>
            <a:pPr algn="ctr">
              <a:buNone/>
            </a:pPr>
            <a:r>
              <a:rPr lang="pl-PL" altLang="pl-PL" sz="2200" dirty="0">
                <a:solidFill>
                  <a:srgbClr val="000000"/>
                </a:solidFill>
                <a:hlinkClick r:id="rId5"/>
              </a:rPr>
              <a:t>www.matejun.pl</a:t>
            </a:r>
            <a:r>
              <a:rPr lang="pl-PL" altLang="pl-PL" sz="2200" dirty="0">
                <a:solidFill>
                  <a:srgbClr val="000000"/>
                </a:solidFill>
              </a:rPr>
              <a:t> / </a:t>
            </a:r>
            <a:r>
              <a:rPr lang="pl-PL" altLang="pl-PL" sz="2200" dirty="0">
                <a:solidFill>
                  <a:srgbClr val="000000"/>
                </a:solidFill>
                <a:hlinkClick r:id="rId6"/>
              </a:rPr>
              <a:t>marek.matejun@uni.lodz.pl</a:t>
            </a:r>
            <a:r>
              <a:rPr lang="pl-PL" altLang="pl-PL" sz="2200" dirty="0">
                <a:solidFill>
                  <a:srgbClr val="000000"/>
                </a:solidFill>
              </a:rPr>
              <a:t> </a:t>
            </a:r>
            <a:endParaRPr lang="es-AR" altLang="pl-PL" sz="2200" dirty="0">
              <a:solidFill>
                <a:srgbClr val="000000"/>
              </a:solidFill>
            </a:endParaRPr>
          </a:p>
        </p:txBody>
      </p:sp>
      <p:sp>
        <p:nvSpPr>
          <p:cNvPr id="4098" name="Rectangle 12"/>
          <p:cNvSpPr>
            <a:spLocks noGrp="1" noChangeArrowheads="1"/>
          </p:cNvSpPr>
          <p:nvPr>
            <p:ph type="ctrTitle"/>
          </p:nvPr>
        </p:nvSpPr>
        <p:spPr>
          <a:xfrm>
            <a:off x="395536" y="2461659"/>
            <a:ext cx="5976664" cy="2263491"/>
          </a:xfrm>
          <a:solidFill>
            <a:schemeClr val="bg1">
              <a:lumMod val="95000"/>
              <a:alpha val="90000"/>
            </a:schemeClr>
          </a:solidFill>
        </p:spPr>
        <p:txBody>
          <a:bodyPr/>
          <a:lstStyle/>
          <a:p>
            <a:r>
              <a:rPr lang="pl-PL" altLang="pl-PL" sz="3000" b="1" dirty="0">
                <a:solidFill>
                  <a:srgbClr val="000099"/>
                </a:solidFill>
              </a:rPr>
              <a:t>Specyfika, zakres i wyzwania </a:t>
            </a:r>
            <a:br>
              <a:rPr lang="pl-PL" altLang="pl-PL" sz="3000" b="1" dirty="0">
                <a:solidFill>
                  <a:srgbClr val="000099"/>
                </a:solidFill>
              </a:rPr>
            </a:br>
            <a:r>
              <a:rPr lang="pl-PL" altLang="pl-PL" sz="3000" b="1" dirty="0">
                <a:solidFill>
                  <a:srgbClr val="000099"/>
                </a:solidFill>
              </a:rPr>
              <a:t>prowadzenia badań mieszanych </a:t>
            </a:r>
            <a:br>
              <a:rPr lang="pl-PL" altLang="pl-PL" sz="3000" b="1" dirty="0">
                <a:solidFill>
                  <a:srgbClr val="000099"/>
                </a:solidFill>
              </a:rPr>
            </a:br>
            <a:r>
              <a:rPr lang="pl-PL" altLang="pl-PL" sz="3000" b="1" dirty="0">
                <a:solidFill>
                  <a:srgbClr val="000099"/>
                </a:solidFill>
              </a:rPr>
              <a:t>w naukach o zarządzaniu i jakości</a:t>
            </a:r>
            <a:endParaRPr lang="pl-PL" altLang="pl-PL" sz="3000" b="1" dirty="0"/>
          </a:p>
        </p:txBody>
      </p:sp>
      <p:pic>
        <p:nvPicPr>
          <p:cNvPr id="1030" name="Picture 6" descr="Y:\loga_pap_firmowe\UL\BizResearch\Centrum BIZRESEARCH\PL\rastrowe\Bizresearch_logo_kwadratowe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240" y="2780928"/>
            <a:ext cx="2227896" cy="19442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3" name="Picture 9" descr="Y:\loga_pap_firmowe\UL\logotypy_katedr_wydzialu_zarzadzania\Logotypy katedr Wydziału Zarządzania\katedra_przedsiebiorczosci_i_polityki_przemyslowej\logo\rastrowe\logo_katedra_przedsiebiorczosci_i_polityki_przemyslowej_ul_v_pl_rgb_apla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241" y="188646"/>
            <a:ext cx="2231960" cy="24068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395427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ext Box 4"/>
          <p:cNvSpPr txBox="1">
            <a:spLocks noChangeArrowheads="1"/>
          </p:cNvSpPr>
          <p:nvPr/>
        </p:nvSpPr>
        <p:spPr bwMode="auto">
          <a:xfrm>
            <a:off x="0" y="76206"/>
            <a:ext cx="9144000" cy="11695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374" tIns="45690" rIns="91374" bIns="4569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  <a:defRPr/>
            </a:pPr>
            <a:r>
              <a:rPr lang="pl-PL" altLang="pl-PL" sz="3500" b="1" dirty="0">
                <a:solidFill>
                  <a:srgbClr val="000099"/>
                </a:solidFill>
              </a:rPr>
              <a:t>Wybrane wyzwania metodyczne </a:t>
            </a:r>
            <a:br>
              <a:rPr lang="pl-PL" altLang="pl-PL" sz="3500" b="1" dirty="0">
                <a:solidFill>
                  <a:srgbClr val="000099"/>
                </a:solidFill>
              </a:rPr>
            </a:br>
            <a:r>
              <a:rPr lang="pl-PL" altLang="pl-PL" sz="3500" b="1" dirty="0">
                <a:solidFill>
                  <a:srgbClr val="000099"/>
                </a:solidFill>
              </a:rPr>
              <a:t>prowadzenia </a:t>
            </a:r>
            <a:r>
              <a:rPr lang="pl-PL" altLang="pl-PL" sz="3500" b="1" dirty="0">
                <a:solidFill>
                  <a:srgbClr val="000099"/>
                </a:solidFill>
              </a:rPr>
              <a:t>badań mieszanych</a:t>
            </a:r>
            <a:endParaRPr lang="pl-PL" altLang="pl-PL" sz="3000" dirty="0">
              <a:solidFill>
                <a:srgbClr val="000000"/>
              </a:solidFill>
            </a:endParaRPr>
          </a:p>
        </p:txBody>
      </p:sp>
      <p:sp>
        <p:nvSpPr>
          <p:cNvPr id="15" name="Rectangle 7"/>
          <p:cNvSpPr>
            <a:spLocks noChangeArrowheads="1"/>
          </p:cNvSpPr>
          <p:nvPr/>
        </p:nvSpPr>
        <p:spPr bwMode="auto">
          <a:xfrm>
            <a:off x="228600" y="1248544"/>
            <a:ext cx="8763000" cy="1676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374" tIns="45690" rIns="91374" bIns="45690"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0" fontAlgn="base" hangingPunct="0">
              <a:spcBef>
                <a:spcPts val="2000"/>
              </a:spcBef>
              <a:spcAft>
                <a:spcPct val="10000"/>
              </a:spcAft>
            </a:pPr>
            <a:r>
              <a:rPr lang="pl-PL" sz="1800" dirty="0" smtClean="0"/>
              <a:t>Doskonalenie </a:t>
            </a:r>
            <a:r>
              <a:rPr lang="pl-PL" sz="1800" dirty="0"/>
              <a:t>kompetencji metodycznych w zakresie </a:t>
            </a:r>
            <a:r>
              <a:rPr lang="pl-PL" sz="1800" dirty="0" smtClean="0"/>
              <a:t>prowadzenia badań oraz pozyskiwania i </a:t>
            </a:r>
            <a:r>
              <a:rPr lang="pl-PL" sz="1800" dirty="0"/>
              <a:t>przetwarzania danych (Chybalski, Matejun </a:t>
            </a:r>
            <a:r>
              <a:rPr lang="pl-PL" sz="1800" dirty="0" smtClean="0"/>
              <a:t>2013; </a:t>
            </a:r>
            <a:r>
              <a:rPr lang="pl-PL" sz="1800" dirty="0" err="1"/>
              <a:t>Denzin</a:t>
            </a:r>
            <a:r>
              <a:rPr lang="pl-PL" sz="1800" dirty="0"/>
              <a:t>, Lincoln </a:t>
            </a:r>
            <a:r>
              <a:rPr lang="pl-PL" sz="1800" dirty="0" smtClean="0"/>
              <a:t>2018):</a:t>
            </a:r>
          </a:p>
          <a:p>
            <a:pPr lvl="1"/>
            <a:r>
              <a:rPr lang="pl-PL" sz="1800" b="1" dirty="0" smtClean="0"/>
              <a:t>ilościowych</a:t>
            </a:r>
            <a:r>
              <a:rPr lang="pl-PL" sz="1800" dirty="0" smtClean="0"/>
              <a:t>, </a:t>
            </a:r>
            <a:r>
              <a:rPr lang="pl-PL" sz="1800" dirty="0"/>
              <a:t>które wyrażają mierzalne cechy danego zjawiska. Można je zmierzyć i wyrazić w określonych jednostkach miary </a:t>
            </a:r>
            <a:r>
              <a:rPr lang="pl-PL" sz="1800" dirty="0" smtClean="0"/>
              <a:t>przy </a:t>
            </a:r>
            <a:r>
              <a:rPr lang="pl-PL" sz="1800" dirty="0"/>
              <a:t>zastosowaniu </a:t>
            </a:r>
            <a:r>
              <a:rPr lang="pl-PL" sz="1800" dirty="0" smtClean="0"/>
              <a:t>określonych skal </a:t>
            </a:r>
            <a:r>
              <a:rPr lang="pl-PL" sz="1800" dirty="0"/>
              <a:t>pomiarowych,</a:t>
            </a:r>
            <a:endParaRPr lang="en-US" sz="1800" dirty="0"/>
          </a:p>
          <a:p>
            <a:pPr lvl="1"/>
            <a:r>
              <a:rPr lang="pl-PL" sz="1800" b="1" dirty="0" smtClean="0"/>
              <a:t>jakościowych</a:t>
            </a:r>
            <a:r>
              <a:rPr lang="pl-PL" sz="1800" dirty="0" smtClean="0"/>
              <a:t>, wyrażających </a:t>
            </a:r>
            <a:r>
              <a:rPr lang="pl-PL" sz="1800" dirty="0"/>
              <a:t>niemierzalne cechy danego zjawiska, których zrozumienie i/lub interpretacja wymaga opisu słownego i następuje w kategoriach znaczeń nadawanych przez ludzi. Nie </a:t>
            </a:r>
            <a:r>
              <a:rPr lang="pl-PL" sz="1800" dirty="0" smtClean="0"/>
              <a:t>są one liczone, mierzone lub wyrażane </a:t>
            </a:r>
            <a:r>
              <a:rPr lang="pl-PL" sz="1800" dirty="0"/>
              <a:t>za pomocą liczb nadających im charakter </a:t>
            </a:r>
            <a:r>
              <a:rPr lang="pl-PL" sz="1800" dirty="0" smtClean="0"/>
              <a:t>poznawczy.</a:t>
            </a:r>
          </a:p>
          <a:p>
            <a:pPr marL="0" indent="0" eaLnBrk="0" fontAlgn="base" hangingPunct="0">
              <a:spcBef>
                <a:spcPts val="2000"/>
              </a:spcBef>
              <a:spcAft>
                <a:spcPct val="10000"/>
              </a:spcAft>
              <a:buNone/>
            </a:pPr>
            <a:r>
              <a:rPr lang="pl-PL" altLang="pl-PL" sz="1800" b="1" dirty="0" smtClean="0"/>
              <a:t>Wybrane wyzwania metodyczne:</a:t>
            </a:r>
          </a:p>
          <a:p>
            <a:pPr eaLnBrk="0" fontAlgn="base" hangingPunct="0">
              <a:spcBef>
                <a:spcPts val="2000"/>
              </a:spcBef>
              <a:spcAft>
                <a:spcPct val="10000"/>
              </a:spcAft>
            </a:pPr>
            <a:r>
              <a:rPr lang="pl-PL" altLang="pl-PL" sz="1800" dirty="0" smtClean="0"/>
              <a:t>Badania </a:t>
            </a:r>
            <a:r>
              <a:rPr lang="pl-PL" altLang="pl-PL" sz="1800" dirty="0"/>
              <a:t>ilościowe i jakościowe jako podstawa badań </a:t>
            </a:r>
            <a:r>
              <a:rPr lang="pl-PL" altLang="pl-PL" sz="1800" dirty="0"/>
              <a:t>mieszanych: Dobór metod, </a:t>
            </a:r>
            <a:r>
              <a:rPr lang="pl-PL" altLang="pl-PL" sz="1800" dirty="0"/>
              <a:t>technik, narzędzi badawczych i skal pomiarowych</a:t>
            </a:r>
          </a:p>
          <a:p>
            <a:pPr eaLnBrk="0" fontAlgn="base" hangingPunct="0">
              <a:spcBef>
                <a:spcPts val="2000"/>
              </a:spcBef>
              <a:spcAft>
                <a:spcPct val="10000"/>
              </a:spcAft>
            </a:pPr>
            <a:r>
              <a:rPr lang="pl-PL" altLang="pl-PL" sz="1800" dirty="0" smtClean="0"/>
              <a:t>Świadomość </a:t>
            </a:r>
            <a:r>
              <a:rPr lang="pl-PL" altLang="pl-PL" sz="1800" dirty="0"/>
              <a:t>metodologiczna badań </a:t>
            </a:r>
            <a:r>
              <a:rPr lang="pl-PL" altLang="pl-PL" sz="1800" dirty="0" smtClean="0"/>
              <a:t>mieszanych – rola badań mieszanych w </a:t>
            </a:r>
            <a:r>
              <a:rPr lang="pl-PL" altLang="pl-PL" sz="1800" dirty="0"/>
              <a:t>procesie </a:t>
            </a:r>
            <a:r>
              <a:rPr lang="pl-PL" altLang="pl-PL" sz="1800" dirty="0" smtClean="0"/>
              <a:t>poznania naukowego</a:t>
            </a:r>
            <a:endParaRPr lang="pl-PL" altLang="pl-PL" sz="1800" dirty="0"/>
          </a:p>
          <a:p>
            <a:pPr eaLnBrk="0" fontAlgn="base" hangingPunct="0">
              <a:spcBef>
                <a:spcPts val="2000"/>
              </a:spcBef>
              <a:spcAft>
                <a:spcPct val="10000"/>
              </a:spcAft>
            </a:pPr>
            <a:r>
              <a:rPr lang="pl-PL" altLang="pl-PL" sz="1800" dirty="0"/>
              <a:t>Angażowanie respondentów w badania mieszane</a:t>
            </a:r>
            <a:endParaRPr lang="pl-PL" altLang="pl-PL" sz="1800" dirty="0"/>
          </a:p>
        </p:txBody>
      </p:sp>
    </p:spTree>
    <p:extLst>
      <p:ext uri="{BB962C8B-B14F-4D97-AF65-F5344CB8AC3E}">
        <p14:creationId xmlns:p14="http://schemas.microsoft.com/office/powerpoint/2010/main" val="14271236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ext Box 4"/>
          <p:cNvSpPr txBox="1">
            <a:spLocks noChangeArrowheads="1"/>
          </p:cNvSpPr>
          <p:nvPr/>
        </p:nvSpPr>
        <p:spPr bwMode="auto">
          <a:xfrm>
            <a:off x="0" y="-27384"/>
            <a:ext cx="9144000" cy="10156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374" tIns="45690" rIns="91374" bIns="4569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  <a:defRPr/>
            </a:pPr>
            <a:r>
              <a:rPr lang="pl-PL" altLang="pl-PL" sz="3000" b="1" dirty="0">
                <a:solidFill>
                  <a:srgbClr val="000099"/>
                </a:solidFill>
              </a:rPr>
              <a:t>Badania ilościowe i jakościowe jako </a:t>
            </a:r>
            <a:r>
              <a:rPr lang="pl-PL" altLang="pl-PL" sz="3000" b="1" dirty="0" smtClean="0">
                <a:solidFill>
                  <a:srgbClr val="000099"/>
                </a:solidFill>
              </a:rPr>
              <a:t/>
            </a:r>
            <a:br>
              <a:rPr lang="pl-PL" altLang="pl-PL" sz="3000" b="1" dirty="0" smtClean="0">
                <a:solidFill>
                  <a:srgbClr val="000099"/>
                </a:solidFill>
              </a:rPr>
            </a:br>
            <a:r>
              <a:rPr lang="pl-PL" altLang="pl-PL" sz="3000" b="1" dirty="0" smtClean="0">
                <a:solidFill>
                  <a:srgbClr val="000099"/>
                </a:solidFill>
              </a:rPr>
              <a:t>podstawa </a:t>
            </a:r>
            <a:r>
              <a:rPr lang="pl-PL" altLang="pl-PL" sz="3000" b="1" dirty="0">
                <a:solidFill>
                  <a:srgbClr val="000099"/>
                </a:solidFill>
              </a:rPr>
              <a:t>badań mieszanych</a:t>
            </a:r>
            <a:endParaRPr lang="pl-PL" altLang="pl-PL" sz="3000" dirty="0">
              <a:solidFill>
                <a:srgbClr val="000000"/>
              </a:solidFill>
            </a:endParaRPr>
          </a:p>
        </p:txBody>
      </p:sp>
      <p:graphicFrame>
        <p:nvGraphicFramePr>
          <p:cNvPr id="2" name="Tabe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20146236"/>
              </p:ext>
            </p:extLst>
          </p:nvPr>
        </p:nvGraphicFramePr>
        <p:xfrm>
          <a:off x="251520" y="2887176"/>
          <a:ext cx="8712968" cy="3566160"/>
        </p:xfrm>
        <a:graphic>
          <a:graphicData uri="http://schemas.openxmlformats.org/drawingml/2006/table">
            <a:tbl>
              <a:tblPr firstRow="1" firstCol="1" bandRow="1">
                <a:tableStyleId>{F5AB1C69-6EDB-4FF4-983F-18BD219EF322}</a:tableStyleId>
              </a:tblPr>
              <a:tblGrid>
                <a:gridCol w="1807126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449535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230561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2096826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2053871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</a:tblGrid>
              <a:tr h="518464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l-PL" sz="1400" b="0" dirty="0">
                          <a:solidFill>
                            <a:sysClr val="windowText" lastClr="000000"/>
                          </a:solidFill>
                          <a:effectLst/>
                        </a:rPr>
                        <a:t> </a:t>
                      </a:r>
                      <a:endParaRPr lang="en-US" sz="1400" b="0" dirty="0">
                        <a:solidFill>
                          <a:sysClr val="windowText" lastClr="000000"/>
                        </a:solidFill>
                        <a:effectLst/>
                        <a:latin typeface="+mj-lt"/>
                        <a:ea typeface="Times New Roman"/>
                      </a:endParaRPr>
                    </a:p>
                  </a:txBody>
                  <a:tcPr marL="42083" marR="4208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l-PL" sz="1400" b="0" dirty="0">
                          <a:solidFill>
                            <a:sysClr val="windowText" lastClr="000000"/>
                          </a:solidFill>
                          <a:effectLst/>
                        </a:rPr>
                        <a:t>(1</a:t>
                      </a:r>
                      <a:r>
                        <a:rPr lang="pl-PL" sz="1400" b="0" dirty="0" smtClean="0">
                          <a:solidFill>
                            <a:sysClr val="windowText" lastClr="000000"/>
                          </a:solidFill>
                          <a:effectLst/>
                        </a:rPr>
                        <a:t>)</a:t>
                      </a:r>
                      <a:endParaRPr lang="en-US" sz="1400" b="0" dirty="0">
                        <a:solidFill>
                          <a:sysClr val="windowText" lastClr="000000"/>
                        </a:solidFill>
                        <a:effectLst/>
                        <a:latin typeface="+mj-lt"/>
                      </a:endParaRPr>
                    </a:p>
                  </a:txBody>
                  <a:tcPr marL="42083" marR="4208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l-PL" sz="1400" b="0" dirty="0" smtClean="0">
                          <a:solidFill>
                            <a:sysClr val="windowText" lastClr="000000"/>
                          </a:solidFill>
                          <a:effectLst/>
                        </a:rPr>
                        <a:t>Metoda gromadzenia </a:t>
                      </a:r>
                      <a:r>
                        <a:rPr lang="pl-PL" sz="1400" b="0" dirty="0">
                          <a:solidFill>
                            <a:sysClr val="windowText" lastClr="000000"/>
                          </a:solidFill>
                          <a:effectLst/>
                        </a:rPr>
                        <a:t/>
                      </a:r>
                      <a:br>
                        <a:rPr lang="pl-PL" sz="1400" b="0" dirty="0">
                          <a:solidFill>
                            <a:sysClr val="windowText" lastClr="000000"/>
                          </a:solidFill>
                          <a:effectLst/>
                        </a:rPr>
                      </a:br>
                      <a:r>
                        <a:rPr lang="pl-PL" sz="1400" b="0" dirty="0" smtClean="0">
                          <a:solidFill>
                            <a:sysClr val="windowText" lastClr="000000"/>
                          </a:solidFill>
                          <a:effectLst/>
                        </a:rPr>
                        <a:t>danych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l-PL" sz="1000" b="0" dirty="0" smtClean="0">
                          <a:solidFill>
                            <a:sysClr val="windowText" lastClr="000000"/>
                          </a:solidFill>
                          <a:effectLst/>
                        </a:rPr>
                        <a:t>np.</a:t>
                      </a:r>
                      <a:r>
                        <a:rPr lang="pl-PL" sz="1000" b="0" baseline="0" dirty="0" smtClean="0">
                          <a:solidFill>
                            <a:sysClr val="windowText" lastClr="000000"/>
                          </a:solidFill>
                          <a:effectLst/>
                        </a:rPr>
                        <a:t> badanie ankietowe, wywiad</a:t>
                      </a:r>
                      <a:endParaRPr lang="pl-PL" sz="1000" b="0" dirty="0" smtClean="0">
                        <a:solidFill>
                          <a:sysClr val="windowText" lastClr="000000"/>
                        </a:solidFill>
                        <a:effectLst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pl-PL" sz="1400" b="0" dirty="0" smtClean="0">
                        <a:solidFill>
                          <a:sysClr val="windowText" lastClr="000000"/>
                        </a:solidFill>
                        <a:effectLst/>
                      </a:endParaRPr>
                    </a:p>
                  </a:txBody>
                  <a:tcPr marL="42083" marR="4208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l-PL" sz="1400" b="0" dirty="0" smtClean="0">
                          <a:solidFill>
                            <a:sysClr val="windowText" lastClr="000000"/>
                          </a:solidFill>
                          <a:effectLst/>
                        </a:rPr>
                        <a:t>Technika gromadzenia </a:t>
                      </a:r>
                      <a:r>
                        <a:rPr lang="pl-PL" sz="1400" b="0" dirty="0">
                          <a:solidFill>
                            <a:sysClr val="windowText" lastClr="000000"/>
                          </a:solidFill>
                          <a:effectLst/>
                        </a:rPr>
                        <a:t/>
                      </a:r>
                      <a:br>
                        <a:rPr lang="pl-PL" sz="1400" b="0" dirty="0">
                          <a:solidFill>
                            <a:sysClr val="windowText" lastClr="000000"/>
                          </a:solidFill>
                          <a:effectLst/>
                        </a:rPr>
                      </a:br>
                      <a:r>
                        <a:rPr lang="pl-PL" sz="1400" b="0" dirty="0" smtClean="0">
                          <a:solidFill>
                            <a:sysClr val="windowText" lastClr="000000"/>
                          </a:solidFill>
                          <a:effectLst/>
                        </a:rPr>
                        <a:t>danych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l-PL" sz="1000" b="0" dirty="0" smtClean="0">
                          <a:solidFill>
                            <a:sysClr val="windowText" lastClr="000000"/>
                          </a:solidFill>
                          <a:effectLst/>
                        </a:rPr>
                        <a:t>np. wywiad standaryzowany, obserwacja uczestnicząca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pl-PL" sz="1400" b="0" dirty="0" smtClean="0">
                        <a:solidFill>
                          <a:sysClr val="windowText" lastClr="000000"/>
                        </a:solidFill>
                        <a:effectLst/>
                      </a:endParaRPr>
                    </a:p>
                  </a:txBody>
                  <a:tcPr marL="42083" marR="4208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l-PL" sz="1400" b="0" dirty="0" smtClean="0">
                          <a:solidFill>
                            <a:sysClr val="windowText" lastClr="000000"/>
                          </a:solidFill>
                          <a:effectLst/>
                        </a:rPr>
                        <a:t>Narzędzie gromadzenia </a:t>
                      </a:r>
                      <a:r>
                        <a:rPr lang="pl-PL" sz="1400" b="0" dirty="0">
                          <a:solidFill>
                            <a:sysClr val="windowText" lastClr="000000"/>
                          </a:solidFill>
                          <a:effectLst/>
                        </a:rPr>
                        <a:t>/ </a:t>
                      </a:r>
                      <a:br>
                        <a:rPr lang="pl-PL" sz="1400" b="0" dirty="0">
                          <a:solidFill>
                            <a:sysClr val="windowText" lastClr="000000"/>
                          </a:solidFill>
                          <a:effectLst/>
                        </a:rPr>
                      </a:br>
                      <a:r>
                        <a:rPr lang="pl-PL" sz="1400" b="0" dirty="0" smtClean="0">
                          <a:solidFill>
                            <a:sysClr val="windowText" lastClr="000000"/>
                          </a:solidFill>
                          <a:effectLst/>
                        </a:rPr>
                        <a:t>źródło danych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l-PL" sz="1000" b="0" dirty="0" smtClean="0">
                          <a:solidFill>
                            <a:sysClr val="windowText" lastClr="000000"/>
                          </a:solidFill>
                          <a:effectLst/>
                        </a:rPr>
                        <a:t>np. kwestionariusz ankiety, schemat organizacyjny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pl-PL" sz="1400" b="0" dirty="0" smtClean="0">
                        <a:solidFill>
                          <a:sysClr val="windowText" lastClr="000000"/>
                        </a:solidFill>
                        <a:effectLst/>
                      </a:endParaRPr>
                    </a:p>
                  </a:txBody>
                  <a:tcPr marL="42083" marR="42083" marT="0" marB="0" anchor="ctr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95025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pl-PL" sz="1400" b="1" dirty="0" smtClean="0">
                          <a:solidFill>
                            <a:srgbClr val="0000FF"/>
                          </a:solidFill>
                          <a:effectLst/>
                        </a:rPr>
                        <a:t>Procedura </a:t>
                      </a:r>
                      <a:r>
                        <a:rPr lang="pl-PL" sz="1400" b="1" dirty="0">
                          <a:solidFill>
                            <a:srgbClr val="0000FF"/>
                          </a:solidFill>
                          <a:effectLst/>
                        </a:rPr>
                        <a:t/>
                      </a:r>
                      <a:br>
                        <a:rPr lang="pl-PL" sz="1400" b="1" dirty="0">
                          <a:solidFill>
                            <a:srgbClr val="0000FF"/>
                          </a:solidFill>
                          <a:effectLst/>
                        </a:rPr>
                      </a:br>
                      <a:r>
                        <a:rPr lang="pl-PL" sz="1400" b="1" dirty="0" smtClean="0">
                          <a:solidFill>
                            <a:srgbClr val="0000FF"/>
                          </a:solidFill>
                          <a:effectLst/>
                        </a:rPr>
                        <a:t>badawcza</a:t>
                      </a:r>
                    </a:p>
                  </a:txBody>
                  <a:tcPr marL="42083" marR="4208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l-PL" sz="1400" b="1" dirty="0">
                          <a:solidFill>
                            <a:srgbClr val="0000FF"/>
                          </a:solidFill>
                          <a:effectLst/>
                        </a:rPr>
                        <a:t> </a:t>
                      </a:r>
                      <a:endParaRPr lang="en-US" sz="1400" b="1" dirty="0">
                        <a:solidFill>
                          <a:srgbClr val="0000FF"/>
                        </a:solidFill>
                        <a:effectLst/>
                        <a:latin typeface="+mj-lt"/>
                        <a:ea typeface="Times New Roman"/>
                      </a:endParaRPr>
                    </a:p>
                  </a:txBody>
                  <a:tcPr marL="42083" marR="4208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pl-PL" sz="1400" b="1" dirty="0">
                          <a:solidFill>
                            <a:srgbClr val="0000FF"/>
                          </a:solidFill>
                          <a:effectLst/>
                        </a:rPr>
                        <a:t>Metoda </a:t>
                      </a:r>
                      <a:br>
                        <a:rPr lang="pl-PL" sz="1400" b="1" dirty="0">
                          <a:solidFill>
                            <a:srgbClr val="0000FF"/>
                          </a:solidFill>
                          <a:effectLst/>
                        </a:rPr>
                      </a:br>
                      <a:r>
                        <a:rPr lang="pl-PL" sz="1400" b="1" dirty="0" smtClean="0">
                          <a:solidFill>
                            <a:srgbClr val="0000FF"/>
                          </a:solidFill>
                          <a:effectLst/>
                        </a:rPr>
                        <a:t>badawcza</a:t>
                      </a:r>
                    </a:p>
                  </a:txBody>
                  <a:tcPr marL="42083" marR="4208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pl-PL" sz="1400" b="1" dirty="0">
                          <a:solidFill>
                            <a:srgbClr val="0000FF"/>
                          </a:solidFill>
                          <a:effectLst/>
                        </a:rPr>
                        <a:t>Technika </a:t>
                      </a:r>
                      <a:br>
                        <a:rPr lang="pl-PL" sz="1400" b="1" dirty="0">
                          <a:solidFill>
                            <a:srgbClr val="0000FF"/>
                          </a:solidFill>
                          <a:effectLst/>
                        </a:rPr>
                      </a:br>
                      <a:r>
                        <a:rPr lang="pl-PL" sz="1400" b="1" dirty="0" smtClean="0">
                          <a:solidFill>
                            <a:srgbClr val="0000FF"/>
                          </a:solidFill>
                          <a:effectLst/>
                        </a:rPr>
                        <a:t>badawcza</a:t>
                      </a:r>
                    </a:p>
                  </a:txBody>
                  <a:tcPr marL="42083" marR="4208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pl-PL" sz="1400" b="1" dirty="0">
                          <a:solidFill>
                            <a:srgbClr val="0000FF"/>
                          </a:solidFill>
                          <a:effectLst/>
                        </a:rPr>
                        <a:t>Narzędzie </a:t>
                      </a:r>
                      <a:br>
                        <a:rPr lang="pl-PL" sz="1400" b="1" dirty="0">
                          <a:solidFill>
                            <a:srgbClr val="0000FF"/>
                          </a:solidFill>
                          <a:effectLst/>
                        </a:rPr>
                      </a:br>
                      <a:r>
                        <a:rPr lang="pl-PL" sz="1400" b="1" dirty="0" smtClean="0">
                          <a:solidFill>
                            <a:srgbClr val="0000FF"/>
                          </a:solidFill>
                          <a:effectLst/>
                        </a:rPr>
                        <a:t>badawcze</a:t>
                      </a:r>
                    </a:p>
                  </a:txBody>
                  <a:tcPr marL="42083" marR="42083" marT="0" marB="0" anchor="ctr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658376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pl-PL" sz="1400" b="1" dirty="0">
                        <a:solidFill>
                          <a:sysClr val="windowText" lastClr="000000"/>
                        </a:solidFill>
                        <a:effectLst/>
                        <a:latin typeface="+mj-lt"/>
                        <a:ea typeface="Times New Roman"/>
                      </a:endParaRPr>
                    </a:p>
                  </a:txBody>
                  <a:tcPr marL="42083" marR="4208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l-PL" sz="1400" b="0" dirty="0">
                          <a:solidFill>
                            <a:sysClr val="windowText" lastClr="000000"/>
                          </a:solidFill>
                          <a:effectLst/>
                        </a:rPr>
                        <a:t> </a:t>
                      </a:r>
                      <a:r>
                        <a:rPr lang="pl-PL" sz="1400" b="0" dirty="0" smtClean="0">
                          <a:solidFill>
                            <a:sysClr val="windowText" lastClr="000000"/>
                          </a:solidFill>
                          <a:effectLst/>
                        </a:rPr>
                        <a:t>(</a:t>
                      </a:r>
                      <a:r>
                        <a:rPr lang="pl-PL" sz="1400" b="0" dirty="0">
                          <a:solidFill>
                            <a:sysClr val="windowText" lastClr="000000"/>
                          </a:solidFill>
                          <a:effectLst/>
                        </a:rPr>
                        <a:t>2)</a:t>
                      </a:r>
                      <a:endParaRPr lang="en-US" sz="1400" b="0" dirty="0">
                        <a:solidFill>
                          <a:sysClr val="windowText" lastClr="000000"/>
                        </a:solidFill>
                        <a:effectLst/>
                        <a:latin typeface="+mj-lt"/>
                        <a:ea typeface="Times New Roman"/>
                      </a:endParaRPr>
                    </a:p>
                  </a:txBody>
                  <a:tcPr marL="42083" marR="4208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l-PL" sz="1400" b="0" dirty="0">
                          <a:solidFill>
                            <a:sysClr val="windowText" lastClr="000000"/>
                          </a:solidFill>
                          <a:effectLst/>
                        </a:rPr>
                        <a:t> </a:t>
                      </a:r>
                      <a:endParaRPr lang="pl-PL" sz="1400" b="0" dirty="0" smtClean="0">
                        <a:solidFill>
                          <a:sysClr val="windowText" lastClr="000000"/>
                        </a:solidFill>
                        <a:effectLst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l-PL" sz="1400" b="0" dirty="0" smtClean="0">
                          <a:solidFill>
                            <a:sysClr val="windowText" lastClr="000000"/>
                          </a:solidFill>
                          <a:effectLst/>
                        </a:rPr>
                        <a:t>Metoda analizy danych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l-PL" sz="1000" b="0" dirty="0" smtClean="0">
                          <a:solidFill>
                            <a:sysClr val="windowText" lastClr="000000"/>
                          </a:solidFill>
                          <a:effectLst/>
                          <a:latin typeface="+mj-lt"/>
                          <a:ea typeface="Times New Roman"/>
                        </a:rPr>
                        <a:t>np. analiza statystyczna, analiza narracyjna</a:t>
                      </a:r>
                      <a:endParaRPr lang="en-US" sz="1000" b="0" dirty="0">
                        <a:solidFill>
                          <a:sysClr val="windowText" lastClr="000000"/>
                        </a:solidFill>
                        <a:effectLst/>
                        <a:latin typeface="+mj-lt"/>
                        <a:ea typeface="Times New Roman"/>
                      </a:endParaRPr>
                    </a:p>
                  </a:txBody>
                  <a:tcPr marL="42083" marR="4208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pl-PL" sz="1400" b="0" dirty="0" smtClean="0">
                        <a:solidFill>
                          <a:sysClr val="windowText" lastClr="000000"/>
                        </a:solidFill>
                        <a:effectLst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l-PL" sz="1400" b="0" dirty="0" smtClean="0">
                          <a:solidFill>
                            <a:sysClr val="windowText" lastClr="000000"/>
                          </a:solidFill>
                          <a:effectLst/>
                        </a:rPr>
                        <a:t>Technika analizy danych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l-PL" sz="1000" b="0" dirty="0" smtClean="0">
                          <a:solidFill>
                            <a:sysClr val="windowText" lastClr="000000"/>
                          </a:solidFill>
                          <a:effectLst/>
                          <a:latin typeface="+mj-lt"/>
                          <a:ea typeface="Times New Roman"/>
                        </a:rPr>
                        <a:t>np. analiza współzależności,</a:t>
                      </a:r>
                      <a:r>
                        <a:rPr lang="pl-PL" sz="1000" b="0" baseline="0" dirty="0" smtClean="0">
                          <a:solidFill>
                            <a:sysClr val="windowText" lastClr="000000"/>
                          </a:solidFill>
                          <a:effectLst/>
                          <a:latin typeface="+mj-lt"/>
                          <a:ea typeface="Times New Roman"/>
                        </a:rPr>
                        <a:t> kodowanie dedukcyjne</a:t>
                      </a:r>
                      <a:endParaRPr lang="en-US" sz="1000" b="0" dirty="0">
                        <a:solidFill>
                          <a:sysClr val="windowText" lastClr="000000"/>
                        </a:solidFill>
                        <a:effectLst/>
                        <a:latin typeface="+mj-lt"/>
                        <a:ea typeface="Times New Roman"/>
                      </a:endParaRPr>
                    </a:p>
                  </a:txBody>
                  <a:tcPr marL="42083" marR="4208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l-PL" sz="1400" b="0" dirty="0">
                          <a:solidFill>
                            <a:sysClr val="windowText" lastClr="000000"/>
                          </a:solidFill>
                          <a:effectLst/>
                        </a:rPr>
                        <a:t> </a:t>
                      </a:r>
                      <a:endParaRPr lang="pl-PL" sz="1400" b="0" dirty="0" smtClean="0">
                        <a:solidFill>
                          <a:sysClr val="windowText" lastClr="000000"/>
                        </a:solidFill>
                        <a:effectLst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l-PL" sz="1400" b="0" dirty="0" smtClean="0">
                          <a:solidFill>
                            <a:sysClr val="windowText" lastClr="000000"/>
                          </a:solidFill>
                          <a:effectLst/>
                        </a:rPr>
                        <a:t>Narzędzie analizy danych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l-PL" sz="1000" b="0" dirty="0" smtClean="0">
                          <a:solidFill>
                            <a:sysClr val="windowText" lastClr="000000"/>
                          </a:solidFill>
                          <a:effectLst/>
                          <a:latin typeface="+mj-lt"/>
                          <a:ea typeface="Times New Roman"/>
                        </a:rPr>
                        <a:t>np. średnia arytmetyczna,</a:t>
                      </a:r>
                      <a:r>
                        <a:rPr lang="pl-PL" sz="1000" b="0" baseline="0" dirty="0" smtClean="0">
                          <a:solidFill>
                            <a:sysClr val="windowText" lastClr="000000"/>
                          </a:solidFill>
                          <a:effectLst/>
                          <a:latin typeface="+mj-lt"/>
                          <a:ea typeface="Times New Roman"/>
                        </a:rPr>
                        <a:t> lista kodów</a:t>
                      </a:r>
                      <a:endParaRPr lang="en-US" sz="1000" b="0" dirty="0">
                        <a:solidFill>
                          <a:sysClr val="windowText" lastClr="000000"/>
                        </a:solidFill>
                        <a:effectLst/>
                        <a:latin typeface="+mj-lt"/>
                        <a:ea typeface="Times New Roman"/>
                      </a:endParaRPr>
                    </a:p>
                  </a:txBody>
                  <a:tcPr marL="42083" marR="42083" marT="0" marB="0" anchor="ctr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1185077">
                <a:tc grid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endParaRPr lang="pl-PL" sz="1200" b="0" dirty="0" smtClean="0">
                        <a:solidFill>
                          <a:sysClr val="windowText" lastClr="000000"/>
                        </a:solidFill>
                        <a:effectLst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l-PL" sz="1200" b="0" dirty="0" smtClean="0">
                          <a:solidFill>
                            <a:sysClr val="windowText" lastClr="000000"/>
                          </a:solidFill>
                          <a:effectLst/>
                        </a:rPr>
                        <a:t>Ogólne</a:t>
                      </a:r>
                      <a:r>
                        <a:rPr lang="pl-PL" sz="1200" b="0" baseline="0" dirty="0" smtClean="0">
                          <a:solidFill>
                            <a:sysClr val="windowText" lastClr="000000"/>
                          </a:solidFill>
                          <a:effectLst/>
                        </a:rPr>
                        <a:t> </a:t>
                      </a:r>
                      <a:r>
                        <a:rPr lang="pl-PL" sz="1200" b="0" dirty="0" smtClean="0">
                          <a:solidFill>
                            <a:sysClr val="windowText" lastClr="000000"/>
                          </a:solidFill>
                          <a:effectLst/>
                        </a:rPr>
                        <a:t>podejście do badania,</a:t>
                      </a:r>
                      <a:r>
                        <a:rPr lang="pl-PL" sz="1200" b="0" baseline="0" dirty="0" smtClean="0">
                          <a:solidFill>
                            <a:sysClr val="windowText" lastClr="000000"/>
                          </a:solidFill>
                          <a:effectLst/>
                        </a:rPr>
                        <a:t> </a:t>
                      </a:r>
                      <a:r>
                        <a:rPr lang="pl-PL" sz="1200" b="0" dirty="0" smtClean="0">
                          <a:solidFill>
                            <a:sysClr val="windowText" lastClr="000000"/>
                          </a:solidFill>
                          <a:effectLst/>
                        </a:rPr>
                        <a:t>wyrażające docelowy zakres wnioskowania i uogólniania wyników badania,</a:t>
                      </a:r>
                      <a:r>
                        <a:rPr lang="pl-PL" sz="1200" b="0" baseline="0" dirty="0" smtClean="0">
                          <a:solidFill>
                            <a:sysClr val="windowText" lastClr="000000"/>
                          </a:solidFill>
                          <a:effectLst/>
                        </a:rPr>
                        <a:t> np. badanie sondażowe, studium przypadku, badania w działaniu, badanie opinii ekspertów</a:t>
                      </a:r>
                      <a:r>
                        <a:rPr lang="pl-PL" sz="1100" b="0" dirty="0" smtClean="0">
                          <a:solidFill>
                            <a:sysClr val="windowText" lastClr="000000"/>
                          </a:solidFill>
                          <a:effectLst/>
                        </a:rPr>
                        <a:t> </a:t>
                      </a:r>
                      <a:endParaRPr lang="en-US" sz="1100" b="0" dirty="0">
                        <a:solidFill>
                          <a:sysClr val="windowText" lastClr="000000"/>
                        </a:solidFill>
                        <a:effectLst/>
                        <a:latin typeface="+mj-lt"/>
                        <a:ea typeface="Times New Roman"/>
                      </a:endParaRPr>
                    </a:p>
                  </a:txBody>
                  <a:tcPr marL="42083" marR="42083" marT="0" marB="0"/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endParaRPr lang="en-US" sz="1200" b="0" dirty="0">
                        <a:solidFill>
                          <a:sysClr val="windowText" lastClr="000000"/>
                        </a:solidFill>
                        <a:effectLst/>
                        <a:latin typeface="+mj-lt"/>
                        <a:ea typeface="Times New Roman"/>
                      </a:endParaRPr>
                    </a:p>
                  </a:txBody>
                  <a:tcPr marL="42083" marR="4208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endParaRPr lang="pl-PL" sz="1200" b="0" dirty="0" smtClean="0">
                        <a:solidFill>
                          <a:sysClr val="windowText" lastClr="000000"/>
                        </a:solidFill>
                        <a:effectLst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l-PL" sz="1200" b="0" dirty="0" smtClean="0">
                          <a:solidFill>
                            <a:sysClr val="windowText" lastClr="000000"/>
                          </a:solidFill>
                          <a:effectLst/>
                        </a:rPr>
                        <a:t>Określony</a:t>
                      </a:r>
                      <a:r>
                        <a:rPr lang="pl-PL" sz="1200" b="0" dirty="0">
                          <a:solidFill>
                            <a:sysClr val="windowText" lastClr="000000"/>
                          </a:solidFill>
                          <a:effectLst/>
                        </a:rPr>
                        <a:t>, celowo dobrany i powtarzalny,  sposób postępowania w zakresie poznania naukowego ukierunkowany na </a:t>
                      </a:r>
                      <a:br>
                        <a:rPr lang="pl-PL" sz="1200" b="0" dirty="0">
                          <a:solidFill>
                            <a:sysClr val="windowText" lastClr="000000"/>
                          </a:solidFill>
                          <a:effectLst/>
                        </a:rPr>
                      </a:br>
                      <a:r>
                        <a:rPr lang="pl-PL" sz="1200" b="0" dirty="0">
                          <a:solidFill>
                            <a:sysClr val="windowText" lastClr="000000"/>
                          </a:solidFill>
                          <a:effectLst/>
                        </a:rPr>
                        <a:t>(1) gromadzenie, </a:t>
                      </a:r>
                      <a:br>
                        <a:rPr lang="pl-PL" sz="1200" b="0" dirty="0">
                          <a:solidFill>
                            <a:sysClr val="windowText" lastClr="000000"/>
                          </a:solidFill>
                          <a:effectLst/>
                        </a:rPr>
                      </a:br>
                      <a:r>
                        <a:rPr lang="pl-PL" sz="1200" b="0" dirty="0">
                          <a:solidFill>
                            <a:sysClr val="windowText" lastClr="000000"/>
                          </a:solidFill>
                          <a:effectLst/>
                        </a:rPr>
                        <a:t>(2) analizę danych</a:t>
                      </a:r>
                      <a:endParaRPr lang="en-US" sz="1200" b="0" dirty="0">
                        <a:solidFill>
                          <a:sysClr val="windowText" lastClr="000000"/>
                        </a:solidFill>
                        <a:effectLst/>
                        <a:latin typeface="+mj-lt"/>
                        <a:ea typeface="Times New Roman"/>
                      </a:endParaRPr>
                    </a:p>
                  </a:txBody>
                  <a:tcPr marL="42083" marR="4208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endParaRPr lang="pl-PL" sz="1200" b="0" dirty="0" smtClean="0">
                        <a:solidFill>
                          <a:sysClr val="windowText" lastClr="000000"/>
                        </a:solidFill>
                        <a:effectLst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l-PL" sz="1200" b="0" dirty="0" smtClean="0">
                          <a:solidFill>
                            <a:sysClr val="windowText" lastClr="000000"/>
                          </a:solidFill>
                          <a:effectLst/>
                        </a:rPr>
                        <a:t>Skonkretyzowany, sformalizowany i praktyczny sposób / przepis na </a:t>
                      </a:r>
                      <a:br>
                        <a:rPr lang="pl-PL" sz="1200" b="0" dirty="0" smtClean="0">
                          <a:solidFill>
                            <a:sysClr val="windowText" lastClr="000000"/>
                          </a:solidFill>
                          <a:effectLst/>
                        </a:rPr>
                      </a:br>
                      <a:r>
                        <a:rPr lang="pl-PL" sz="1200" b="0" dirty="0" smtClean="0">
                          <a:solidFill>
                            <a:sysClr val="windowText" lastClr="000000"/>
                          </a:solidFill>
                          <a:effectLst/>
                        </a:rPr>
                        <a:t>(1) gromadzenie, </a:t>
                      </a:r>
                      <a:br>
                        <a:rPr lang="pl-PL" sz="1200" b="0" dirty="0" smtClean="0">
                          <a:solidFill>
                            <a:sysClr val="windowText" lastClr="000000"/>
                          </a:solidFill>
                          <a:effectLst/>
                        </a:rPr>
                      </a:br>
                      <a:r>
                        <a:rPr lang="pl-PL" sz="1200" b="0" dirty="0" smtClean="0">
                          <a:solidFill>
                            <a:sysClr val="windowText" lastClr="000000"/>
                          </a:solidFill>
                          <a:effectLst/>
                        </a:rPr>
                        <a:t>(2) analizę danych</a:t>
                      </a:r>
                      <a:endParaRPr lang="en-US" sz="1200" b="0" dirty="0">
                        <a:solidFill>
                          <a:sysClr val="windowText" lastClr="000000"/>
                        </a:solidFill>
                        <a:effectLst/>
                        <a:latin typeface="+mj-lt"/>
                        <a:ea typeface="Times New Roman"/>
                      </a:endParaRPr>
                    </a:p>
                  </a:txBody>
                  <a:tcPr marL="42083" marR="4208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endParaRPr lang="pl-PL" sz="1200" b="0" dirty="0" smtClean="0">
                        <a:solidFill>
                          <a:sysClr val="windowText" lastClr="000000"/>
                        </a:solidFill>
                        <a:effectLst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l-PL" sz="1200" b="0" dirty="0" smtClean="0">
                          <a:solidFill>
                            <a:sysClr val="windowText" lastClr="000000"/>
                          </a:solidFill>
                          <a:effectLst/>
                        </a:rPr>
                        <a:t>Instrument fizycznie wykorzystywany w badaniu do </a:t>
                      </a:r>
                      <a:br>
                        <a:rPr lang="pl-PL" sz="1200" b="0" dirty="0" smtClean="0">
                          <a:solidFill>
                            <a:sysClr val="windowText" lastClr="000000"/>
                          </a:solidFill>
                          <a:effectLst/>
                        </a:rPr>
                      </a:br>
                      <a:r>
                        <a:rPr lang="pl-PL" sz="1200" b="0" dirty="0" smtClean="0">
                          <a:solidFill>
                            <a:sysClr val="windowText" lastClr="000000"/>
                          </a:solidFill>
                          <a:effectLst/>
                        </a:rPr>
                        <a:t>(1) gromadzenia, </a:t>
                      </a:r>
                      <a:br>
                        <a:rPr lang="pl-PL" sz="1200" b="0" dirty="0" smtClean="0">
                          <a:solidFill>
                            <a:sysClr val="windowText" lastClr="000000"/>
                          </a:solidFill>
                          <a:effectLst/>
                        </a:rPr>
                      </a:br>
                      <a:r>
                        <a:rPr lang="pl-PL" sz="1200" b="0" dirty="0" smtClean="0">
                          <a:solidFill>
                            <a:sysClr val="windowText" lastClr="000000"/>
                          </a:solidFill>
                          <a:effectLst/>
                        </a:rPr>
                        <a:t>(2) analizy </a:t>
                      </a:r>
                      <a:r>
                        <a:rPr lang="pl-PL" sz="2000" b="1" u="sng" dirty="0" smtClean="0">
                          <a:solidFill>
                            <a:srgbClr val="0000FF"/>
                          </a:solidFill>
                          <a:effectLst/>
                        </a:rPr>
                        <a:t>danych empirycznych</a:t>
                      </a:r>
                    </a:p>
                  </a:txBody>
                  <a:tcPr marL="42083" marR="42083" marT="0" marB="0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</a:tbl>
          </a:graphicData>
        </a:graphic>
      </p:graphicFrame>
      <p:cxnSp>
        <p:nvCxnSpPr>
          <p:cNvPr id="5" name="Łącznik prostoliniowy 4"/>
          <p:cNvCxnSpPr>
            <a:cxnSpLocks noChangeShapeType="1"/>
          </p:cNvCxnSpPr>
          <p:nvPr/>
        </p:nvCxnSpPr>
        <p:spPr bwMode="auto">
          <a:xfrm>
            <a:off x="2011834" y="4078600"/>
            <a:ext cx="614362" cy="0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/>
            <a:tailEnd type="triangle" w="med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6" name="Łącznik prostoliniowy 5"/>
          <p:cNvCxnSpPr>
            <a:cxnSpLocks noChangeShapeType="1"/>
          </p:cNvCxnSpPr>
          <p:nvPr/>
        </p:nvCxnSpPr>
        <p:spPr bwMode="auto">
          <a:xfrm>
            <a:off x="4440957" y="4061906"/>
            <a:ext cx="614362" cy="0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/>
            <a:tailEnd type="triangle" w="med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7" name="Łącznik prostoliniowy 6"/>
          <p:cNvCxnSpPr>
            <a:cxnSpLocks noChangeShapeType="1"/>
          </p:cNvCxnSpPr>
          <p:nvPr/>
        </p:nvCxnSpPr>
        <p:spPr bwMode="auto">
          <a:xfrm>
            <a:off x="6620346" y="4045212"/>
            <a:ext cx="615950" cy="0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/>
            <a:tailEnd type="triangle" w="med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8" name="Łącznik prostoliniowy 7"/>
          <p:cNvCxnSpPr>
            <a:cxnSpLocks noChangeShapeType="1"/>
          </p:cNvCxnSpPr>
          <p:nvPr/>
        </p:nvCxnSpPr>
        <p:spPr bwMode="auto">
          <a:xfrm flipV="1">
            <a:off x="3635896" y="3574544"/>
            <a:ext cx="0" cy="296863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/>
            <a:tailEnd type="triangle" w="med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9" name="Łącznik prostoliniowy 8"/>
          <p:cNvCxnSpPr>
            <a:cxnSpLocks noChangeShapeType="1"/>
          </p:cNvCxnSpPr>
          <p:nvPr/>
        </p:nvCxnSpPr>
        <p:spPr bwMode="auto">
          <a:xfrm flipV="1">
            <a:off x="5940152" y="3574544"/>
            <a:ext cx="0" cy="296863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/>
            <a:tailEnd type="triangle" w="med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0" name="Łącznik prostoliniowy 9"/>
          <p:cNvCxnSpPr>
            <a:cxnSpLocks noChangeShapeType="1"/>
          </p:cNvCxnSpPr>
          <p:nvPr/>
        </p:nvCxnSpPr>
        <p:spPr bwMode="auto">
          <a:xfrm flipV="1">
            <a:off x="8100392" y="3574544"/>
            <a:ext cx="0" cy="298450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/>
            <a:tailEnd type="triangle" w="med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1" name="Łącznik prostoliniowy 10"/>
          <p:cNvCxnSpPr>
            <a:cxnSpLocks noChangeShapeType="1"/>
          </p:cNvCxnSpPr>
          <p:nvPr/>
        </p:nvCxnSpPr>
        <p:spPr bwMode="auto">
          <a:xfrm>
            <a:off x="3621708" y="4296211"/>
            <a:ext cx="0" cy="303212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/>
            <a:tailEnd type="triangle" w="med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2" name="Łącznik prostoliniowy 11"/>
          <p:cNvCxnSpPr>
            <a:cxnSpLocks noChangeShapeType="1"/>
          </p:cNvCxnSpPr>
          <p:nvPr/>
        </p:nvCxnSpPr>
        <p:spPr bwMode="auto">
          <a:xfrm>
            <a:off x="5940152" y="4221088"/>
            <a:ext cx="0" cy="303212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/>
            <a:tailEnd type="triangle" w="med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3" name="Łącznik prostoliniowy 12"/>
          <p:cNvCxnSpPr>
            <a:cxnSpLocks noChangeShapeType="1"/>
          </p:cNvCxnSpPr>
          <p:nvPr/>
        </p:nvCxnSpPr>
        <p:spPr bwMode="auto">
          <a:xfrm>
            <a:off x="8100392" y="4221088"/>
            <a:ext cx="0" cy="303213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/>
            <a:tailEnd type="triangle" w="med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5" name="Rectangle 7"/>
          <p:cNvSpPr>
            <a:spLocks noChangeArrowheads="1"/>
          </p:cNvSpPr>
          <p:nvPr/>
        </p:nvSpPr>
        <p:spPr bwMode="auto">
          <a:xfrm>
            <a:off x="156592" y="960512"/>
            <a:ext cx="8879904" cy="1676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374" tIns="45690" rIns="91374" bIns="45690"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266700" indent="-266700" eaLnBrk="0" fontAlgn="base" hangingPunct="0">
              <a:spcBef>
                <a:spcPts val="1000"/>
              </a:spcBef>
              <a:spcAft>
                <a:spcPct val="10000"/>
              </a:spcAft>
              <a:tabLst>
                <a:tab pos="361950" algn="l"/>
              </a:tabLst>
            </a:pPr>
            <a:r>
              <a:rPr lang="pl-PL" sz="1600" dirty="0"/>
              <a:t>Złożoność </a:t>
            </a:r>
            <a:r>
              <a:rPr lang="pl-PL" sz="1600" dirty="0" smtClean="0"/>
              <a:t>metodyczna utrudnia budowanie klasyfikacji </a:t>
            </a:r>
            <a:r>
              <a:rPr lang="pl-PL" sz="1600" dirty="0"/>
              <a:t>metod badawczych w naukach o zarządzaniu i </a:t>
            </a:r>
            <a:r>
              <a:rPr lang="pl-PL" sz="1600" dirty="0" smtClean="0"/>
              <a:t>jakości, w szczególności w podziale na „ilościowe” i „jakościowe”. Zbiegi porządkujące:</a:t>
            </a:r>
          </a:p>
          <a:p>
            <a:pPr marL="539750" lvl="1" indent="-273050" eaLnBrk="0" fontAlgn="base" hangingPunct="0">
              <a:spcBef>
                <a:spcPts val="1000"/>
              </a:spcBef>
              <a:spcAft>
                <a:spcPct val="10000"/>
              </a:spcAft>
            </a:pPr>
            <a:r>
              <a:rPr lang="pl-PL" altLang="pl-PL" sz="1600" dirty="0"/>
              <a:t>wykorzystanie hierarchii klasyfikującej rozwiązania metodyczne na określone poziomy, np. w postaci procedur, metod, technik i narzędzi </a:t>
            </a:r>
            <a:r>
              <a:rPr lang="pl-PL" altLang="pl-PL" sz="1600" dirty="0" smtClean="0"/>
              <a:t>badawczych (</a:t>
            </a:r>
            <a:r>
              <a:rPr lang="pl-PL" altLang="pl-PL" sz="1600" dirty="0"/>
              <a:t>por. Sudoł 2012, s. 138),</a:t>
            </a:r>
          </a:p>
          <a:p>
            <a:pPr marL="539750" lvl="1" indent="-273050" eaLnBrk="0" fontAlgn="base" hangingPunct="0">
              <a:spcBef>
                <a:spcPts val="1000"/>
              </a:spcBef>
              <a:spcAft>
                <a:spcPct val="10000"/>
              </a:spcAft>
            </a:pPr>
            <a:r>
              <a:rPr lang="pl-PL" altLang="pl-PL" sz="1600" dirty="0" smtClean="0"/>
              <a:t>wyodrębnienie </a:t>
            </a:r>
            <a:r>
              <a:rPr lang="pl-PL" altLang="pl-PL" sz="1600" dirty="0"/>
              <a:t>dwóch klas rozwiązań metodycznych: (1) gromadzenia danych oraz (2) analizy/przetwarzania danych </a:t>
            </a:r>
            <a:r>
              <a:rPr lang="pl-PL" altLang="pl-PL" sz="1600" dirty="0" smtClean="0"/>
              <a:t>empirycznych (</a:t>
            </a:r>
            <a:r>
              <a:rPr lang="pl-PL" altLang="pl-PL" sz="1600" dirty="0" err="1" smtClean="0"/>
              <a:t>Flick</a:t>
            </a:r>
            <a:r>
              <a:rPr lang="pl-PL" altLang="pl-PL" sz="1600" dirty="0" smtClean="0"/>
              <a:t> 2010; Glinka, </a:t>
            </a:r>
            <a:r>
              <a:rPr lang="pl-PL" altLang="pl-PL" sz="1600" dirty="0" err="1" smtClean="0"/>
              <a:t>Czakon</a:t>
            </a:r>
            <a:r>
              <a:rPr lang="pl-PL" altLang="pl-PL" sz="1600" dirty="0" smtClean="0"/>
              <a:t>, 2021).</a:t>
            </a:r>
          </a:p>
        </p:txBody>
      </p:sp>
      <p:sp>
        <p:nvSpPr>
          <p:cNvPr id="3" name="Prostokąt 2"/>
          <p:cNvSpPr/>
          <p:nvPr/>
        </p:nvSpPr>
        <p:spPr>
          <a:xfrm>
            <a:off x="179512" y="6453336"/>
            <a:ext cx="878497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1000" dirty="0"/>
              <a:t>Źródło: </a:t>
            </a:r>
            <a:r>
              <a:rPr lang="pl-PL" sz="1000" dirty="0" smtClean="0"/>
              <a:t>Opracowanie własne na podstawie Matejun </a:t>
            </a:r>
            <a:r>
              <a:rPr lang="pl-PL" sz="1000" dirty="0"/>
              <a:t>M. (2023), Metody, techniki i narzędzia gromadzenia danych w badaniach mieszanych, [w:] Sułkowski Ł., Lenart-</a:t>
            </a:r>
            <a:r>
              <a:rPr lang="pl-PL" sz="1000" dirty="0" err="1"/>
              <a:t>Gansiniec</a:t>
            </a:r>
            <a:r>
              <a:rPr lang="pl-PL" sz="1000" dirty="0"/>
              <a:t> R. (red), Metody badań mieszanych w naukach o zarządzaniu, Wydawnictwo Naukowe Akademii WSB, Dąbrowa Górnicza, s. </a:t>
            </a:r>
            <a:r>
              <a:rPr lang="pl-PL" sz="1000" dirty="0" smtClean="0"/>
              <a:t>79.</a:t>
            </a:r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16733904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2323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76200" y="685800"/>
            <a:ext cx="9067800" cy="6172200"/>
          </a:xfrm>
          <a:prstGeom prst="rect">
            <a:avLst/>
          </a:prstGeom>
        </p:spPr>
        <p:txBody>
          <a:bodyPr/>
          <a:lstStyle/>
          <a:p>
            <a:r>
              <a:rPr lang="pl-PL" alt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Dane </a:t>
            </a:r>
            <a:r>
              <a:rPr lang="pl-PL" alt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sensoryczne: </a:t>
            </a:r>
            <a:r>
              <a:rPr lang="pl-PL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dane</a:t>
            </a:r>
            <a:r>
              <a:rPr lang="pl-PL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których istnienie i własności są uzależnione od percepcji za pomocą zmysłów: wzroku, słuchu, węchu, dotyku i smaku. Są one doświadczeniami wewnątrz umysłu, </a:t>
            </a:r>
            <a:r>
              <a:rPr lang="pl-PL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pl-PL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l-PL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możliwymi </a:t>
            </a:r>
            <a:r>
              <a:rPr lang="pl-PL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do identyfikacji i </a:t>
            </a:r>
            <a:r>
              <a:rPr lang="pl-PL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interpretacji</a:t>
            </a:r>
            <a:br>
              <a:rPr lang="pl-PL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l-PL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poprzez </a:t>
            </a:r>
            <a:r>
              <a:rPr lang="pl-PL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określone operacje myślowe</a:t>
            </a:r>
            <a:r>
              <a:rPr lang="pl-PL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br>
              <a:rPr lang="pl-PL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l-PL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takie jak </a:t>
            </a:r>
            <a:r>
              <a:rPr lang="pl-PL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np. wnioskowanie, osądzanie </a:t>
            </a:r>
            <a:r>
              <a:rPr lang="pl-PL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pl-PL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l-PL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lub </a:t>
            </a:r>
            <a:r>
              <a:rPr lang="pl-PL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stwierdzanie</a:t>
            </a:r>
          </a:p>
          <a:p>
            <a:pPr lvl="1"/>
            <a:endParaRPr lang="pl-PL" alt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/>
            <a:endParaRPr lang="pl-PL" alt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/>
            <a:endParaRPr lang="pl-PL" alt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/>
            <a:endParaRPr lang="pl-PL" alt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pl-PL" alt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Dane </a:t>
            </a:r>
            <a:r>
              <a:rPr lang="pl-PL" alt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tekstowe: </a:t>
            </a:r>
            <a:r>
              <a:rPr lang="pl-PL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obejmują </a:t>
            </a:r>
            <a:r>
              <a:rPr lang="pl-PL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słowa, zdania, </a:t>
            </a:r>
            <a:r>
              <a:rPr lang="pl-PL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pl-PL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l-PL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akapity </a:t>
            </a:r>
            <a:r>
              <a:rPr lang="pl-PL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lub inne fragmenty tekstu zawierającego </a:t>
            </a:r>
            <a:r>
              <a:rPr lang="pl-PL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pl-PL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l-PL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określone informacje, </a:t>
            </a:r>
            <a:r>
              <a:rPr lang="pl-PL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możliwe do percepcji, </a:t>
            </a:r>
            <a:r>
              <a:rPr lang="pl-PL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pl-PL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l-PL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zrozumienia </a:t>
            </a:r>
            <a:r>
              <a:rPr lang="pl-PL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 interpretacji w specyficznym </a:t>
            </a:r>
            <a:r>
              <a:rPr lang="pl-PL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pl-PL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l-PL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celu </a:t>
            </a:r>
            <a:r>
              <a:rPr lang="pl-PL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 kontekście</a:t>
            </a:r>
          </a:p>
        </p:txBody>
      </p:sp>
      <p:sp>
        <p:nvSpPr>
          <p:cNvPr id="7" name="Rectangle 2"/>
          <p:cNvSpPr txBox="1">
            <a:spLocks noChangeArrowheads="1"/>
          </p:cNvSpPr>
          <p:nvPr/>
        </p:nvSpPr>
        <p:spPr bwMode="auto">
          <a:xfrm>
            <a:off x="0" y="152400"/>
            <a:ext cx="91440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099" tIns="45565" rIns="91099" bIns="45565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pPr defTabSz="652751"/>
            <a:r>
              <a:rPr lang="pl-PL" altLang="en-US" sz="3500" b="1" kern="0" dirty="0">
                <a:solidFill>
                  <a:srgbClr val="000099"/>
                </a:solidFill>
                <a:cs typeface="Times New Roman" panose="02020603050405020304" pitchFamily="18" charset="0"/>
              </a:rPr>
              <a:t>Rodzaje danych w badaniach mieszanych</a:t>
            </a:r>
            <a:endParaRPr lang="pl-PL" altLang="en-US" sz="3500" b="1" kern="0" dirty="0">
              <a:solidFill>
                <a:srgbClr val="000099"/>
              </a:solidFill>
              <a:cs typeface="Times New Roman" panose="02020603050405020304" pitchFamily="18" charset="0"/>
            </a:endParaRPr>
          </a:p>
        </p:txBody>
      </p:sp>
      <p:pic>
        <p:nvPicPr>
          <p:cNvPr id="2050" name="Picture 2" descr="https://artincontext.org/wp-content/uploads/2022/04/Examples-of-Visual-Art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91118" y="1484784"/>
            <a:ext cx="3585338" cy="23042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75441" y="4021106"/>
            <a:ext cx="2064915" cy="26482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84825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23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2323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76200" y="685800"/>
            <a:ext cx="9067800" cy="6172200"/>
          </a:xfrm>
          <a:prstGeom prst="rect">
            <a:avLst/>
          </a:prstGeom>
        </p:spPr>
        <p:txBody>
          <a:bodyPr/>
          <a:lstStyle/>
          <a:p>
            <a:pPr>
              <a:lnSpc>
                <a:spcPct val="100000"/>
              </a:lnSpc>
            </a:pPr>
            <a:r>
              <a:rPr lang="pl-PL" alt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Mierzone na skali </a:t>
            </a:r>
            <a:r>
              <a:rPr lang="pl-PL" alt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nominalnej: </a:t>
            </a:r>
            <a:r>
              <a:rPr lang="pl-PL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 </a:t>
            </a:r>
            <a:r>
              <a:rPr lang="pl-PL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ich przypadku rozkład badanej cechy ma charakter jakościowy i opiera się na określonych klasach lub kategoriach odróżniających się od siebie na podstawie określonych kryteriów. Klasom tym można przyporządkować nazwy lub liczby, które jednak pozwalają tylko na ich rozróżnienie, </a:t>
            </a:r>
            <a:r>
              <a:rPr lang="pl-PL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bez </a:t>
            </a:r>
            <a:br>
              <a:rPr lang="pl-PL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l-PL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możliwości </a:t>
            </a:r>
            <a:r>
              <a:rPr lang="pl-PL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ich </a:t>
            </a:r>
            <a:r>
              <a:rPr lang="pl-PL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pl-PL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l-PL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porządkowania </a:t>
            </a:r>
            <a:br>
              <a:rPr lang="pl-PL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l-PL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pl-PL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np. mniejsze/większe, </a:t>
            </a:r>
            <a:r>
              <a:rPr lang="pl-PL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pl-PL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l-PL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lepsze/gorsze</a:t>
            </a:r>
            <a:r>
              <a:rPr lang="pl-PL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). </a:t>
            </a:r>
          </a:p>
          <a:p>
            <a:pPr>
              <a:lnSpc>
                <a:spcPct val="100000"/>
              </a:lnSpc>
            </a:pPr>
            <a:endParaRPr lang="pl-PL" alt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00000"/>
              </a:lnSpc>
            </a:pPr>
            <a:r>
              <a:rPr lang="pl-PL" alt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Mierzone na skali porządkowej (rangowej</a:t>
            </a:r>
            <a:r>
              <a:rPr lang="pl-PL" alt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): </a:t>
            </a:r>
            <a:r>
              <a:rPr lang="pl-PL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których </a:t>
            </a:r>
            <a:r>
              <a:rPr lang="pl-PL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pomiar polega na grupowaniu badanych jednostek w klasy lub kategorie, którym przypisuje się najczęściej liczby i porządkuje się (</a:t>
            </a:r>
            <a:r>
              <a:rPr lang="pl-PL" alt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ranguje</a:t>
            </a:r>
            <a:r>
              <a:rPr lang="pl-PL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ze względu na stopień natężenia danej </a:t>
            </a:r>
            <a:r>
              <a:rPr lang="pl-PL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cechy, przy czym nie można precyzyjnie określić „odległości” pomiędzy poszczególnymi kategoriami.</a:t>
            </a:r>
            <a:endParaRPr lang="pl-PL" alt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Obraz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31811" y="2086924"/>
            <a:ext cx="5615955" cy="1342077"/>
          </a:xfrm>
          <a:prstGeom prst="rect">
            <a:avLst/>
          </a:prstGeom>
        </p:spPr>
      </p:pic>
      <p:pic>
        <p:nvPicPr>
          <p:cNvPr id="3" name="Obraz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5940" y="5274518"/>
            <a:ext cx="4867275" cy="1466850"/>
          </a:xfrm>
          <a:prstGeom prst="rect">
            <a:avLst/>
          </a:prstGeom>
        </p:spPr>
      </p:pic>
      <p:sp>
        <p:nvSpPr>
          <p:cNvPr id="6" name="Rectangle 2"/>
          <p:cNvSpPr txBox="1">
            <a:spLocks noChangeArrowheads="1"/>
          </p:cNvSpPr>
          <p:nvPr/>
        </p:nvSpPr>
        <p:spPr bwMode="auto">
          <a:xfrm>
            <a:off x="0" y="152400"/>
            <a:ext cx="91440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099" tIns="45565" rIns="91099" bIns="45565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pPr defTabSz="652751"/>
            <a:r>
              <a:rPr lang="pl-PL" altLang="en-US" sz="3500" b="1" kern="0" dirty="0">
                <a:solidFill>
                  <a:srgbClr val="000099"/>
                </a:solidFill>
                <a:cs typeface="Times New Roman" panose="02020603050405020304" pitchFamily="18" charset="0"/>
              </a:rPr>
              <a:t>Rodzaje danych w badaniach mieszanych</a:t>
            </a:r>
            <a:endParaRPr lang="pl-PL" altLang="en-US" sz="3500" b="1" kern="0" dirty="0">
              <a:solidFill>
                <a:srgbClr val="000099"/>
              </a:solidFill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796029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23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2323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76200" y="713184"/>
            <a:ext cx="8816280" cy="6172200"/>
          </a:xfrm>
          <a:prstGeom prst="rect">
            <a:avLst/>
          </a:prstGeom>
        </p:spPr>
        <p:txBody>
          <a:bodyPr/>
          <a:lstStyle/>
          <a:p>
            <a:pPr>
              <a:lnSpc>
                <a:spcPct val="100000"/>
              </a:lnSpc>
            </a:pPr>
            <a:r>
              <a:rPr lang="pl-PL" alt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Mierzone na skali przedziałowej (interwałowej): </a:t>
            </a:r>
            <a:r>
              <a:rPr lang="pl-PL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których pomiar dokonywany jest w zbiorze liczb rzeczywistych pozwalając na </a:t>
            </a:r>
            <a:br>
              <a:rPr lang="pl-PL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l-PL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określenie zarówno kolejności, jak i liczbowej </a:t>
            </a:r>
            <a:br>
              <a:rPr lang="pl-PL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l-PL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odległości między badanymi jednostkami, ale nie ma </a:t>
            </a:r>
            <a:br>
              <a:rPr lang="pl-PL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l-PL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tzw. zera absolutnego - nie da się teoretycznie określić, </a:t>
            </a:r>
            <a:br>
              <a:rPr lang="pl-PL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l-PL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gdzie jest początek tej skali (np. wynik finansowy)</a:t>
            </a:r>
          </a:p>
          <a:p>
            <a:pPr>
              <a:lnSpc>
                <a:spcPct val="100000"/>
              </a:lnSpc>
            </a:pPr>
            <a:endParaRPr lang="pl-PL" alt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00000"/>
              </a:lnSpc>
            </a:pPr>
            <a:endParaRPr lang="pl-PL" alt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pl-PL" alt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Mierzone na skali ilorazowej </a:t>
            </a:r>
            <a:r>
              <a:rPr lang="pl-PL" altLang="en-US" sz="2000" b="1" dirty="0"/>
              <a:t>(stosunkowej) – </a:t>
            </a:r>
            <a:r>
              <a:rPr lang="pl-PL" altLang="en-US" sz="2000" dirty="0"/>
              <a:t/>
            </a:r>
            <a:br>
              <a:rPr lang="pl-PL" altLang="en-US" sz="2000" dirty="0"/>
            </a:br>
            <a:r>
              <a:rPr lang="pl-PL" altLang="en-US" sz="2000" dirty="0"/>
              <a:t>w tej skali znamy kolejność, różnice między </a:t>
            </a:r>
            <a:br>
              <a:rPr lang="pl-PL" altLang="en-US" sz="2000" dirty="0"/>
            </a:br>
            <a:r>
              <a:rPr lang="pl-PL" altLang="en-US" sz="2000" dirty="0"/>
              <a:t>wartościami, a także ta skala ma bezwzględną </a:t>
            </a:r>
            <a:br>
              <a:rPr lang="pl-PL" altLang="en-US" sz="2000" dirty="0"/>
            </a:br>
            <a:r>
              <a:rPr lang="pl-PL" altLang="en-US" sz="2000" dirty="0"/>
              <a:t>wartość zerową. Jest to najsilniejsza z </a:t>
            </a:r>
            <a:br>
              <a:rPr lang="pl-PL" altLang="en-US" sz="2000" dirty="0"/>
            </a:br>
            <a:r>
              <a:rPr lang="pl-PL" altLang="en-US" sz="2000" dirty="0"/>
              <a:t>zaprezentowanych skal, która pozwala na operacje </a:t>
            </a:r>
            <a:br>
              <a:rPr lang="pl-PL" altLang="en-US" sz="2000" dirty="0"/>
            </a:br>
            <a:r>
              <a:rPr lang="pl-PL" altLang="en-US" sz="2000" dirty="0"/>
              <a:t>ilościowe dla skal słabszych, a dodatkowo umożliwia </a:t>
            </a:r>
            <a:br>
              <a:rPr lang="pl-PL" altLang="en-US" sz="2000" dirty="0"/>
            </a:br>
            <a:r>
              <a:rPr lang="pl-PL" altLang="en-US" sz="2000" dirty="0"/>
              <a:t>pomiar względnego zróżnicowania między </a:t>
            </a:r>
            <a:br>
              <a:rPr lang="pl-PL" altLang="en-US" sz="2000" dirty="0"/>
            </a:br>
            <a:r>
              <a:rPr lang="pl-PL" altLang="en-US" sz="2000" dirty="0"/>
              <a:t>jednostkami, np. w procentach. Przykładem może </a:t>
            </a:r>
            <a:br>
              <a:rPr lang="pl-PL" altLang="en-US" sz="2000" dirty="0"/>
            </a:br>
            <a:r>
              <a:rPr lang="pl-PL" altLang="en-US" sz="2000" dirty="0"/>
              <a:t>być wielkość zatrudnienia w firmie w osobach </a:t>
            </a:r>
            <a:br>
              <a:rPr lang="pl-PL" altLang="en-US" sz="2000" dirty="0"/>
            </a:br>
            <a:r>
              <a:rPr lang="pl-PL" altLang="en-US" sz="2000" dirty="0"/>
              <a:t>w przeliczeniu na pełne etaty (0 lub więcej) lub wiek respondenta w latach (0 lub więcej)</a:t>
            </a:r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2201" y="1268761"/>
            <a:ext cx="2079673" cy="2079673"/>
          </a:xfrm>
          <a:prstGeom prst="rect">
            <a:avLst/>
          </a:prstGeom>
        </p:spPr>
      </p:pic>
      <p:pic>
        <p:nvPicPr>
          <p:cNvPr id="5" name="Obraz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0192" y="3789040"/>
            <a:ext cx="2304256" cy="2304256"/>
          </a:xfrm>
          <a:prstGeom prst="rect">
            <a:avLst/>
          </a:prstGeom>
        </p:spPr>
      </p:pic>
      <p:sp>
        <p:nvSpPr>
          <p:cNvPr id="7" name="Rectangle 2"/>
          <p:cNvSpPr txBox="1">
            <a:spLocks noChangeArrowheads="1"/>
          </p:cNvSpPr>
          <p:nvPr/>
        </p:nvSpPr>
        <p:spPr bwMode="auto">
          <a:xfrm>
            <a:off x="0" y="152400"/>
            <a:ext cx="91440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099" tIns="45565" rIns="91099" bIns="45565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pPr defTabSz="652751"/>
            <a:r>
              <a:rPr lang="pl-PL" altLang="en-US" sz="3500" b="1" kern="0" dirty="0">
                <a:solidFill>
                  <a:srgbClr val="000099"/>
                </a:solidFill>
                <a:cs typeface="Times New Roman" panose="02020603050405020304" pitchFamily="18" charset="0"/>
              </a:rPr>
              <a:t>Rodzaje danych w badaniach mieszanych</a:t>
            </a:r>
            <a:endParaRPr lang="pl-PL" altLang="en-US" sz="3500" b="1" kern="0" dirty="0">
              <a:solidFill>
                <a:srgbClr val="000099"/>
              </a:solidFill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260340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23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rostokąt 2"/>
          <p:cNvSpPr/>
          <p:nvPr/>
        </p:nvSpPr>
        <p:spPr>
          <a:xfrm>
            <a:off x="182498" y="711912"/>
            <a:ext cx="1508851" cy="743044"/>
          </a:xfrm>
          <a:prstGeom prst="rect">
            <a:avLst/>
          </a:prstGeom>
        </p:spPr>
        <p:txBody>
          <a:bodyPr wrap="none" lIns="65266" tIns="32633" rIns="65266" bIns="32633">
            <a:spAutoFit/>
          </a:bodyPr>
          <a:lstStyle/>
          <a:p>
            <a:pPr algn="ctr" defTabSz="652751" eaLnBrk="0" fontAlgn="base" hangingPunct="0">
              <a:spcBef>
                <a:spcPct val="20000"/>
              </a:spcBef>
              <a:spcAft>
                <a:spcPct val="0"/>
              </a:spcAft>
            </a:pPr>
            <a:r>
              <a:rPr lang="en-US" sz="2200" dirty="0">
                <a:solidFill>
                  <a:srgbClr val="000000"/>
                </a:solidFill>
              </a:rPr>
              <a:t>Dane </a:t>
            </a:r>
            <a:r>
              <a:rPr lang="pl-PL" sz="2200" dirty="0">
                <a:solidFill>
                  <a:srgbClr val="000000"/>
                </a:solidFill>
              </a:rPr>
              <a:t/>
            </a:r>
            <a:br>
              <a:rPr lang="pl-PL" sz="2200" dirty="0">
                <a:solidFill>
                  <a:srgbClr val="000000"/>
                </a:solidFill>
              </a:rPr>
            </a:br>
            <a:r>
              <a:rPr lang="en-US" sz="2200" dirty="0" err="1">
                <a:solidFill>
                  <a:srgbClr val="000000"/>
                </a:solidFill>
              </a:rPr>
              <a:t>sensoryczne</a:t>
            </a:r>
            <a:endParaRPr lang="en-US" sz="2200" dirty="0">
              <a:solidFill>
                <a:srgbClr val="000000"/>
              </a:solidFill>
            </a:endParaRPr>
          </a:p>
        </p:txBody>
      </p:sp>
      <p:sp>
        <p:nvSpPr>
          <p:cNvPr id="4" name="Prostokąt 3"/>
          <p:cNvSpPr/>
          <p:nvPr/>
        </p:nvSpPr>
        <p:spPr>
          <a:xfrm>
            <a:off x="1691684" y="730361"/>
            <a:ext cx="1133749" cy="743044"/>
          </a:xfrm>
          <a:prstGeom prst="rect">
            <a:avLst/>
          </a:prstGeom>
        </p:spPr>
        <p:txBody>
          <a:bodyPr wrap="none" lIns="65266" tIns="32633" rIns="65266" bIns="32633">
            <a:spAutoFit/>
          </a:bodyPr>
          <a:lstStyle/>
          <a:p>
            <a:pPr algn="ctr" defTabSz="652751" eaLnBrk="0" fontAlgn="base" hangingPunct="0">
              <a:spcBef>
                <a:spcPct val="20000"/>
              </a:spcBef>
              <a:spcAft>
                <a:spcPct val="0"/>
              </a:spcAft>
            </a:pPr>
            <a:r>
              <a:rPr lang="en-US" sz="2200" dirty="0">
                <a:solidFill>
                  <a:srgbClr val="000000"/>
                </a:solidFill>
              </a:rPr>
              <a:t>Dane </a:t>
            </a:r>
            <a:r>
              <a:rPr lang="pl-PL" sz="2200" dirty="0">
                <a:solidFill>
                  <a:srgbClr val="000000"/>
                </a:solidFill>
              </a:rPr>
              <a:t/>
            </a:r>
            <a:br>
              <a:rPr lang="pl-PL" sz="2200" dirty="0">
                <a:solidFill>
                  <a:srgbClr val="000000"/>
                </a:solidFill>
              </a:rPr>
            </a:br>
            <a:r>
              <a:rPr lang="en-US" sz="2200" dirty="0" err="1">
                <a:solidFill>
                  <a:srgbClr val="000000"/>
                </a:solidFill>
              </a:rPr>
              <a:t>tekstowe</a:t>
            </a:r>
            <a:endParaRPr lang="en-US" sz="2200" dirty="0">
              <a:solidFill>
                <a:srgbClr val="000000"/>
              </a:solidFill>
            </a:endParaRPr>
          </a:p>
        </p:txBody>
      </p:sp>
      <p:sp>
        <p:nvSpPr>
          <p:cNvPr id="5" name="Prostokąt 4"/>
          <p:cNvSpPr/>
          <p:nvPr/>
        </p:nvSpPr>
        <p:spPr>
          <a:xfrm>
            <a:off x="3059834" y="711912"/>
            <a:ext cx="1322903" cy="743044"/>
          </a:xfrm>
          <a:prstGeom prst="rect">
            <a:avLst/>
          </a:prstGeom>
        </p:spPr>
        <p:txBody>
          <a:bodyPr wrap="none" lIns="65266" tIns="32633" rIns="65266" bIns="32633">
            <a:spAutoFit/>
          </a:bodyPr>
          <a:lstStyle/>
          <a:p>
            <a:pPr algn="ctr" defTabSz="652751" eaLnBrk="0" fontAlgn="base" hangingPunct="0">
              <a:spcBef>
                <a:spcPct val="20000"/>
              </a:spcBef>
              <a:spcAft>
                <a:spcPct val="0"/>
              </a:spcAft>
            </a:pPr>
            <a:r>
              <a:rPr lang="pl-PL" sz="2200" dirty="0">
                <a:solidFill>
                  <a:srgbClr val="000000"/>
                </a:solidFill>
              </a:rPr>
              <a:t>Skala</a:t>
            </a:r>
            <a:br>
              <a:rPr lang="pl-PL" sz="2200" dirty="0">
                <a:solidFill>
                  <a:srgbClr val="000000"/>
                </a:solidFill>
              </a:rPr>
            </a:br>
            <a:r>
              <a:rPr lang="pl-PL" sz="2200" dirty="0">
                <a:solidFill>
                  <a:srgbClr val="000000"/>
                </a:solidFill>
              </a:rPr>
              <a:t>nominalna</a:t>
            </a:r>
            <a:endParaRPr lang="en-US" sz="2200" dirty="0">
              <a:solidFill>
                <a:srgbClr val="000000"/>
              </a:solidFill>
            </a:endParaRPr>
          </a:p>
        </p:txBody>
      </p:sp>
      <p:sp>
        <p:nvSpPr>
          <p:cNvPr id="6" name="Prostokąt 5"/>
          <p:cNvSpPr/>
          <p:nvPr/>
        </p:nvSpPr>
        <p:spPr>
          <a:xfrm>
            <a:off x="4573951" y="711912"/>
            <a:ext cx="1510455" cy="743044"/>
          </a:xfrm>
          <a:prstGeom prst="rect">
            <a:avLst/>
          </a:prstGeom>
        </p:spPr>
        <p:txBody>
          <a:bodyPr wrap="none" lIns="65266" tIns="32633" rIns="65266" bIns="32633">
            <a:spAutoFit/>
          </a:bodyPr>
          <a:lstStyle/>
          <a:p>
            <a:pPr algn="ctr" defTabSz="652751" eaLnBrk="0" fontAlgn="base" hangingPunct="0">
              <a:spcBef>
                <a:spcPct val="20000"/>
              </a:spcBef>
              <a:spcAft>
                <a:spcPct val="0"/>
              </a:spcAft>
            </a:pPr>
            <a:r>
              <a:rPr lang="pl-PL" sz="2200" dirty="0">
                <a:solidFill>
                  <a:srgbClr val="000000"/>
                </a:solidFill>
              </a:rPr>
              <a:t>Skala</a:t>
            </a:r>
            <a:br>
              <a:rPr lang="pl-PL" sz="2200" dirty="0">
                <a:solidFill>
                  <a:srgbClr val="000000"/>
                </a:solidFill>
              </a:rPr>
            </a:br>
            <a:r>
              <a:rPr lang="pl-PL" sz="2200" dirty="0">
                <a:solidFill>
                  <a:srgbClr val="000000"/>
                </a:solidFill>
              </a:rPr>
              <a:t>porządkowa</a:t>
            </a:r>
            <a:endParaRPr lang="en-US" sz="2200" dirty="0">
              <a:solidFill>
                <a:srgbClr val="000000"/>
              </a:solidFill>
            </a:endParaRPr>
          </a:p>
        </p:txBody>
      </p:sp>
      <p:sp>
        <p:nvSpPr>
          <p:cNvPr id="7" name="Prostokąt 6"/>
          <p:cNvSpPr/>
          <p:nvPr/>
        </p:nvSpPr>
        <p:spPr>
          <a:xfrm>
            <a:off x="6176872" y="730361"/>
            <a:ext cx="1635488" cy="743044"/>
          </a:xfrm>
          <a:prstGeom prst="rect">
            <a:avLst/>
          </a:prstGeom>
        </p:spPr>
        <p:txBody>
          <a:bodyPr wrap="none" lIns="65266" tIns="32633" rIns="65266" bIns="32633">
            <a:spAutoFit/>
          </a:bodyPr>
          <a:lstStyle/>
          <a:p>
            <a:pPr algn="ctr" defTabSz="652751" eaLnBrk="0" fontAlgn="base" hangingPunct="0">
              <a:spcBef>
                <a:spcPct val="20000"/>
              </a:spcBef>
              <a:spcAft>
                <a:spcPct val="0"/>
              </a:spcAft>
            </a:pPr>
            <a:r>
              <a:rPr lang="pl-PL" sz="2200" dirty="0">
                <a:solidFill>
                  <a:srgbClr val="000000"/>
                </a:solidFill>
              </a:rPr>
              <a:t>Skala</a:t>
            </a:r>
            <a:br>
              <a:rPr lang="pl-PL" sz="2200" dirty="0">
                <a:solidFill>
                  <a:srgbClr val="000000"/>
                </a:solidFill>
              </a:rPr>
            </a:br>
            <a:r>
              <a:rPr lang="pl-PL" sz="2200" dirty="0">
                <a:solidFill>
                  <a:srgbClr val="000000"/>
                </a:solidFill>
              </a:rPr>
              <a:t>przedziałowa</a:t>
            </a:r>
            <a:endParaRPr lang="en-US" sz="2200" dirty="0">
              <a:solidFill>
                <a:srgbClr val="000000"/>
              </a:solidFill>
            </a:endParaRPr>
          </a:p>
        </p:txBody>
      </p:sp>
      <p:sp>
        <p:nvSpPr>
          <p:cNvPr id="8" name="Prostokąt 7"/>
          <p:cNvSpPr/>
          <p:nvPr/>
        </p:nvSpPr>
        <p:spPr>
          <a:xfrm>
            <a:off x="7864153" y="702984"/>
            <a:ext cx="1244355" cy="743044"/>
          </a:xfrm>
          <a:prstGeom prst="rect">
            <a:avLst/>
          </a:prstGeom>
        </p:spPr>
        <p:txBody>
          <a:bodyPr wrap="none" lIns="65266" tIns="32633" rIns="65266" bIns="32633">
            <a:spAutoFit/>
          </a:bodyPr>
          <a:lstStyle/>
          <a:p>
            <a:pPr algn="ctr" defTabSz="652751" eaLnBrk="0" fontAlgn="base" hangingPunct="0">
              <a:spcBef>
                <a:spcPct val="20000"/>
              </a:spcBef>
              <a:spcAft>
                <a:spcPct val="0"/>
              </a:spcAft>
            </a:pPr>
            <a:r>
              <a:rPr lang="pl-PL" sz="2200" dirty="0">
                <a:solidFill>
                  <a:srgbClr val="000000"/>
                </a:solidFill>
              </a:rPr>
              <a:t>Skala</a:t>
            </a:r>
            <a:br>
              <a:rPr lang="pl-PL" sz="2200" dirty="0">
                <a:solidFill>
                  <a:srgbClr val="000000"/>
                </a:solidFill>
              </a:rPr>
            </a:br>
            <a:r>
              <a:rPr lang="pl-PL" sz="2200" dirty="0">
                <a:solidFill>
                  <a:srgbClr val="000000"/>
                </a:solidFill>
              </a:rPr>
              <a:t>ilorazowa</a:t>
            </a:r>
            <a:endParaRPr lang="en-US" sz="2200" dirty="0">
              <a:solidFill>
                <a:srgbClr val="000000"/>
              </a:solidFill>
            </a:endParaRPr>
          </a:p>
        </p:txBody>
      </p:sp>
      <p:pic>
        <p:nvPicPr>
          <p:cNvPr id="30" name="Picture 2" descr="https://artincontext.org/wp-content/uploads/2022/04/Examples-of-Visual-Arts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858" y="1644286"/>
            <a:ext cx="1080120" cy="6941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7141" y="1541412"/>
            <a:ext cx="842833" cy="10809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5924" y="1541412"/>
            <a:ext cx="1265464" cy="7007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0258" y="1567692"/>
            <a:ext cx="1237828" cy="88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" name="Obraz 3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2648" y="1538466"/>
            <a:ext cx="996104" cy="996104"/>
          </a:xfrm>
          <a:prstGeom prst="rect">
            <a:avLst/>
          </a:prstGeom>
        </p:spPr>
      </p:pic>
      <p:pic>
        <p:nvPicPr>
          <p:cNvPr id="35" name="Obraz 34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00431" y="1525932"/>
            <a:ext cx="971795" cy="971795"/>
          </a:xfrm>
          <a:prstGeom prst="rect">
            <a:avLst/>
          </a:prstGeom>
        </p:spPr>
      </p:pic>
      <p:sp>
        <p:nvSpPr>
          <p:cNvPr id="9" name="pole tekstowe 8"/>
          <p:cNvSpPr txBox="1"/>
          <p:nvPr/>
        </p:nvSpPr>
        <p:spPr>
          <a:xfrm>
            <a:off x="396859" y="2636912"/>
            <a:ext cx="2477813" cy="743044"/>
          </a:xfrm>
          <a:prstGeom prst="rect">
            <a:avLst/>
          </a:prstGeom>
          <a:noFill/>
        </p:spPr>
        <p:txBody>
          <a:bodyPr wrap="square" lIns="65266" tIns="32633" rIns="65266" bIns="32633" rtlCol="0">
            <a:spAutoFit/>
          </a:bodyPr>
          <a:lstStyle/>
          <a:p>
            <a:pPr defTabSz="652751" eaLnBrk="0" fontAlgn="base" hangingPunct="0">
              <a:spcBef>
                <a:spcPct val="20000"/>
              </a:spcBef>
              <a:spcAft>
                <a:spcPct val="0"/>
              </a:spcAft>
            </a:pPr>
            <a:r>
              <a:rPr lang="pl-PL" sz="2200" dirty="0">
                <a:solidFill>
                  <a:srgbClr val="000000"/>
                </a:solidFill>
              </a:rPr>
              <a:t>Rzeczywiście jakościowe</a:t>
            </a:r>
            <a:endParaRPr lang="en-US" sz="2200" dirty="0">
              <a:solidFill>
                <a:srgbClr val="000000"/>
              </a:solidFill>
            </a:endParaRPr>
          </a:p>
        </p:txBody>
      </p:sp>
      <p:sp>
        <p:nvSpPr>
          <p:cNvPr id="37" name="pole tekstowe 36"/>
          <p:cNvSpPr txBox="1"/>
          <p:nvPr/>
        </p:nvSpPr>
        <p:spPr>
          <a:xfrm>
            <a:off x="6387301" y="2636912"/>
            <a:ext cx="2556613" cy="743044"/>
          </a:xfrm>
          <a:prstGeom prst="rect">
            <a:avLst/>
          </a:prstGeom>
          <a:noFill/>
        </p:spPr>
        <p:txBody>
          <a:bodyPr wrap="square" lIns="65266" tIns="32633" rIns="65266" bIns="32633" rtlCol="0">
            <a:spAutoFit/>
          </a:bodyPr>
          <a:lstStyle/>
          <a:p>
            <a:pPr algn="r" defTabSz="652751" eaLnBrk="0" fontAlgn="base" hangingPunct="0">
              <a:spcBef>
                <a:spcPct val="20000"/>
              </a:spcBef>
              <a:spcAft>
                <a:spcPct val="0"/>
              </a:spcAft>
            </a:pPr>
            <a:r>
              <a:rPr lang="pl-PL" sz="2200" dirty="0">
                <a:solidFill>
                  <a:srgbClr val="000000"/>
                </a:solidFill>
              </a:rPr>
              <a:t>  </a:t>
            </a:r>
            <a:r>
              <a:rPr lang="pl-PL" sz="2200" dirty="0">
                <a:solidFill>
                  <a:srgbClr val="000000"/>
                </a:solidFill>
              </a:rPr>
              <a:t>Rzeczywiście ilościowe</a:t>
            </a:r>
            <a:endParaRPr lang="en-US" sz="2200" dirty="0">
              <a:solidFill>
                <a:srgbClr val="000000"/>
              </a:solidFill>
            </a:endParaRPr>
          </a:p>
        </p:txBody>
      </p:sp>
      <p:cxnSp>
        <p:nvCxnSpPr>
          <p:cNvPr id="11" name="Łącznik prosty ze strzałką 10"/>
          <p:cNvCxnSpPr/>
          <p:nvPr/>
        </p:nvCxnSpPr>
        <p:spPr bwMode="auto">
          <a:xfrm>
            <a:off x="2714123" y="3008434"/>
            <a:ext cx="3512631" cy="0"/>
          </a:xfrm>
          <a:prstGeom prst="straightConnector1">
            <a:avLst/>
          </a:prstGeom>
          <a:noFill/>
          <a:ln w="635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lg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9" name="Rectangle 3"/>
          <p:cNvSpPr txBox="1">
            <a:spLocks noChangeArrowheads="1"/>
          </p:cNvSpPr>
          <p:nvPr/>
        </p:nvSpPr>
        <p:spPr bwMode="auto">
          <a:xfrm>
            <a:off x="179069" y="3570536"/>
            <a:ext cx="8816280" cy="22347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308" tIns="45660" rIns="91308" bIns="45660" numCol="1" anchor="t" anchorCtr="0" compatLnSpc="1">
            <a:prstTxWarp prst="textNoShape">
              <a:avLst/>
            </a:prstTxWarp>
          </a:bodyPr>
          <a:lstStyle>
            <a:lvl1pPr marL="479716" indent="-479716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45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039382" indent="-399757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3900">
                <a:solidFill>
                  <a:schemeClr val="tx1"/>
                </a:solidFill>
                <a:latin typeface="+mn-lt"/>
              </a:defRPr>
            </a:lvl2pPr>
            <a:lvl3pPr marL="1599049" indent="-319809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400">
                <a:solidFill>
                  <a:schemeClr val="tx1"/>
                </a:solidFill>
                <a:latin typeface="+mn-lt"/>
              </a:defRPr>
            </a:lvl3pPr>
            <a:lvl4pPr marL="2238667" indent="-319809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4pPr>
            <a:lvl5pPr marL="2878285" indent="-319809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>
                <a:solidFill>
                  <a:schemeClr val="tx1"/>
                </a:solidFill>
                <a:latin typeface="+mn-lt"/>
              </a:defRPr>
            </a:lvl5pPr>
            <a:lvl6pPr marL="3517905" indent="-319809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>
                <a:solidFill>
                  <a:schemeClr val="tx1"/>
                </a:solidFill>
                <a:latin typeface="+mn-lt"/>
              </a:defRPr>
            </a:lvl6pPr>
            <a:lvl7pPr marL="4157523" indent="-319809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>
                <a:solidFill>
                  <a:schemeClr val="tx1"/>
                </a:solidFill>
                <a:latin typeface="+mn-lt"/>
              </a:defRPr>
            </a:lvl7pPr>
            <a:lvl8pPr marL="4797145" indent="-319809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>
                <a:solidFill>
                  <a:schemeClr val="tx1"/>
                </a:solidFill>
                <a:latin typeface="+mn-lt"/>
              </a:defRPr>
            </a:lvl8pPr>
            <a:lvl9pPr marL="5436766" indent="-319809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>
                <a:solidFill>
                  <a:schemeClr val="tx1"/>
                </a:solidFill>
                <a:latin typeface="+mn-lt"/>
              </a:defRPr>
            </a:lvl9pPr>
          </a:lstStyle>
          <a:p>
            <a:pPr marL="269745" indent="-269745" defTabSz="652751"/>
            <a:r>
              <a:rPr lang="pl-PL" altLang="en-US" sz="1800" dirty="0">
                <a:solidFill>
                  <a:srgbClr val="000000"/>
                </a:solidFill>
              </a:rPr>
              <a:t>Ważne, aby zawsze rozumieć, na jakich danych pracujemy!</a:t>
            </a:r>
          </a:p>
          <a:p>
            <a:pPr marL="539490" lvl="1" indent="-269745" defTabSz="652751"/>
            <a:r>
              <a:rPr lang="pl-PL" altLang="en-US" sz="1800" dirty="0">
                <a:solidFill>
                  <a:srgbClr val="000000"/>
                </a:solidFill>
              </a:rPr>
              <a:t>wykorzystanie nowego rodzaju danych może być źródłem oryginalności i nowatorskiego charakteru rozwiązania problemu badawczego</a:t>
            </a:r>
          </a:p>
          <a:p>
            <a:pPr marL="269745" indent="-269745" defTabSz="652751"/>
            <a:r>
              <a:rPr lang="pl-PL" altLang="en-US" sz="1800" dirty="0">
                <a:solidFill>
                  <a:srgbClr val="000000"/>
                </a:solidFill>
              </a:rPr>
              <a:t>Każdy rodzaj danych ma swoje własne, specyficzne metody analizy, np.: </a:t>
            </a:r>
          </a:p>
          <a:p>
            <a:pPr marL="539490" lvl="1" indent="-269745" defTabSz="652751"/>
            <a:r>
              <a:rPr lang="pl-PL" altLang="en-US" sz="1800" dirty="0">
                <a:solidFill>
                  <a:srgbClr val="000000"/>
                </a:solidFill>
              </a:rPr>
              <a:t>tendencja centralna: (1) skala nominalna, porządkowa - mediana lub dominanta; (2) skala przedziałowa, stosunkowa: średnia, mediana, dominanta; </a:t>
            </a:r>
          </a:p>
          <a:p>
            <a:pPr marL="539490" lvl="1" indent="-269745" defTabSz="652751"/>
            <a:r>
              <a:rPr lang="pl-PL" altLang="en-US" sz="1800" dirty="0">
                <a:solidFill>
                  <a:srgbClr val="000000"/>
                </a:solidFill>
              </a:rPr>
              <a:t>zależności: (1) skala nominalna - test niezależności Chi-kwadrat; (2) skala porządkowa - współczynnik korelacji rang </a:t>
            </a:r>
            <a:r>
              <a:rPr lang="pl-PL" altLang="en-US" sz="1800" dirty="0" err="1">
                <a:solidFill>
                  <a:srgbClr val="000000"/>
                </a:solidFill>
              </a:rPr>
              <a:t>Spearmana</a:t>
            </a:r>
            <a:r>
              <a:rPr lang="pl-PL" altLang="en-US" sz="1800" dirty="0">
                <a:solidFill>
                  <a:srgbClr val="000000"/>
                </a:solidFill>
              </a:rPr>
              <a:t>; (3) skala przedziałowa, ilorazowa: współczynnik korelacji Pearsona</a:t>
            </a:r>
          </a:p>
          <a:p>
            <a:pPr marL="539490" lvl="1" indent="-269745" defTabSz="652751"/>
            <a:r>
              <a:rPr lang="pl-PL" altLang="en-US" sz="1800" dirty="0">
                <a:solidFill>
                  <a:srgbClr val="000000"/>
                </a:solidFill>
              </a:rPr>
              <a:t>Ważne, aby zawsze dopasowywać metody analizy do posiadanych danych!</a:t>
            </a:r>
          </a:p>
        </p:txBody>
      </p:sp>
      <p:sp>
        <p:nvSpPr>
          <p:cNvPr id="20" name="pole tekstowe 19"/>
          <p:cNvSpPr txBox="1"/>
          <p:nvPr/>
        </p:nvSpPr>
        <p:spPr>
          <a:xfrm>
            <a:off x="3635896" y="2492896"/>
            <a:ext cx="1919148" cy="406705"/>
          </a:xfrm>
          <a:prstGeom prst="rect">
            <a:avLst/>
          </a:prstGeom>
          <a:noFill/>
        </p:spPr>
        <p:txBody>
          <a:bodyPr wrap="square" lIns="65266" tIns="32633" rIns="65266" bIns="32633" rtlCol="0">
            <a:spAutoFit/>
          </a:bodyPr>
          <a:lstStyle/>
          <a:p>
            <a:pPr defTabSz="652751" eaLnBrk="0" fontAlgn="base" hangingPunct="0">
              <a:spcBef>
                <a:spcPct val="20000"/>
              </a:spcBef>
              <a:spcAft>
                <a:spcPct val="0"/>
              </a:spcAft>
            </a:pPr>
            <a:r>
              <a:rPr lang="pl-PL" sz="2200" dirty="0">
                <a:solidFill>
                  <a:srgbClr val="000000"/>
                </a:solidFill>
              </a:rPr>
              <a:t>dyskusja….</a:t>
            </a:r>
            <a:endParaRPr lang="en-US" sz="2200" dirty="0">
              <a:solidFill>
                <a:srgbClr val="000000"/>
              </a:solidFill>
            </a:endParaRPr>
          </a:p>
        </p:txBody>
      </p:sp>
      <p:sp>
        <p:nvSpPr>
          <p:cNvPr id="21" name="Rectangle 2"/>
          <p:cNvSpPr txBox="1">
            <a:spLocks noChangeArrowheads="1"/>
          </p:cNvSpPr>
          <p:nvPr/>
        </p:nvSpPr>
        <p:spPr bwMode="auto">
          <a:xfrm>
            <a:off x="0" y="152400"/>
            <a:ext cx="91440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099" tIns="45565" rIns="91099" bIns="45565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pPr defTabSz="652751"/>
            <a:r>
              <a:rPr lang="pl-PL" altLang="en-US" sz="3500" b="1" kern="0" dirty="0">
                <a:solidFill>
                  <a:srgbClr val="000099"/>
                </a:solidFill>
                <a:cs typeface="Times New Roman" panose="02020603050405020304" pitchFamily="18" charset="0"/>
              </a:rPr>
              <a:t>Rodzaje danych w badaniach mieszanych</a:t>
            </a:r>
            <a:endParaRPr lang="pl-PL" altLang="en-US" sz="3500" b="1" kern="0" dirty="0">
              <a:solidFill>
                <a:srgbClr val="000099"/>
              </a:solidFill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734934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rostokąt 2"/>
          <p:cNvSpPr/>
          <p:nvPr/>
        </p:nvSpPr>
        <p:spPr>
          <a:xfrm>
            <a:off x="182833" y="711912"/>
            <a:ext cx="1508851" cy="743044"/>
          </a:xfrm>
          <a:prstGeom prst="rect">
            <a:avLst/>
          </a:prstGeom>
        </p:spPr>
        <p:txBody>
          <a:bodyPr wrap="none" lIns="65266" tIns="32633" rIns="65266" bIns="32633">
            <a:spAutoFit/>
          </a:bodyPr>
          <a:lstStyle/>
          <a:p>
            <a:pPr algn="ctr" defTabSz="652751" eaLnBrk="0" fontAlgn="base" hangingPunct="0">
              <a:spcBef>
                <a:spcPct val="20000"/>
              </a:spcBef>
              <a:spcAft>
                <a:spcPct val="0"/>
              </a:spcAft>
            </a:pPr>
            <a:r>
              <a:rPr lang="en-US" sz="2200" dirty="0">
                <a:solidFill>
                  <a:srgbClr val="000000"/>
                </a:solidFill>
              </a:rPr>
              <a:t>Dane </a:t>
            </a:r>
            <a:r>
              <a:rPr lang="pl-PL" sz="2200" dirty="0">
                <a:solidFill>
                  <a:srgbClr val="000000"/>
                </a:solidFill>
              </a:rPr>
              <a:t/>
            </a:r>
            <a:br>
              <a:rPr lang="pl-PL" sz="2200" dirty="0">
                <a:solidFill>
                  <a:srgbClr val="000000"/>
                </a:solidFill>
              </a:rPr>
            </a:br>
            <a:r>
              <a:rPr lang="en-US" sz="2200" dirty="0" err="1">
                <a:solidFill>
                  <a:srgbClr val="000000"/>
                </a:solidFill>
              </a:rPr>
              <a:t>sensoryczne</a:t>
            </a:r>
            <a:endParaRPr lang="en-US" sz="2200" dirty="0">
              <a:solidFill>
                <a:srgbClr val="000000"/>
              </a:solidFill>
            </a:endParaRPr>
          </a:p>
        </p:txBody>
      </p:sp>
      <p:sp>
        <p:nvSpPr>
          <p:cNvPr id="4" name="Prostokąt 3"/>
          <p:cNvSpPr/>
          <p:nvPr/>
        </p:nvSpPr>
        <p:spPr>
          <a:xfrm>
            <a:off x="1691684" y="730361"/>
            <a:ext cx="1133749" cy="743044"/>
          </a:xfrm>
          <a:prstGeom prst="rect">
            <a:avLst/>
          </a:prstGeom>
        </p:spPr>
        <p:txBody>
          <a:bodyPr wrap="none" lIns="65266" tIns="32633" rIns="65266" bIns="32633">
            <a:spAutoFit/>
          </a:bodyPr>
          <a:lstStyle/>
          <a:p>
            <a:pPr algn="ctr" defTabSz="652751" eaLnBrk="0" fontAlgn="base" hangingPunct="0">
              <a:spcBef>
                <a:spcPct val="20000"/>
              </a:spcBef>
              <a:spcAft>
                <a:spcPct val="0"/>
              </a:spcAft>
            </a:pPr>
            <a:r>
              <a:rPr lang="en-US" sz="2200" dirty="0">
                <a:solidFill>
                  <a:srgbClr val="000000"/>
                </a:solidFill>
              </a:rPr>
              <a:t>Dane </a:t>
            </a:r>
            <a:r>
              <a:rPr lang="pl-PL" sz="2200" dirty="0">
                <a:solidFill>
                  <a:srgbClr val="000000"/>
                </a:solidFill>
              </a:rPr>
              <a:t/>
            </a:r>
            <a:br>
              <a:rPr lang="pl-PL" sz="2200" dirty="0">
                <a:solidFill>
                  <a:srgbClr val="000000"/>
                </a:solidFill>
              </a:rPr>
            </a:br>
            <a:r>
              <a:rPr lang="en-US" sz="2200" dirty="0" err="1">
                <a:solidFill>
                  <a:srgbClr val="000000"/>
                </a:solidFill>
              </a:rPr>
              <a:t>tekstowe</a:t>
            </a:r>
            <a:endParaRPr lang="en-US" sz="2200" dirty="0">
              <a:solidFill>
                <a:srgbClr val="000000"/>
              </a:solidFill>
            </a:endParaRPr>
          </a:p>
        </p:txBody>
      </p:sp>
      <p:sp>
        <p:nvSpPr>
          <p:cNvPr id="5" name="Prostokąt 4"/>
          <p:cNvSpPr/>
          <p:nvPr/>
        </p:nvSpPr>
        <p:spPr>
          <a:xfrm>
            <a:off x="3059834" y="711912"/>
            <a:ext cx="1322903" cy="743044"/>
          </a:xfrm>
          <a:prstGeom prst="rect">
            <a:avLst/>
          </a:prstGeom>
        </p:spPr>
        <p:txBody>
          <a:bodyPr wrap="none" lIns="65266" tIns="32633" rIns="65266" bIns="32633">
            <a:spAutoFit/>
          </a:bodyPr>
          <a:lstStyle/>
          <a:p>
            <a:pPr algn="ctr" defTabSz="652751" eaLnBrk="0" fontAlgn="base" hangingPunct="0">
              <a:spcBef>
                <a:spcPct val="20000"/>
              </a:spcBef>
              <a:spcAft>
                <a:spcPct val="0"/>
              </a:spcAft>
            </a:pPr>
            <a:r>
              <a:rPr lang="pl-PL" sz="2200" dirty="0">
                <a:solidFill>
                  <a:srgbClr val="000000"/>
                </a:solidFill>
              </a:rPr>
              <a:t>Skala</a:t>
            </a:r>
            <a:br>
              <a:rPr lang="pl-PL" sz="2200" dirty="0">
                <a:solidFill>
                  <a:srgbClr val="000000"/>
                </a:solidFill>
              </a:rPr>
            </a:br>
            <a:r>
              <a:rPr lang="pl-PL" sz="2200" dirty="0">
                <a:solidFill>
                  <a:srgbClr val="000000"/>
                </a:solidFill>
              </a:rPr>
              <a:t>nominalna</a:t>
            </a:r>
            <a:endParaRPr lang="en-US" sz="2200" dirty="0">
              <a:solidFill>
                <a:srgbClr val="000000"/>
              </a:solidFill>
            </a:endParaRPr>
          </a:p>
        </p:txBody>
      </p:sp>
      <p:sp>
        <p:nvSpPr>
          <p:cNvPr id="6" name="Prostokąt 5"/>
          <p:cNvSpPr/>
          <p:nvPr/>
        </p:nvSpPr>
        <p:spPr>
          <a:xfrm>
            <a:off x="4572004" y="711912"/>
            <a:ext cx="1510455" cy="743044"/>
          </a:xfrm>
          <a:prstGeom prst="rect">
            <a:avLst/>
          </a:prstGeom>
        </p:spPr>
        <p:txBody>
          <a:bodyPr wrap="none" lIns="65266" tIns="32633" rIns="65266" bIns="32633">
            <a:spAutoFit/>
          </a:bodyPr>
          <a:lstStyle/>
          <a:p>
            <a:pPr algn="ctr" defTabSz="652751" eaLnBrk="0" fontAlgn="base" hangingPunct="0">
              <a:spcBef>
                <a:spcPct val="20000"/>
              </a:spcBef>
              <a:spcAft>
                <a:spcPct val="0"/>
              </a:spcAft>
            </a:pPr>
            <a:r>
              <a:rPr lang="pl-PL" sz="2200" dirty="0">
                <a:solidFill>
                  <a:srgbClr val="000000"/>
                </a:solidFill>
              </a:rPr>
              <a:t>Skala</a:t>
            </a:r>
            <a:br>
              <a:rPr lang="pl-PL" sz="2200" dirty="0">
                <a:solidFill>
                  <a:srgbClr val="000000"/>
                </a:solidFill>
              </a:rPr>
            </a:br>
            <a:r>
              <a:rPr lang="pl-PL" sz="2200" dirty="0">
                <a:solidFill>
                  <a:srgbClr val="000000"/>
                </a:solidFill>
              </a:rPr>
              <a:t>porządkowa</a:t>
            </a:r>
            <a:endParaRPr lang="en-US" sz="2200" dirty="0">
              <a:solidFill>
                <a:srgbClr val="000000"/>
              </a:solidFill>
            </a:endParaRPr>
          </a:p>
        </p:txBody>
      </p:sp>
      <p:sp>
        <p:nvSpPr>
          <p:cNvPr id="7" name="Prostokąt 6"/>
          <p:cNvSpPr/>
          <p:nvPr/>
        </p:nvSpPr>
        <p:spPr>
          <a:xfrm>
            <a:off x="6176872" y="730361"/>
            <a:ext cx="1635488" cy="743044"/>
          </a:xfrm>
          <a:prstGeom prst="rect">
            <a:avLst/>
          </a:prstGeom>
        </p:spPr>
        <p:txBody>
          <a:bodyPr wrap="none" lIns="65266" tIns="32633" rIns="65266" bIns="32633">
            <a:spAutoFit/>
          </a:bodyPr>
          <a:lstStyle/>
          <a:p>
            <a:pPr algn="ctr" defTabSz="652751" eaLnBrk="0" fontAlgn="base" hangingPunct="0">
              <a:spcBef>
                <a:spcPct val="20000"/>
              </a:spcBef>
              <a:spcAft>
                <a:spcPct val="0"/>
              </a:spcAft>
            </a:pPr>
            <a:r>
              <a:rPr lang="pl-PL" sz="2200" dirty="0">
                <a:solidFill>
                  <a:srgbClr val="000000"/>
                </a:solidFill>
              </a:rPr>
              <a:t>Skala</a:t>
            </a:r>
            <a:br>
              <a:rPr lang="pl-PL" sz="2200" dirty="0">
                <a:solidFill>
                  <a:srgbClr val="000000"/>
                </a:solidFill>
              </a:rPr>
            </a:br>
            <a:r>
              <a:rPr lang="pl-PL" sz="2200" dirty="0">
                <a:solidFill>
                  <a:srgbClr val="000000"/>
                </a:solidFill>
              </a:rPr>
              <a:t>przedziałowa</a:t>
            </a:r>
            <a:endParaRPr lang="en-US" sz="2200" dirty="0">
              <a:solidFill>
                <a:srgbClr val="000000"/>
              </a:solidFill>
            </a:endParaRPr>
          </a:p>
        </p:txBody>
      </p:sp>
      <p:sp>
        <p:nvSpPr>
          <p:cNvPr id="8" name="Prostokąt 7"/>
          <p:cNvSpPr/>
          <p:nvPr/>
        </p:nvSpPr>
        <p:spPr>
          <a:xfrm>
            <a:off x="7864153" y="702984"/>
            <a:ext cx="1244355" cy="743044"/>
          </a:xfrm>
          <a:prstGeom prst="rect">
            <a:avLst/>
          </a:prstGeom>
        </p:spPr>
        <p:txBody>
          <a:bodyPr wrap="none" lIns="65266" tIns="32633" rIns="65266" bIns="32633">
            <a:spAutoFit/>
          </a:bodyPr>
          <a:lstStyle/>
          <a:p>
            <a:pPr algn="ctr" defTabSz="652751" eaLnBrk="0" fontAlgn="base" hangingPunct="0">
              <a:spcBef>
                <a:spcPct val="20000"/>
              </a:spcBef>
              <a:spcAft>
                <a:spcPct val="0"/>
              </a:spcAft>
            </a:pPr>
            <a:r>
              <a:rPr lang="pl-PL" sz="2200" dirty="0">
                <a:solidFill>
                  <a:srgbClr val="000000"/>
                </a:solidFill>
              </a:rPr>
              <a:t>Skala</a:t>
            </a:r>
            <a:br>
              <a:rPr lang="pl-PL" sz="2200" dirty="0">
                <a:solidFill>
                  <a:srgbClr val="000000"/>
                </a:solidFill>
              </a:rPr>
            </a:br>
            <a:r>
              <a:rPr lang="pl-PL" sz="2200" dirty="0">
                <a:solidFill>
                  <a:srgbClr val="000000"/>
                </a:solidFill>
              </a:rPr>
              <a:t>ilorazowa</a:t>
            </a:r>
            <a:endParaRPr lang="en-US" sz="2200" dirty="0">
              <a:solidFill>
                <a:srgbClr val="000000"/>
              </a:solidFill>
            </a:endParaRPr>
          </a:p>
        </p:txBody>
      </p:sp>
      <p:pic>
        <p:nvPicPr>
          <p:cNvPr id="30" name="Picture 2" descr="https://artincontext.org/wp-content/uploads/2022/04/Examples-of-Visual-Arts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7193" y="1644286"/>
            <a:ext cx="1080120" cy="6941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7141" y="1541412"/>
            <a:ext cx="842833" cy="10809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5924" y="1541412"/>
            <a:ext cx="1265464" cy="7007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08312" y="1567692"/>
            <a:ext cx="1237828" cy="88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" name="Obraz 3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2648" y="1538466"/>
            <a:ext cx="996104" cy="996104"/>
          </a:xfrm>
          <a:prstGeom prst="rect">
            <a:avLst/>
          </a:prstGeom>
        </p:spPr>
      </p:pic>
      <p:pic>
        <p:nvPicPr>
          <p:cNvPr id="35" name="Obraz 34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00431" y="1525932"/>
            <a:ext cx="971795" cy="971795"/>
          </a:xfrm>
          <a:prstGeom prst="rect">
            <a:avLst/>
          </a:prstGeom>
        </p:spPr>
      </p:pic>
      <p:sp>
        <p:nvSpPr>
          <p:cNvPr id="21" name="Rectangle 2"/>
          <p:cNvSpPr txBox="1">
            <a:spLocks noChangeArrowheads="1"/>
          </p:cNvSpPr>
          <p:nvPr/>
        </p:nvSpPr>
        <p:spPr bwMode="auto">
          <a:xfrm>
            <a:off x="0" y="152400"/>
            <a:ext cx="91440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099" tIns="45565" rIns="91099" bIns="45565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pPr defTabSz="652751"/>
            <a:r>
              <a:rPr lang="pl-PL" altLang="en-US" sz="3500" b="1" kern="0" dirty="0">
                <a:solidFill>
                  <a:srgbClr val="000099"/>
                </a:solidFill>
                <a:cs typeface="Times New Roman" panose="02020603050405020304" pitchFamily="18" charset="0"/>
              </a:rPr>
              <a:t>Rodzaje danych w badaniach mieszanych</a:t>
            </a:r>
            <a:endParaRPr lang="pl-PL" altLang="en-US" sz="3500" b="1" kern="0" dirty="0">
              <a:solidFill>
                <a:srgbClr val="000099"/>
              </a:solidFill>
              <a:cs typeface="Times New Roman" panose="02020603050405020304" pitchFamily="18" charset="0"/>
            </a:endParaRPr>
          </a:p>
        </p:txBody>
      </p:sp>
      <p:sp>
        <p:nvSpPr>
          <p:cNvPr id="22" name="Rectangle 3"/>
          <p:cNvSpPr txBox="1">
            <a:spLocks noChangeArrowheads="1"/>
          </p:cNvSpPr>
          <p:nvPr/>
        </p:nvSpPr>
        <p:spPr bwMode="auto">
          <a:xfrm>
            <a:off x="179073" y="2708920"/>
            <a:ext cx="4608955" cy="40349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308" tIns="45660" rIns="91308" bIns="45660" numCol="1" anchor="t" anchorCtr="0" compatLnSpc="1">
            <a:prstTxWarp prst="textNoShape">
              <a:avLst/>
            </a:prstTxWarp>
          </a:bodyPr>
          <a:lstStyle>
            <a:lvl1pPr marL="479716" indent="-479716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45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039382" indent="-399757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3900">
                <a:solidFill>
                  <a:schemeClr val="tx1"/>
                </a:solidFill>
                <a:latin typeface="+mn-lt"/>
              </a:defRPr>
            </a:lvl2pPr>
            <a:lvl3pPr marL="1599049" indent="-319809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400">
                <a:solidFill>
                  <a:schemeClr val="tx1"/>
                </a:solidFill>
                <a:latin typeface="+mn-lt"/>
              </a:defRPr>
            </a:lvl3pPr>
            <a:lvl4pPr marL="2238667" indent="-319809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4pPr>
            <a:lvl5pPr marL="2878285" indent="-319809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>
                <a:solidFill>
                  <a:schemeClr val="tx1"/>
                </a:solidFill>
                <a:latin typeface="+mn-lt"/>
              </a:defRPr>
            </a:lvl5pPr>
            <a:lvl6pPr marL="3517905" indent="-319809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>
                <a:solidFill>
                  <a:schemeClr val="tx1"/>
                </a:solidFill>
                <a:latin typeface="+mn-lt"/>
              </a:defRPr>
            </a:lvl6pPr>
            <a:lvl7pPr marL="4157523" indent="-319809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>
                <a:solidFill>
                  <a:schemeClr val="tx1"/>
                </a:solidFill>
                <a:latin typeface="+mn-lt"/>
              </a:defRPr>
            </a:lvl7pPr>
            <a:lvl8pPr marL="4797145" indent="-319809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>
                <a:solidFill>
                  <a:schemeClr val="tx1"/>
                </a:solidFill>
                <a:latin typeface="+mn-lt"/>
              </a:defRPr>
            </a:lvl8pPr>
            <a:lvl9pPr marL="5436766" indent="-319809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>
                <a:solidFill>
                  <a:schemeClr val="tx1"/>
                </a:solidFill>
                <a:latin typeface="+mn-lt"/>
              </a:defRPr>
            </a:lvl9pPr>
          </a:lstStyle>
          <a:p>
            <a:pPr marL="326337" indent="-326337" defTabSz="652751">
              <a:lnSpc>
                <a:spcPct val="200000"/>
              </a:lnSpc>
              <a:buFont typeface="+mj-lt"/>
              <a:buAutoNum type="arabicPeriod"/>
            </a:pPr>
            <a:r>
              <a:rPr lang="pl-PL" altLang="en-US" sz="1800" b="1" dirty="0">
                <a:solidFill>
                  <a:srgbClr val="000000"/>
                </a:solidFill>
              </a:rPr>
              <a:t>Udział w rynku?</a:t>
            </a:r>
            <a:endParaRPr lang="pl-PL" altLang="en-US" sz="1800" b="1" dirty="0">
              <a:solidFill>
                <a:srgbClr val="000000"/>
              </a:solidFill>
            </a:endParaRPr>
          </a:p>
          <a:p>
            <a:pPr marL="326337" indent="-326337" defTabSz="652751">
              <a:lnSpc>
                <a:spcPct val="200000"/>
              </a:lnSpc>
              <a:buFont typeface="+mj-lt"/>
              <a:buAutoNum type="arabicPeriod"/>
            </a:pPr>
            <a:r>
              <a:rPr lang="pl-PL" altLang="en-US" sz="1800" b="1" dirty="0">
                <a:solidFill>
                  <a:srgbClr val="000000"/>
                </a:solidFill>
              </a:rPr>
              <a:t>Wynik finansowy przedsiębiorstwa?</a:t>
            </a:r>
          </a:p>
          <a:p>
            <a:pPr marL="326337" indent="-326337" defTabSz="652751">
              <a:lnSpc>
                <a:spcPct val="200000"/>
              </a:lnSpc>
              <a:buFont typeface="+mj-lt"/>
              <a:buAutoNum type="arabicPeriod"/>
            </a:pPr>
            <a:r>
              <a:rPr lang="pl-PL" altLang="en-US" sz="1800" b="1" dirty="0">
                <a:solidFill>
                  <a:srgbClr val="000000"/>
                </a:solidFill>
              </a:rPr>
              <a:t>Wielkość przedsiębiorstwa?</a:t>
            </a:r>
            <a:endParaRPr lang="pl-PL" altLang="en-US" sz="1800" b="1" dirty="0">
              <a:solidFill>
                <a:srgbClr val="000000"/>
              </a:solidFill>
            </a:endParaRPr>
          </a:p>
          <a:p>
            <a:pPr marL="326337" indent="-326337" defTabSz="652751">
              <a:lnSpc>
                <a:spcPct val="200000"/>
              </a:lnSpc>
              <a:buFont typeface="+mj-lt"/>
              <a:buAutoNum type="arabicPeriod"/>
            </a:pPr>
            <a:r>
              <a:rPr lang="pl-PL" altLang="en-US" sz="1800" b="1" dirty="0">
                <a:solidFill>
                  <a:srgbClr val="000000"/>
                </a:solidFill>
              </a:rPr>
              <a:t>Satysfakcja klienta?</a:t>
            </a:r>
            <a:endParaRPr lang="pl-PL" altLang="en-US" sz="1800" b="1" dirty="0">
              <a:solidFill>
                <a:srgbClr val="000000"/>
              </a:solidFill>
            </a:endParaRPr>
          </a:p>
          <a:p>
            <a:pPr marL="326337" indent="-326337" defTabSz="652751">
              <a:lnSpc>
                <a:spcPct val="200000"/>
              </a:lnSpc>
              <a:buFont typeface="+mj-lt"/>
              <a:buAutoNum type="arabicPeriod"/>
            </a:pPr>
            <a:r>
              <a:rPr lang="pl-PL" altLang="en-US" sz="1800" b="1" dirty="0">
                <a:solidFill>
                  <a:srgbClr val="000000"/>
                </a:solidFill>
              </a:rPr>
              <a:t>Stanowisko w przedsiębiorstwie?</a:t>
            </a:r>
            <a:endParaRPr lang="pl-PL" altLang="en-US" sz="1800" b="1" dirty="0">
              <a:solidFill>
                <a:srgbClr val="000000"/>
              </a:solidFill>
            </a:endParaRPr>
          </a:p>
          <a:p>
            <a:pPr marL="326337" indent="-326337" defTabSz="652751">
              <a:lnSpc>
                <a:spcPct val="200000"/>
              </a:lnSpc>
              <a:buFont typeface="+mj-lt"/>
              <a:buAutoNum type="arabicPeriod"/>
            </a:pPr>
            <a:r>
              <a:rPr lang="pl-PL" altLang="en-US" sz="1800" b="1" dirty="0">
                <a:solidFill>
                  <a:srgbClr val="000000"/>
                </a:solidFill>
              </a:rPr>
              <a:t>Branża przedsiębiorstwa?</a:t>
            </a:r>
            <a:endParaRPr lang="pl-PL" altLang="en-US" sz="1800" b="1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97952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e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32083987"/>
              </p:ext>
            </p:extLst>
          </p:nvPr>
        </p:nvGraphicFramePr>
        <p:xfrm>
          <a:off x="200090" y="1099547"/>
          <a:ext cx="8764401" cy="3481580"/>
        </p:xfrm>
        <a:graphic>
          <a:graphicData uri="http://schemas.openxmlformats.org/drawingml/2006/table">
            <a:tbl>
              <a:tblPr firstRow="1" firstCol="1" bandRow="1">
                <a:tableStyleId>{F5AB1C69-6EDB-4FF4-983F-18BD219EF322}</a:tableStyleId>
              </a:tblPr>
              <a:tblGrid>
                <a:gridCol w="1886396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719219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719219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719219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720348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</a:tblGrid>
              <a:tr h="257262">
                <a:tc rowSpan="3"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l-PL" sz="1400" dirty="0" smtClean="0">
                          <a:solidFill>
                            <a:schemeClr val="tx1"/>
                          </a:solidFill>
                          <a:effectLst/>
                        </a:rPr>
                        <a:t>Rodzaj</a:t>
                      </a:r>
                      <a:br>
                        <a:rPr lang="pl-PL" sz="1400" dirty="0" smtClean="0">
                          <a:solidFill>
                            <a:schemeClr val="tx1"/>
                          </a:solidFill>
                          <a:effectLst/>
                        </a:rPr>
                      </a:br>
                      <a:r>
                        <a:rPr lang="pl-PL" sz="1400" dirty="0" smtClean="0">
                          <a:solidFill>
                            <a:schemeClr val="tx1"/>
                          </a:solidFill>
                          <a:effectLst/>
                        </a:rPr>
                        <a:t>danych:</a:t>
                      </a:r>
                      <a:endParaRPr lang="en-US" sz="14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0256" marR="40256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4"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l-PL" sz="1400" dirty="0" smtClean="0">
                          <a:solidFill>
                            <a:schemeClr val="tx1"/>
                          </a:solidFill>
                          <a:effectLst/>
                        </a:rPr>
                        <a:t>Metody badawcze</a:t>
                      </a:r>
                      <a:endParaRPr lang="en-US" sz="14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0256" marR="4025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51452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l-PL" sz="1400" b="1" dirty="0" smtClean="0">
                          <a:solidFill>
                            <a:schemeClr val="tx1"/>
                          </a:solidFill>
                          <a:effectLst/>
                        </a:rPr>
                        <a:t>Badania </a:t>
                      </a:r>
                      <a:br>
                        <a:rPr lang="pl-PL" sz="1400" b="1" dirty="0" smtClean="0">
                          <a:solidFill>
                            <a:schemeClr val="tx1"/>
                          </a:solidFill>
                          <a:effectLst/>
                        </a:rPr>
                      </a:br>
                      <a:r>
                        <a:rPr lang="pl-PL" sz="1400" b="1" dirty="0" smtClean="0">
                          <a:solidFill>
                            <a:schemeClr val="tx1"/>
                          </a:solidFill>
                          <a:effectLst/>
                        </a:rPr>
                        <a:t>ankietowe</a:t>
                      </a:r>
                      <a:endParaRPr lang="en-US" sz="1400" b="1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0256" marR="4025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l-PL" sz="1400" b="1" dirty="0" smtClean="0">
                          <a:solidFill>
                            <a:schemeClr val="tx1"/>
                          </a:solidFill>
                          <a:effectLst/>
                        </a:rPr>
                        <a:t>Metoda </a:t>
                      </a:r>
                      <a:br>
                        <a:rPr lang="pl-PL" sz="1400" b="1" dirty="0" smtClean="0">
                          <a:solidFill>
                            <a:schemeClr val="tx1"/>
                          </a:solidFill>
                          <a:effectLst/>
                        </a:rPr>
                      </a:br>
                      <a:r>
                        <a:rPr lang="pl-PL" sz="1400" b="1" dirty="0" smtClean="0">
                          <a:solidFill>
                            <a:schemeClr val="tx1"/>
                          </a:solidFill>
                          <a:effectLst/>
                        </a:rPr>
                        <a:t>wywiadu</a:t>
                      </a:r>
                      <a:endParaRPr lang="en-US" sz="1400" b="1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0256" marR="4025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l-PL" sz="1400" b="1" dirty="0" smtClean="0">
                          <a:solidFill>
                            <a:schemeClr val="tx1"/>
                          </a:solidFill>
                          <a:effectLst/>
                        </a:rPr>
                        <a:t>Metoda </a:t>
                      </a:r>
                      <a:br>
                        <a:rPr lang="pl-PL" sz="1400" b="1" dirty="0" smtClean="0">
                          <a:solidFill>
                            <a:schemeClr val="tx1"/>
                          </a:solidFill>
                          <a:effectLst/>
                        </a:rPr>
                      </a:br>
                      <a:r>
                        <a:rPr lang="pl-PL" sz="1400" b="1" dirty="0" smtClean="0">
                          <a:solidFill>
                            <a:schemeClr val="tx1"/>
                          </a:solidFill>
                          <a:effectLst/>
                        </a:rPr>
                        <a:t>obserwacji</a:t>
                      </a:r>
                      <a:endParaRPr lang="en-US" sz="1400" b="1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0256" marR="4025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l-PL" sz="1400" b="1" dirty="0" smtClean="0">
                          <a:solidFill>
                            <a:schemeClr val="tx1"/>
                          </a:solidFill>
                          <a:effectLst/>
                        </a:rPr>
                        <a:t>Badania</a:t>
                      </a:r>
                      <a:r>
                        <a:rPr lang="pl-PL" sz="1400" b="1" baseline="0" dirty="0" smtClean="0">
                          <a:solidFill>
                            <a:schemeClr val="tx1"/>
                          </a:solidFill>
                          <a:effectLst/>
                        </a:rPr>
                        <a:t> dokumentów</a:t>
                      </a:r>
                      <a:endParaRPr lang="en-US" sz="1400" b="1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0256" marR="4025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655999">
                <a:tc vMerge="1"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n-US" sz="14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0256" marR="4025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l-PL" sz="1200" b="0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</a:rPr>
                        <a:t>brak pogłębionej</a:t>
                      </a:r>
                      <a:r>
                        <a:rPr lang="pl-PL" sz="1200" b="0" baseline="0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</a:rPr>
                        <a:t> </a:t>
                      </a:r>
                      <a:br>
                        <a:rPr lang="pl-PL" sz="1200" b="0" baseline="0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</a:rPr>
                      </a:br>
                      <a:r>
                        <a:rPr lang="pl-PL" sz="1200" b="0" baseline="0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</a:rPr>
                        <a:t>relacji z respondentem</a:t>
                      </a:r>
                      <a:endParaRPr lang="en-US" sz="1200" b="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0256" marR="4025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l-PL" sz="1200" b="0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</a:rPr>
                        <a:t>pogłębiona, interaktywna, dwukierunkowa relacja z respondentem</a:t>
                      </a:r>
                      <a:endParaRPr lang="en-US" sz="1200" b="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0256" marR="4025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l-PL" sz="1200" b="0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</a:rPr>
                        <a:t>zanurzenie badacza </a:t>
                      </a:r>
                    </a:p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l-PL" sz="1200" b="0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</a:rPr>
                        <a:t>w analizowane środowisko</a:t>
                      </a:r>
                      <a:endParaRPr lang="en-US" sz="1200" b="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0256" marR="4025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l-PL" sz="1200" b="0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</a:rPr>
                        <a:t>analiza realnych wytworów organizacji (źródeł informacji)</a:t>
                      </a:r>
                      <a:endParaRPr lang="en-US" sz="1200" b="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0256" marR="4025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85893">
                <a:tc>
                  <a:txBody>
                    <a:bodyPr/>
                    <a:lstStyle/>
                    <a:p>
                      <a:pPr indent="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l-PL" sz="1400" dirty="0" smtClean="0">
                          <a:solidFill>
                            <a:schemeClr val="tx1"/>
                          </a:solidFill>
                          <a:effectLst/>
                        </a:rPr>
                        <a:t>Dane sensoryczne</a:t>
                      </a:r>
                      <a:endParaRPr lang="en-US" sz="14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0256" marR="4025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l-PL" sz="2100" b="1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</a:rPr>
                        <a:t>?</a:t>
                      </a:r>
                      <a:endParaRPr lang="en-US" sz="2100" b="1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0256" marR="4025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l-PL" sz="2100" b="1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</a:rPr>
                        <a:t>?</a:t>
                      </a:r>
                      <a:endParaRPr lang="en-US" sz="2100" b="1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0256" marR="4025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l-PL" sz="2100" b="1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</a:rPr>
                        <a:t>?</a:t>
                      </a:r>
                      <a:endParaRPr lang="en-US" sz="2100" b="1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0256" marR="4025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l-PL" sz="2100" b="1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</a:rPr>
                        <a:t>?</a:t>
                      </a:r>
                      <a:endParaRPr lang="en-US" sz="2100" b="1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0256" marR="4025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85893">
                <a:tc>
                  <a:txBody>
                    <a:bodyPr/>
                    <a:lstStyle/>
                    <a:p>
                      <a:pPr indent="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l-PL" sz="1400" dirty="0" smtClean="0">
                          <a:solidFill>
                            <a:schemeClr val="tx1"/>
                          </a:solidFill>
                          <a:effectLst/>
                        </a:rPr>
                        <a:t>Dane tekstowe</a:t>
                      </a:r>
                      <a:endParaRPr lang="en-US" sz="14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0256" marR="4025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l-PL" sz="2100" b="1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</a:rPr>
                        <a:t>?</a:t>
                      </a:r>
                      <a:endParaRPr lang="en-US" sz="2100" b="1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0256" marR="4025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l-PL" sz="2100" b="1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</a:rPr>
                        <a:t>?</a:t>
                      </a:r>
                      <a:endParaRPr lang="en-US" sz="2100" b="1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0256" marR="4025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l-PL" sz="2100" b="1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</a:rPr>
                        <a:t>?</a:t>
                      </a:r>
                      <a:endParaRPr lang="en-US" sz="2100" b="1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0256" marR="4025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l-PL" sz="2100" b="1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</a:rPr>
                        <a:t>?</a:t>
                      </a:r>
                      <a:endParaRPr lang="en-US" sz="2100" b="1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0256" marR="4025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85893">
                <a:tc>
                  <a:txBody>
                    <a:bodyPr/>
                    <a:lstStyle/>
                    <a:p>
                      <a:pPr indent="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l-PL" sz="1400" dirty="0" smtClean="0">
                          <a:solidFill>
                            <a:schemeClr val="tx1"/>
                          </a:solidFill>
                          <a:effectLst/>
                        </a:rPr>
                        <a:t>Skala nominalna</a:t>
                      </a:r>
                      <a:endParaRPr lang="en-US" sz="14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0256" marR="4025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l-PL" sz="2100" b="1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</a:rPr>
                        <a:t>?</a:t>
                      </a:r>
                      <a:endParaRPr lang="en-US" sz="2100" b="1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0256" marR="4025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l-PL" sz="2100" b="1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</a:rPr>
                        <a:t>?</a:t>
                      </a:r>
                      <a:endParaRPr lang="en-US" sz="2100" b="1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0256" marR="4025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l-PL" sz="2100" b="1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</a:rPr>
                        <a:t>?</a:t>
                      </a:r>
                      <a:endParaRPr lang="en-US" sz="2100" b="1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0256" marR="4025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l-PL" sz="2100" b="1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</a:rPr>
                        <a:t>?</a:t>
                      </a:r>
                      <a:endParaRPr lang="en-US" sz="2100" b="1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0256" marR="4025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385893">
                <a:tc>
                  <a:txBody>
                    <a:bodyPr/>
                    <a:lstStyle/>
                    <a:p>
                      <a:pPr indent="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l-PL" sz="1400" dirty="0" smtClean="0">
                          <a:solidFill>
                            <a:schemeClr val="tx1"/>
                          </a:solidFill>
                          <a:effectLst/>
                        </a:rPr>
                        <a:t>Skala porządkowa</a:t>
                      </a:r>
                      <a:endParaRPr lang="en-US" sz="14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0256" marR="4025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l-PL" sz="2100" b="1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</a:rPr>
                        <a:t>?</a:t>
                      </a:r>
                      <a:endParaRPr lang="en-US" sz="2100" b="1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0256" marR="4025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l-PL" sz="2100" b="1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</a:rPr>
                        <a:t>?</a:t>
                      </a:r>
                      <a:endParaRPr lang="en-US" sz="2100" b="1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0256" marR="4025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l-PL" sz="2100" b="1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</a:rPr>
                        <a:t>?</a:t>
                      </a:r>
                      <a:endParaRPr lang="en-US" sz="2100" b="1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0256" marR="4025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l-PL" sz="2100" b="1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</a:rPr>
                        <a:t>?</a:t>
                      </a:r>
                      <a:endParaRPr lang="en-US" sz="2100" b="1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0256" marR="4025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510222">
                <a:tc>
                  <a:txBody>
                    <a:bodyPr/>
                    <a:lstStyle/>
                    <a:p>
                      <a:pPr indent="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l-PL" sz="1400" dirty="0" smtClean="0">
                          <a:solidFill>
                            <a:schemeClr val="tx1"/>
                          </a:solidFill>
                          <a:effectLst/>
                        </a:rPr>
                        <a:t>Skala przedziałowa / ilorazowa</a:t>
                      </a:r>
                      <a:endParaRPr lang="en-US" sz="14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0256" marR="4025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l-PL" sz="2100" b="1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</a:rPr>
                        <a:t>?</a:t>
                      </a:r>
                      <a:endParaRPr lang="en-US" sz="2100" b="1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0256" marR="4025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l-PL" sz="2100" b="1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</a:rPr>
                        <a:t>?</a:t>
                      </a:r>
                      <a:endParaRPr lang="en-US" sz="2100" b="1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0256" marR="4025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l-PL" sz="2100" b="1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</a:rPr>
                        <a:t>?</a:t>
                      </a:r>
                      <a:endParaRPr lang="en-US" sz="2100" b="1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0256" marR="4025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l-PL" sz="2100" b="1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</a:rPr>
                        <a:t>?</a:t>
                      </a:r>
                      <a:endParaRPr lang="en-US" sz="2100" b="1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0256" marR="4025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</a:tbl>
          </a:graphicData>
        </a:graphic>
      </p:graphicFrame>
      <p:sp>
        <p:nvSpPr>
          <p:cNvPr id="3" name="Prostokąt 2"/>
          <p:cNvSpPr/>
          <p:nvPr/>
        </p:nvSpPr>
        <p:spPr>
          <a:xfrm>
            <a:off x="200086" y="4581128"/>
            <a:ext cx="8640960" cy="2290820"/>
          </a:xfrm>
          <a:prstGeom prst="rect">
            <a:avLst/>
          </a:prstGeom>
        </p:spPr>
        <p:txBody>
          <a:bodyPr wrap="square" lIns="91396" tIns="45700" rIns="91396" bIns="45700">
            <a:spAutoFit/>
          </a:bodyPr>
          <a:lstStyle/>
          <a:p>
            <a:pPr defTabSz="652842" eaLnBrk="0" fontAlgn="base" hangingPunct="0">
              <a:spcBef>
                <a:spcPct val="20000"/>
              </a:spcBef>
              <a:spcAft>
                <a:spcPct val="0"/>
              </a:spcAft>
            </a:pPr>
            <a:r>
              <a:rPr lang="pl-PL" b="1" dirty="0">
                <a:solidFill>
                  <a:srgbClr val="000000"/>
                </a:solidFill>
                <a:latin typeface="Times New Roman" pitchFamily="18" charset="0"/>
              </a:rPr>
              <a:t>Proszę o ocenę możliwości pozyskiwania poszczególnych rodzajów danych empirycznych z wykorzystaniem wybranych metod badawczych w </a:t>
            </a:r>
            <a:r>
              <a:rPr lang="pl-PL" b="1" dirty="0" err="1">
                <a:solidFill>
                  <a:srgbClr val="000000"/>
                </a:solidFill>
                <a:latin typeface="Times New Roman" pitchFamily="18" charset="0"/>
              </a:rPr>
              <a:t>NoZiJ</a:t>
            </a:r>
            <a:endParaRPr lang="pl-PL" b="1" dirty="0">
              <a:solidFill>
                <a:srgbClr val="000000"/>
              </a:solidFill>
              <a:latin typeface="Times New Roman" pitchFamily="18" charset="0"/>
            </a:endParaRPr>
          </a:p>
          <a:p>
            <a:pPr defTabSz="652842" eaLnBrk="0" fontAlgn="base" hangingPunct="0">
              <a:spcBef>
                <a:spcPct val="20000"/>
              </a:spcBef>
              <a:spcAft>
                <a:spcPct val="0"/>
              </a:spcAft>
            </a:pPr>
            <a:r>
              <a:rPr lang="pl-PL" dirty="0">
                <a:solidFill>
                  <a:srgbClr val="000000"/>
                </a:solidFill>
                <a:latin typeface="Times New Roman" pitchFamily="18" charset="0"/>
              </a:rPr>
              <a:t>Skala oceny: </a:t>
            </a:r>
          </a:p>
          <a:p>
            <a:pPr defTabSz="652842" eaLnBrk="0" fontAlgn="base" hangingPunct="0">
              <a:spcBef>
                <a:spcPct val="20000"/>
              </a:spcBef>
              <a:spcAft>
                <a:spcPct val="0"/>
              </a:spcAft>
            </a:pPr>
            <a:r>
              <a:rPr lang="pl-PL" dirty="0">
                <a:solidFill>
                  <a:srgbClr val="000000"/>
                </a:solidFill>
                <a:latin typeface="Times New Roman" pitchFamily="18" charset="0"/>
              </a:rPr>
              <a:t>0 - generalnie brak możliwości gromadzenia danych; </a:t>
            </a:r>
          </a:p>
          <a:p>
            <a:pPr defTabSz="652842" eaLnBrk="0" fontAlgn="base" hangingPunct="0">
              <a:spcBef>
                <a:spcPct val="20000"/>
              </a:spcBef>
              <a:spcAft>
                <a:spcPct val="0"/>
              </a:spcAft>
            </a:pPr>
            <a:r>
              <a:rPr lang="pl-PL" dirty="0">
                <a:solidFill>
                  <a:srgbClr val="000000"/>
                </a:solidFill>
                <a:latin typeface="Times New Roman" pitchFamily="18" charset="0"/>
              </a:rPr>
              <a:t>1 - słabe, ale możliwe źródło gromadzenia danych; </a:t>
            </a:r>
          </a:p>
          <a:p>
            <a:pPr defTabSz="652842" eaLnBrk="0" fontAlgn="base" hangingPunct="0">
              <a:spcBef>
                <a:spcPct val="20000"/>
              </a:spcBef>
              <a:spcAft>
                <a:spcPct val="0"/>
              </a:spcAft>
            </a:pPr>
            <a:r>
              <a:rPr lang="pl-PL" dirty="0">
                <a:solidFill>
                  <a:srgbClr val="000000"/>
                </a:solidFill>
                <a:latin typeface="Times New Roman" pitchFamily="18" charset="0"/>
              </a:rPr>
              <a:t>2 - dobre źródło gromadzenia danych; </a:t>
            </a:r>
          </a:p>
          <a:p>
            <a:pPr defTabSz="652842" eaLnBrk="0" fontAlgn="base" hangingPunct="0">
              <a:spcBef>
                <a:spcPct val="20000"/>
              </a:spcBef>
              <a:spcAft>
                <a:spcPct val="0"/>
              </a:spcAft>
            </a:pPr>
            <a:r>
              <a:rPr lang="pl-PL" dirty="0">
                <a:solidFill>
                  <a:srgbClr val="000000"/>
                </a:solidFill>
                <a:latin typeface="Times New Roman" pitchFamily="18" charset="0"/>
              </a:rPr>
              <a:t>3 - bardzo dobre źródło gromadzenia danych</a:t>
            </a:r>
            <a:endParaRPr lang="en-US" dirty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6" name="Rectangle 2"/>
          <p:cNvSpPr txBox="1">
            <a:spLocks noChangeArrowheads="1"/>
          </p:cNvSpPr>
          <p:nvPr/>
        </p:nvSpPr>
        <p:spPr bwMode="auto">
          <a:xfrm>
            <a:off x="0" y="311696"/>
            <a:ext cx="91440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099" tIns="45565" rIns="91099" bIns="45565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pPr defTabSz="652751"/>
            <a:r>
              <a:rPr lang="pl-PL" altLang="en-US" sz="3300" b="1" kern="0" dirty="0">
                <a:solidFill>
                  <a:srgbClr val="000099"/>
                </a:solidFill>
                <a:cs typeface="Times New Roman" panose="02020603050405020304" pitchFamily="18" charset="0"/>
              </a:rPr>
              <a:t>Ocena możliwości pozyskiwania danych </a:t>
            </a:r>
            <a:br>
              <a:rPr lang="pl-PL" altLang="en-US" sz="3300" b="1" kern="0" dirty="0">
                <a:solidFill>
                  <a:srgbClr val="000099"/>
                </a:solidFill>
                <a:cs typeface="Times New Roman" panose="02020603050405020304" pitchFamily="18" charset="0"/>
              </a:rPr>
            </a:br>
            <a:r>
              <a:rPr lang="pl-PL" altLang="en-US" sz="3300" b="1" kern="0" dirty="0">
                <a:solidFill>
                  <a:srgbClr val="000099"/>
                </a:solidFill>
                <a:cs typeface="Times New Roman" panose="02020603050405020304" pitchFamily="18" charset="0"/>
              </a:rPr>
              <a:t>w badaniach mieszanych w </a:t>
            </a:r>
            <a:r>
              <a:rPr lang="pl-PL" altLang="en-US" sz="3300" b="1" kern="0" dirty="0" err="1">
                <a:solidFill>
                  <a:srgbClr val="000099"/>
                </a:solidFill>
                <a:cs typeface="Times New Roman" panose="02020603050405020304" pitchFamily="18" charset="0"/>
              </a:rPr>
              <a:t>NoZiJ</a:t>
            </a:r>
            <a:endParaRPr lang="pl-PL" altLang="en-US" sz="3300" b="1" kern="0" dirty="0">
              <a:solidFill>
                <a:srgbClr val="000099"/>
              </a:solidFill>
              <a:cs typeface="Times New Roman" panose="02020603050405020304" pitchFamily="18" charset="0"/>
            </a:endParaRPr>
          </a:p>
        </p:txBody>
      </p:sp>
      <p:sp>
        <p:nvSpPr>
          <p:cNvPr id="7" name="Prostokąt 6"/>
          <p:cNvSpPr/>
          <p:nvPr/>
        </p:nvSpPr>
        <p:spPr>
          <a:xfrm>
            <a:off x="5343514" y="5445224"/>
            <a:ext cx="3548966" cy="1107996"/>
          </a:xfrm>
          <a:prstGeom prst="rect">
            <a:avLst/>
          </a:prstGeom>
        </p:spPr>
        <p:txBody>
          <a:bodyPr wrap="square" lIns="91396" tIns="45700" rIns="91396" bIns="45700">
            <a:spAutoFit/>
          </a:bodyPr>
          <a:lstStyle/>
          <a:p>
            <a:pPr algn="ctr" defTabSz="652842" eaLnBrk="0" fontAlgn="base" hangingPunct="0">
              <a:spcBef>
                <a:spcPct val="20000"/>
              </a:spcBef>
              <a:spcAft>
                <a:spcPct val="0"/>
              </a:spcAft>
            </a:pPr>
            <a:r>
              <a:rPr lang="pl-PL" sz="3000" b="1" dirty="0">
                <a:solidFill>
                  <a:srgbClr val="000000"/>
                </a:solidFill>
                <a:latin typeface="Times New Roman" pitchFamily="18" charset="0"/>
                <a:hlinkClick r:id="rId2"/>
              </a:rPr>
              <a:t>www.a.matejun.pl</a:t>
            </a:r>
            <a:r>
              <a:rPr lang="pl-PL" sz="3000" b="1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</a:p>
          <a:p>
            <a:pPr algn="ctr" defTabSz="652842" eaLnBrk="0" fontAlgn="base" hangingPunct="0">
              <a:spcBef>
                <a:spcPct val="20000"/>
              </a:spcBef>
              <a:spcAft>
                <a:spcPct val="0"/>
              </a:spcAft>
            </a:pPr>
            <a:r>
              <a:rPr lang="pl-PL" sz="3000" b="1" dirty="0">
                <a:solidFill>
                  <a:srgbClr val="000000"/>
                </a:solidFill>
                <a:latin typeface="Times New Roman" pitchFamily="18" charset="0"/>
                <a:hlinkClick r:id="rId2"/>
              </a:rPr>
              <a:t>a.matejun.pl</a:t>
            </a:r>
            <a:endParaRPr lang="en-US" sz="3000" b="1" dirty="0">
              <a:solidFill>
                <a:srgbClr val="000000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858900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rostokąt 2"/>
          <p:cNvSpPr/>
          <p:nvPr/>
        </p:nvSpPr>
        <p:spPr>
          <a:xfrm>
            <a:off x="200086" y="1066172"/>
            <a:ext cx="8640960" cy="5826170"/>
          </a:xfrm>
          <a:prstGeom prst="rect">
            <a:avLst/>
          </a:prstGeom>
        </p:spPr>
        <p:txBody>
          <a:bodyPr wrap="square" lIns="91396" tIns="45700" rIns="91396" bIns="45700">
            <a:spAutoFit/>
          </a:bodyPr>
          <a:lstStyle/>
          <a:p>
            <a:pPr defTabSz="652842" eaLnBrk="0" fontAlgn="base" hangingPunct="0">
              <a:spcBef>
                <a:spcPct val="20000"/>
              </a:spcBef>
              <a:spcAft>
                <a:spcPts val="300"/>
              </a:spcAft>
            </a:pPr>
            <a:r>
              <a:rPr lang="pl-PL" sz="1700" b="1" dirty="0" smtClean="0">
                <a:solidFill>
                  <a:srgbClr val="000000"/>
                </a:solidFill>
                <a:latin typeface="+mj-lt"/>
              </a:rPr>
              <a:t>Zabiegi metodyczne modyfikujące użyteczność poznawczą i charakter danych/skal:</a:t>
            </a:r>
          </a:p>
          <a:p>
            <a:pPr marL="342900" indent="-342900" defTabSz="652842" eaLnBrk="0" fontAlgn="base" hangingPunct="0">
              <a:spcBef>
                <a:spcPct val="20000"/>
              </a:spcBef>
              <a:spcAft>
                <a:spcPts val="300"/>
              </a:spcAft>
              <a:buFont typeface="+mj-lt"/>
              <a:buAutoNum type="arabicPeriod"/>
            </a:pPr>
            <a:r>
              <a:rPr lang="pl-PL" sz="1700" dirty="0" smtClean="0">
                <a:solidFill>
                  <a:srgbClr val="000000"/>
                </a:solidFill>
                <a:latin typeface="+mj-lt"/>
              </a:rPr>
              <a:t>Możliwości wyrażania klasycznych danych jakościowych </a:t>
            </a:r>
            <a:r>
              <a:rPr lang="pl-PL" sz="1700" b="1" dirty="0" smtClean="0">
                <a:solidFill>
                  <a:srgbClr val="0000FF"/>
                </a:solidFill>
                <a:latin typeface="+mj-lt"/>
              </a:rPr>
              <a:t>za pomocą wartości nominalnych lub numerycznych</a:t>
            </a:r>
            <a:r>
              <a:rPr lang="pl-PL" sz="1700" dirty="0" smtClean="0">
                <a:solidFill>
                  <a:srgbClr val="000000"/>
                </a:solidFill>
                <a:latin typeface="+mj-lt"/>
              </a:rPr>
              <a:t>, np. liczba słów, znaków, długość wypowiedzi (możliwa nawet analiza korelacji!)</a:t>
            </a:r>
          </a:p>
          <a:p>
            <a:pPr marL="342900" indent="-342900" defTabSz="652842" eaLnBrk="0" fontAlgn="base" hangingPunct="0">
              <a:spcBef>
                <a:spcPct val="20000"/>
              </a:spcBef>
              <a:spcAft>
                <a:spcPts val="300"/>
              </a:spcAft>
              <a:buFont typeface="+mj-lt"/>
              <a:buAutoNum type="arabicPeriod"/>
            </a:pPr>
            <a:r>
              <a:rPr lang="pl-PL" sz="1700" dirty="0" smtClean="0">
                <a:solidFill>
                  <a:srgbClr val="000000"/>
                </a:solidFill>
                <a:latin typeface="+mj-lt"/>
              </a:rPr>
              <a:t>Wykorzystanie </a:t>
            </a:r>
            <a:r>
              <a:rPr lang="pl-PL" b="1" dirty="0">
                <a:solidFill>
                  <a:srgbClr val="0000FF"/>
                </a:solidFill>
                <a:latin typeface="+mj-lt"/>
              </a:rPr>
              <a:t>pytań otwartych </a:t>
            </a:r>
            <a:r>
              <a:rPr lang="pl-PL" sz="1700" dirty="0" smtClean="0">
                <a:solidFill>
                  <a:srgbClr val="000000"/>
                </a:solidFill>
                <a:latin typeface="+mj-lt"/>
              </a:rPr>
              <a:t>w kwestionariuszu ankiety pogłębiających wskazania ilościowe (np. czy jesteś firmą innowacyjną? (T/N) – jaką innowację wprowadziłeś?)</a:t>
            </a:r>
          </a:p>
          <a:p>
            <a:pPr marL="342900" indent="-342900" defTabSz="652842" eaLnBrk="0" fontAlgn="base" hangingPunct="0">
              <a:spcBef>
                <a:spcPct val="20000"/>
              </a:spcBef>
              <a:spcAft>
                <a:spcPts val="300"/>
              </a:spcAft>
              <a:buFont typeface="+mj-lt"/>
              <a:buAutoNum type="arabicPeriod"/>
            </a:pPr>
            <a:r>
              <a:rPr lang="pl-PL" dirty="0">
                <a:latin typeface="+mj-lt"/>
              </a:rPr>
              <a:t>Zastosowanie </a:t>
            </a:r>
            <a:r>
              <a:rPr lang="pl-PL" b="1" dirty="0">
                <a:solidFill>
                  <a:srgbClr val="0000FF"/>
                </a:solidFill>
                <a:latin typeface="+mj-lt"/>
              </a:rPr>
              <a:t>zmiennych syntetycznych </a:t>
            </a:r>
            <a:r>
              <a:rPr lang="pl-PL" sz="1700" dirty="0" smtClean="0">
                <a:solidFill>
                  <a:srgbClr val="000000"/>
                </a:solidFill>
                <a:latin typeface="+mj-lt"/>
              </a:rPr>
              <a:t>(złożonych)</a:t>
            </a:r>
            <a:r>
              <a:rPr lang="pl-PL" sz="1700" dirty="0">
                <a:latin typeface="+mj-lt"/>
              </a:rPr>
              <a:t> </a:t>
            </a:r>
            <a:r>
              <a:rPr lang="pl-PL" sz="1700" dirty="0" smtClean="0">
                <a:latin typeface="+mj-lt"/>
              </a:rPr>
              <a:t>– mierzonych na </a:t>
            </a:r>
            <a:r>
              <a:rPr lang="pl-PL" sz="1700" dirty="0">
                <a:latin typeface="+mj-lt"/>
              </a:rPr>
              <a:t>podstawie zestawu </a:t>
            </a:r>
            <a:r>
              <a:rPr lang="pl-PL" sz="1700" dirty="0" smtClean="0">
                <a:latin typeface="+mj-lt"/>
              </a:rPr>
              <a:t>(baterii) określonych </a:t>
            </a:r>
            <a:r>
              <a:rPr lang="pl-PL" sz="1700" dirty="0">
                <a:latin typeface="+mj-lt"/>
              </a:rPr>
              <a:t>wskaźników (</a:t>
            </a:r>
            <a:r>
              <a:rPr lang="pl-PL" sz="1700" dirty="0" err="1">
                <a:latin typeface="+mj-lt"/>
              </a:rPr>
              <a:t>itemów</a:t>
            </a:r>
            <a:r>
              <a:rPr lang="pl-PL" sz="1700" dirty="0">
                <a:latin typeface="+mj-lt"/>
              </a:rPr>
              <a:t> – elementów skali) </a:t>
            </a:r>
            <a:r>
              <a:rPr lang="pl-PL" sz="1700" dirty="0" smtClean="0">
                <a:latin typeface="+mj-lt"/>
              </a:rPr>
              <a:t>(Dyduch </a:t>
            </a:r>
            <a:r>
              <a:rPr lang="pl-PL" sz="1700" dirty="0">
                <a:latin typeface="+mj-lt"/>
              </a:rPr>
              <a:t>2015; </a:t>
            </a:r>
            <a:r>
              <a:rPr lang="pl-PL" sz="1700" dirty="0" err="1">
                <a:latin typeface="+mj-lt"/>
              </a:rPr>
              <a:t>Subedi</a:t>
            </a:r>
            <a:r>
              <a:rPr lang="pl-PL" sz="1700" dirty="0">
                <a:latin typeface="+mj-lt"/>
              </a:rPr>
              <a:t> </a:t>
            </a:r>
            <a:r>
              <a:rPr lang="pl-PL" sz="1700" dirty="0" smtClean="0">
                <a:latin typeface="+mj-lt"/>
              </a:rPr>
              <a:t>2016)</a:t>
            </a:r>
          </a:p>
          <a:p>
            <a:pPr marL="799770" lvl="1" indent="-342900" defTabSz="652842" eaLnBrk="0" fontAlgn="base" hangingPunct="0">
              <a:spcBef>
                <a:spcPct val="20000"/>
              </a:spcBef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pl-PL" sz="1700" dirty="0" smtClean="0">
                <a:latin typeface="+mj-lt"/>
              </a:rPr>
              <a:t>wywodzą się z psychologii, powszechnie stosowane do pomiaru zjawisk wielowymiarowych i </a:t>
            </a:r>
            <a:r>
              <a:rPr lang="pl-PL" sz="1700" dirty="0" err="1" smtClean="0">
                <a:latin typeface="+mj-lt"/>
              </a:rPr>
              <a:t>latentnych</a:t>
            </a:r>
            <a:r>
              <a:rPr lang="pl-PL" sz="1700" dirty="0" smtClean="0">
                <a:latin typeface="+mj-lt"/>
              </a:rPr>
              <a:t> w organizacjach</a:t>
            </a:r>
          </a:p>
          <a:p>
            <a:pPr marL="799770" lvl="1" indent="-342900" defTabSz="652842" eaLnBrk="0" fontAlgn="base" hangingPunct="0">
              <a:spcBef>
                <a:spcPct val="20000"/>
              </a:spcBef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pl-PL" sz="1700" dirty="0" smtClean="0">
                <a:latin typeface="+mj-lt"/>
              </a:rPr>
              <a:t>procedura zastosowania:</a:t>
            </a:r>
          </a:p>
          <a:p>
            <a:pPr marL="1256640" lvl="2" indent="-342900" defTabSz="652842" eaLnBrk="0" fontAlgn="base" hangingPunct="0">
              <a:spcBef>
                <a:spcPct val="20000"/>
              </a:spcBef>
              <a:spcAft>
                <a:spcPts val="300"/>
              </a:spcAft>
              <a:buFont typeface="Courier New" panose="02070309020205020404" pitchFamily="49" charset="0"/>
              <a:buChar char="o"/>
            </a:pPr>
            <a:r>
              <a:rPr lang="pl-PL" sz="1700" dirty="0" smtClean="0">
                <a:latin typeface="+mj-lt"/>
              </a:rPr>
              <a:t>poszczególne wskaźniki są mierzone na skali porządkowej, np. 1-5</a:t>
            </a:r>
          </a:p>
          <a:p>
            <a:pPr marL="1256640" lvl="2" indent="-342900" defTabSz="652842" eaLnBrk="0" fontAlgn="base" hangingPunct="0">
              <a:spcBef>
                <a:spcPct val="20000"/>
              </a:spcBef>
              <a:spcAft>
                <a:spcPts val="300"/>
              </a:spcAft>
              <a:buFont typeface="Courier New" panose="02070309020205020404" pitchFamily="49" charset="0"/>
              <a:buChar char="o"/>
            </a:pPr>
            <a:r>
              <a:rPr lang="pl-PL" sz="1700" dirty="0" smtClean="0">
                <a:latin typeface="+mj-lt"/>
              </a:rPr>
              <a:t>po pozytywnej ocenie rzetelności (spójności wewnętrznej) </a:t>
            </a:r>
            <a:r>
              <a:rPr lang="pl-PL" sz="1700" dirty="0">
                <a:latin typeface="+mj-lt"/>
              </a:rPr>
              <a:t>skali (Alfa </a:t>
            </a:r>
            <a:r>
              <a:rPr lang="pl-PL" sz="1700" dirty="0" err="1" smtClean="0">
                <a:latin typeface="+mj-lt"/>
              </a:rPr>
              <a:t>Cronbacha</a:t>
            </a:r>
            <a:r>
              <a:rPr lang="pl-PL" sz="1700" dirty="0" smtClean="0">
                <a:latin typeface="+mj-lt"/>
              </a:rPr>
              <a:t>, analiza czynnikowa: CR, AVE) obliczana jest średnia wartość wskazań poszczególnych wskaźników (</a:t>
            </a:r>
            <a:r>
              <a:rPr lang="pl-PL" sz="1700" dirty="0" err="1" smtClean="0">
                <a:latin typeface="+mj-lt"/>
              </a:rPr>
              <a:t>itemów</a:t>
            </a:r>
            <a:r>
              <a:rPr lang="pl-PL" sz="1700" dirty="0" smtClean="0">
                <a:latin typeface="+mj-lt"/>
              </a:rPr>
              <a:t>) jako reprezentacja wyniku skali dla konkretnego przypadku (skala ilorazowa)</a:t>
            </a:r>
          </a:p>
          <a:p>
            <a:pPr marL="342900" indent="-342900" defTabSz="652842" eaLnBrk="0" fontAlgn="base" hangingPunct="0">
              <a:spcBef>
                <a:spcPct val="20000"/>
              </a:spcBef>
              <a:spcAft>
                <a:spcPts val="300"/>
              </a:spcAft>
              <a:buFont typeface="+mj-lt"/>
              <a:buAutoNum type="arabicPeriod"/>
            </a:pPr>
            <a:r>
              <a:rPr lang="pl-PL" sz="1700" dirty="0" smtClean="0">
                <a:latin typeface="+mj-lt"/>
              </a:rPr>
              <a:t>Możliwość prowadzenia pomiarów </a:t>
            </a:r>
            <a:r>
              <a:rPr lang="pl-PL" sz="1700" dirty="0">
                <a:latin typeface="+mj-lt"/>
              </a:rPr>
              <a:t>o charakterze opinii społecznych </a:t>
            </a:r>
            <a:r>
              <a:rPr lang="pl-PL" sz="1700" b="1" dirty="0">
                <a:solidFill>
                  <a:srgbClr val="0000FF"/>
                </a:solidFill>
                <a:latin typeface="+mj-lt"/>
              </a:rPr>
              <a:t>na innych skalach</a:t>
            </a:r>
            <a:r>
              <a:rPr lang="pl-PL" sz="1700" dirty="0">
                <a:latin typeface="+mj-lt"/>
              </a:rPr>
              <a:t>, które z powodu swojej specyfiki są traktowane jako skale ilościowe, np. wizualna skala analogowa (VAS - Visual Analog </a:t>
            </a:r>
            <a:r>
              <a:rPr lang="pl-PL" sz="1700" dirty="0" err="1">
                <a:latin typeface="+mj-lt"/>
              </a:rPr>
              <a:t>Scale</a:t>
            </a:r>
            <a:r>
              <a:rPr lang="pl-PL" sz="1700" dirty="0">
                <a:latin typeface="+mj-lt"/>
              </a:rPr>
              <a:t>) </a:t>
            </a:r>
            <a:r>
              <a:rPr lang="pl-PL" sz="1700" dirty="0" smtClean="0">
                <a:latin typeface="+mj-lt"/>
              </a:rPr>
              <a:t>(</a:t>
            </a:r>
            <a:r>
              <a:rPr lang="pl-PL" sz="1700" dirty="0" err="1" smtClean="0">
                <a:latin typeface="+mj-lt"/>
              </a:rPr>
              <a:t>Couper</a:t>
            </a:r>
            <a:r>
              <a:rPr lang="pl-PL" sz="1700" dirty="0" smtClean="0">
                <a:latin typeface="+mj-lt"/>
              </a:rPr>
              <a:t> </a:t>
            </a:r>
            <a:r>
              <a:rPr lang="pl-PL" sz="1700" dirty="0">
                <a:latin typeface="+mj-lt"/>
              </a:rPr>
              <a:t>i in. </a:t>
            </a:r>
            <a:r>
              <a:rPr lang="pl-PL" sz="1700" dirty="0" smtClean="0">
                <a:latin typeface="+mj-lt"/>
              </a:rPr>
              <a:t>2006).</a:t>
            </a:r>
          </a:p>
        </p:txBody>
      </p:sp>
      <p:sp>
        <p:nvSpPr>
          <p:cNvPr id="6" name="Rectangle 2"/>
          <p:cNvSpPr txBox="1">
            <a:spLocks noChangeArrowheads="1"/>
          </p:cNvSpPr>
          <p:nvPr/>
        </p:nvSpPr>
        <p:spPr bwMode="auto">
          <a:xfrm>
            <a:off x="0" y="311696"/>
            <a:ext cx="91440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099" tIns="45565" rIns="91099" bIns="45565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pPr defTabSz="652751"/>
            <a:r>
              <a:rPr lang="pl-PL" altLang="en-US" sz="3300" b="1" kern="0" dirty="0">
                <a:solidFill>
                  <a:srgbClr val="000099"/>
                </a:solidFill>
                <a:cs typeface="Times New Roman" panose="02020603050405020304" pitchFamily="18" charset="0"/>
              </a:rPr>
              <a:t>Ocena możliwości pozyskiwania danych </a:t>
            </a:r>
            <a:br>
              <a:rPr lang="pl-PL" altLang="en-US" sz="3300" b="1" kern="0" dirty="0">
                <a:solidFill>
                  <a:srgbClr val="000099"/>
                </a:solidFill>
                <a:cs typeface="Times New Roman" panose="02020603050405020304" pitchFamily="18" charset="0"/>
              </a:rPr>
            </a:br>
            <a:r>
              <a:rPr lang="pl-PL" altLang="en-US" sz="3300" b="1" kern="0" dirty="0">
                <a:solidFill>
                  <a:srgbClr val="000099"/>
                </a:solidFill>
                <a:cs typeface="Times New Roman" panose="02020603050405020304" pitchFamily="18" charset="0"/>
              </a:rPr>
              <a:t>w badaniach mieszanych w </a:t>
            </a:r>
            <a:r>
              <a:rPr lang="pl-PL" altLang="en-US" sz="3300" b="1" kern="0" dirty="0" err="1">
                <a:solidFill>
                  <a:srgbClr val="000099"/>
                </a:solidFill>
                <a:cs typeface="Times New Roman" panose="02020603050405020304" pitchFamily="18" charset="0"/>
              </a:rPr>
              <a:t>NoZiJ</a:t>
            </a:r>
            <a:endParaRPr lang="pl-PL" altLang="en-US" sz="3300" b="1" kern="0" dirty="0">
              <a:solidFill>
                <a:srgbClr val="000099"/>
              </a:solidFill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910843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2"/>
          <p:cNvSpPr txBox="1">
            <a:spLocks noChangeArrowheads="1"/>
          </p:cNvSpPr>
          <p:nvPr/>
        </p:nvSpPr>
        <p:spPr bwMode="auto">
          <a:xfrm>
            <a:off x="0" y="383704"/>
            <a:ext cx="91440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121" tIns="45575" rIns="91121" bIns="45575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pPr defTabSz="652842"/>
            <a:r>
              <a:rPr lang="pl-PL" altLang="en-US" sz="3500" b="1" kern="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Badania ilościowe i jakościowe </a:t>
            </a:r>
            <a:br>
              <a:rPr lang="pl-PL" altLang="en-US" sz="3500" b="1" kern="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l-PL" altLang="en-US" sz="3500" b="1" kern="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jako podstawa badań mieszanych</a:t>
            </a:r>
            <a:endParaRPr lang="pl-PL" altLang="en-US" sz="3500" b="1" kern="0" dirty="0">
              <a:solidFill>
                <a:srgbClr val="0000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Prostokąt 2"/>
          <p:cNvSpPr/>
          <p:nvPr/>
        </p:nvSpPr>
        <p:spPr>
          <a:xfrm>
            <a:off x="107505" y="1196756"/>
            <a:ext cx="3168352" cy="3205749"/>
          </a:xfrm>
          <a:prstGeom prst="rect">
            <a:avLst/>
          </a:prstGeom>
        </p:spPr>
        <p:txBody>
          <a:bodyPr wrap="square" lIns="91396" tIns="45700" rIns="91396" bIns="45700">
            <a:spAutoFit/>
          </a:bodyPr>
          <a:lstStyle/>
          <a:p>
            <a:pPr algn="ctr" defTabSz="652842" eaLnBrk="0" fontAlgn="base" hangingPunct="0">
              <a:spcBef>
                <a:spcPct val="20000"/>
              </a:spcBef>
              <a:spcAft>
                <a:spcPct val="0"/>
              </a:spcAft>
            </a:pPr>
            <a:r>
              <a:rPr lang="pl-PL" b="1" dirty="0">
                <a:solidFill>
                  <a:srgbClr val="000000"/>
                </a:solidFill>
                <a:latin typeface="Times New Roman" pitchFamily="18" charset="0"/>
              </a:rPr>
              <a:t>Bezdyskusyjne </a:t>
            </a:r>
            <a:br>
              <a:rPr lang="pl-PL" b="1" dirty="0">
                <a:solidFill>
                  <a:srgbClr val="000000"/>
                </a:solidFill>
                <a:latin typeface="Times New Roman" pitchFamily="18" charset="0"/>
              </a:rPr>
            </a:br>
            <a:r>
              <a:rPr lang="pl-PL" b="1" dirty="0" smtClean="0">
                <a:solidFill>
                  <a:srgbClr val="000000"/>
                </a:solidFill>
                <a:latin typeface="Times New Roman" pitchFamily="18" charset="0"/>
              </a:rPr>
              <a:t>badania/ analizy </a:t>
            </a:r>
            <a:r>
              <a:rPr lang="pl-PL" b="1" dirty="0">
                <a:solidFill>
                  <a:srgbClr val="000000"/>
                </a:solidFill>
                <a:latin typeface="Times New Roman" pitchFamily="18" charset="0"/>
              </a:rPr>
              <a:t>jakościowe</a:t>
            </a:r>
          </a:p>
          <a:p>
            <a:pPr marL="285611" indent="-285611" defTabSz="652842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pl-PL" sz="1700" dirty="0">
                <a:solidFill>
                  <a:srgbClr val="000000"/>
                </a:solidFill>
                <a:latin typeface="Times New Roman" pitchFamily="18" charset="0"/>
              </a:rPr>
              <a:t>zebranie danych sensorycznych lub tekstowych</a:t>
            </a:r>
          </a:p>
          <a:p>
            <a:pPr marL="285611" indent="-285611" defTabSz="652842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pl-PL" sz="1700" dirty="0">
                <a:solidFill>
                  <a:srgbClr val="000000"/>
                </a:solidFill>
                <a:latin typeface="Times New Roman" pitchFamily="18" charset="0"/>
              </a:rPr>
              <a:t>wykorzystanie narzędzi analizy jakościowej (np. kodowanie, kategoryzacja, analiza opisowa, narracyjna)</a:t>
            </a:r>
          </a:p>
          <a:p>
            <a:pPr marL="285611" indent="-285611" defTabSz="652842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pl-PL" sz="1700" dirty="0">
                <a:solidFill>
                  <a:srgbClr val="000000"/>
                </a:solidFill>
                <a:latin typeface="Times New Roman" pitchFamily="18" charset="0"/>
              </a:rPr>
              <a:t>małe próby badawcze</a:t>
            </a:r>
            <a:br>
              <a:rPr lang="pl-PL" sz="1700" dirty="0">
                <a:solidFill>
                  <a:srgbClr val="000000"/>
                </a:solidFill>
                <a:latin typeface="Times New Roman" pitchFamily="18" charset="0"/>
              </a:rPr>
            </a:br>
            <a:r>
              <a:rPr lang="pl-PL" sz="1700" dirty="0">
                <a:solidFill>
                  <a:srgbClr val="000000"/>
                </a:solidFill>
                <a:latin typeface="Times New Roman" pitchFamily="18" charset="0"/>
              </a:rPr>
              <a:t>(≤ 10 elementów)</a:t>
            </a:r>
          </a:p>
          <a:p>
            <a:pPr marL="285611" indent="-285611" defTabSz="652842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pl-PL" sz="1700" dirty="0">
                <a:solidFill>
                  <a:srgbClr val="000000"/>
                </a:solidFill>
                <a:latin typeface="Times New Roman" pitchFamily="18" charset="0"/>
              </a:rPr>
              <a:t>celowy dobór próby</a:t>
            </a:r>
          </a:p>
        </p:txBody>
      </p:sp>
      <p:sp>
        <p:nvSpPr>
          <p:cNvPr id="5" name="Prostokąt 4"/>
          <p:cNvSpPr/>
          <p:nvPr/>
        </p:nvSpPr>
        <p:spPr>
          <a:xfrm>
            <a:off x="6012160" y="1196752"/>
            <a:ext cx="3168352" cy="3335144"/>
          </a:xfrm>
          <a:prstGeom prst="rect">
            <a:avLst/>
          </a:prstGeom>
        </p:spPr>
        <p:txBody>
          <a:bodyPr wrap="square" lIns="91396" tIns="45700" rIns="91396" bIns="45700">
            <a:spAutoFit/>
          </a:bodyPr>
          <a:lstStyle/>
          <a:p>
            <a:pPr algn="ctr" defTabSz="652842" eaLnBrk="0" fontAlgn="base" hangingPunct="0">
              <a:spcBef>
                <a:spcPct val="20000"/>
              </a:spcBef>
              <a:spcAft>
                <a:spcPct val="0"/>
              </a:spcAft>
            </a:pPr>
            <a:r>
              <a:rPr lang="pl-PL" b="1" dirty="0">
                <a:solidFill>
                  <a:srgbClr val="000000"/>
                </a:solidFill>
                <a:latin typeface="Times New Roman" pitchFamily="18" charset="0"/>
              </a:rPr>
              <a:t>Bezdyskusyjne </a:t>
            </a:r>
            <a:br>
              <a:rPr lang="pl-PL" b="1" dirty="0">
                <a:solidFill>
                  <a:srgbClr val="000000"/>
                </a:solidFill>
                <a:latin typeface="Times New Roman" pitchFamily="18" charset="0"/>
              </a:rPr>
            </a:br>
            <a:r>
              <a:rPr lang="pl-PL" b="1" dirty="0" smtClean="0">
                <a:solidFill>
                  <a:srgbClr val="000000"/>
                </a:solidFill>
                <a:latin typeface="Times New Roman" pitchFamily="18" charset="0"/>
              </a:rPr>
              <a:t>badania/ analizy </a:t>
            </a:r>
            <a:r>
              <a:rPr lang="pl-PL" b="1" dirty="0">
                <a:solidFill>
                  <a:srgbClr val="000000"/>
                </a:solidFill>
                <a:latin typeface="Times New Roman" pitchFamily="18" charset="0"/>
              </a:rPr>
              <a:t>ilościowe</a:t>
            </a:r>
          </a:p>
          <a:p>
            <a:pPr marL="285611" indent="-285611" defTabSz="652842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pl-PL" dirty="0">
                <a:solidFill>
                  <a:srgbClr val="000000"/>
                </a:solidFill>
                <a:latin typeface="Times New Roman" pitchFamily="18" charset="0"/>
              </a:rPr>
              <a:t>zebranie danych co najmniej na skali przedziałowej</a:t>
            </a:r>
          </a:p>
          <a:p>
            <a:pPr marL="285611" indent="-285611" defTabSz="652842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pl-PL" dirty="0">
                <a:solidFill>
                  <a:srgbClr val="000000"/>
                </a:solidFill>
                <a:latin typeface="Times New Roman" pitchFamily="18" charset="0"/>
              </a:rPr>
              <a:t>wykorzystanie adekwatnych, zaawansowanych narzędzi statystycznych </a:t>
            </a:r>
          </a:p>
          <a:p>
            <a:pPr marL="285611" indent="-285611" defTabSz="652842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pl-PL" dirty="0">
                <a:solidFill>
                  <a:srgbClr val="000000"/>
                </a:solidFill>
                <a:latin typeface="Times New Roman" pitchFamily="18" charset="0"/>
              </a:rPr>
              <a:t>duże (reprezentatywne) próby badawcze</a:t>
            </a:r>
            <a:br>
              <a:rPr lang="pl-PL" dirty="0">
                <a:solidFill>
                  <a:srgbClr val="000000"/>
                </a:solidFill>
                <a:latin typeface="Times New Roman" pitchFamily="18" charset="0"/>
              </a:rPr>
            </a:br>
            <a:r>
              <a:rPr lang="pl-PL" dirty="0">
                <a:solidFill>
                  <a:srgbClr val="000000"/>
                </a:solidFill>
                <a:latin typeface="Times New Roman" pitchFamily="18" charset="0"/>
              </a:rPr>
              <a:t>(&gt; 30 elementów)</a:t>
            </a:r>
          </a:p>
          <a:p>
            <a:pPr marL="285611" indent="-285611" defTabSz="652842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pl-PL" dirty="0">
                <a:solidFill>
                  <a:srgbClr val="000000"/>
                </a:solidFill>
                <a:latin typeface="Times New Roman" pitchFamily="18" charset="0"/>
              </a:rPr>
              <a:t>losowy dobór próby</a:t>
            </a:r>
          </a:p>
        </p:txBody>
      </p:sp>
      <p:sp>
        <p:nvSpPr>
          <p:cNvPr id="6" name="Prostokąt 5"/>
          <p:cNvSpPr/>
          <p:nvPr/>
        </p:nvSpPr>
        <p:spPr>
          <a:xfrm>
            <a:off x="3059836" y="1196752"/>
            <a:ext cx="2916299" cy="3411960"/>
          </a:xfrm>
          <a:prstGeom prst="rect">
            <a:avLst/>
          </a:prstGeom>
        </p:spPr>
        <p:txBody>
          <a:bodyPr wrap="square" lIns="91396" tIns="45700" rIns="91396" bIns="45700">
            <a:spAutoFit/>
          </a:bodyPr>
          <a:lstStyle/>
          <a:p>
            <a:pPr algn="ctr" defTabSz="652842" eaLnBrk="0" fontAlgn="base" hangingPunct="0">
              <a:spcBef>
                <a:spcPct val="20000"/>
              </a:spcBef>
              <a:spcAft>
                <a:spcPct val="0"/>
              </a:spcAft>
            </a:pPr>
            <a:r>
              <a:rPr lang="pl-PL" b="1" dirty="0">
                <a:solidFill>
                  <a:srgbClr val="000000"/>
                </a:solidFill>
                <a:latin typeface="Times New Roman" pitchFamily="18" charset="0"/>
              </a:rPr>
              <a:t>Rozwiązania</a:t>
            </a:r>
            <a:br>
              <a:rPr lang="pl-PL" b="1" dirty="0">
                <a:solidFill>
                  <a:srgbClr val="000000"/>
                </a:solidFill>
                <a:latin typeface="Times New Roman" pitchFamily="18" charset="0"/>
              </a:rPr>
            </a:br>
            <a:r>
              <a:rPr lang="pl-PL" b="1" dirty="0">
                <a:solidFill>
                  <a:srgbClr val="000000"/>
                </a:solidFill>
                <a:latin typeface="Times New Roman" pitchFamily="18" charset="0"/>
              </a:rPr>
              <a:t>hybrydowe</a:t>
            </a:r>
          </a:p>
          <a:p>
            <a:pPr marL="285611" indent="-285611" defTabSz="652842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pl-PL" sz="1500" dirty="0">
                <a:solidFill>
                  <a:srgbClr val="000000"/>
                </a:solidFill>
                <a:latin typeface="Times New Roman" pitchFamily="18" charset="0"/>
              </a:rPr>
              <a:t>szerokie wykorzystanie skal nominalnych lub porządkowych</a:t>
            </a:r>
          </a:p>
          <a:p>
            <a:pPr marL="285611" indent="-285611" defTabSz="652842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pl-PL" sz="1500" dirty="0">
                <a:solidFill>
                  <a:srgbClr val="000000"/>
                </a:solidFill>
                <a:latin typeface="Times New Roman" pitchFamily="18" charset="0"/>
              </a:rPr>
              <a:t>stosowanie relatywnie prostych narzędzi statystycznych</a:t>
            </a:r>
          </a:p>
          <a:p>
            <a:pPr defTabSz="652842" eaLnBrk="0" fontAlgn="base" hangingPunct="0">
              <a:spcBef>
                <a:spcPct val="20000"/>
              </a:spcBef>
              <a:spcAft>
                <a:spcPct val="0"/>
              </a:spcAft>
            </a:pPr>
            <a:r>
              <a:rPr lang="pl-PL" sz="1500" dirty="0">
                <a:solidFill>
                  <a:srgbClr val="000000"/>
                </a:solidFill>
                <a:latin typeface="Times New Roman" pitchFamily="18" charset="0"/>
              </a:rPr>
              <a:t>Przykłady:</a:t>
            </a:r>
          </a:p>
          <a:p>
            <a:pPr marL="285611" indent="-285611" defTabSz="652842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pl-PL" sz="1500" dirty="0">
                <a:solidFill>
                  <a:srgbClr val="000000"/>
                </a:solidFill>
                <a:latin typeface="Times New Roman" pitchFamily="18" charset="0"/>
              </a:rPr>
              <a:t>badania ankietowe pozyskujące dane </a:t>
            </a:r>
            <a:r>
              <a:rPr lang="pl-PL" sz="1500" dirty="0" smtClean="0">
                <a:solidFill>
                  <a:srgbClr val="000000"/>
                </a:solidFill>
                <a:latin typeface="Times New Roman" pitchFamily="18" charset="0"/>
              </a:rPr>
              <a:t>tekstowe</a:t>
            </a:r>
            <a:endParaRPr lang="pl-PL" sz="1500" dirty="0">
              <a:solidFill>
                <a:srgbClr val="000000"/>
              </a:solidFill>
              <a:latin typeface="Times New Roman" pitchFamily="18" charset="0"/>
            </a:endParaRPr>
          </a:p>
          <a:p>
            <a:pPr marL="285611" indent="-285611" defTabSz="652842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pl-PL" sz="1500" dirty="0">
                <a:solidFill>
                  <a:srgbClr val="000000"/>
                </a:solidFill>
                <a:latin typeface="Times New Roman" pitchFamily="18" charset="0"/>
              </a:rPr>
              <a:t>studium przypadku z </a:t>
            </a:r>
            <a:r>
              <a:rPr lang="pl-PL" sz="1500" dirty="0" smtClean="0">
                <a:solidFill>
                  <a:srgbClr val="000000"/>
                </a:solidFill>
                <a:latin typeface="Times New Roman" pitchFamily="18" charset="0"/>
              </a:rPr>
              <a:t>wykorzystaniem </a:t>
            </a:r>
            <a:r>
              <a:rPr lang="pl-PL" sz="1500" dirty="0">
                <a:solidFill>
                  <a:srgbClr val="000000"/>
                </a:solidFill>
                <a:latin typeface="Times New Roman" pitchFamily="18" charset="0"/>
              </a:rPr>
              <a:t>danych ilościowych</a:t>
            </a:r>
            <a:endParaRPr lang="en-US" sz="1500" dirty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9" name="Prostokąt 8"/>
          <p:cNvSpPr/>
          <p:nvPr/>
        </p:nvSpPr>
        <p:spPr>
          <a:xfrm>
            <a:off x="3059834" y="4941169"/>
            <a:ext cx="2772283" cy="433067"/>
          </a:xfrm>
          <a:prstGeom prst="rect">
            <a:avLst/>
          </a:prstGeom>
          <a:solidFill>
            <a:srgbClr val="FFFF00"/>
          </a:solidFill>
          <a:ln w="6350">
            <a:solidFill>
              <a:schemeClr val="tx1"/>
            </a:solidFill>
          </a:ln>
        </p:spPr>
        <p:txBody>
          <a:bodyPr wrap="square" lIns="91396" tIns="45700" rIns="91396" bIns="45700">
            <a:spAutoFit/>
          </a:bodyPr>
          <a:lstStyle/>
          <a:p>
            <a:pPr algn="ctr" defTabSz="652842" eaLnBrk="0" fontAlgn="base" hangingPunct="0">
              <a:spcBef>
                <a:spcPct val="20000"/>
              </a:spcBef>
              <a:spcAft>
                <a:spcPct val="0"/>
              </a:spcAft>
            </a:pPr>
            <a:r>
              <a:rPr lang="pl-PL" sz="2200" b="1" dirty="0">
                <a:solidFill>
                  <a:srgbClr val="000000"/>
                </a:solidFill>
                <a:latin typeface="Times New Roman" pitchFamily="18" charset="0"/>
                <a:cs typeface="Times New Roman" panose="02020603050405020304" pitchFamily="18" charset="0"/>
              </a:rPr>
              <a:t>Badania mieszane</a:t>
            </a:r>
            <a:endParaRPr lang="pl-PL" sz="2200" b="1" dirty="0">
              <a:solidFill>
                <a:srgbClr val="000000"/>
              </a:solidFill>
              <a:latin typeface="Times New Roman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0" name="Łącznik prosty ze strzałką 9"/>
          <p:cNvCxnSpPr>
            <a:endCxn id="9" idx="0"/>
          </p:cNvCxnSpPr>
          <p:nvPr/>
        </p:nvCxnSpPr>
        <p:spPr bwMode="auto">
          <a:xfrm>
            <a:off x="1475657" y="4366127"/>
            <a:ext cx="2970318" cy="575045"/>
          </a:xfrm>
          <a:prstGeom prst="straightConnector1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1" name="Łącznik prosty ze strzałką 10"/>
          <p:cNvCxnSpPr>
            <a:endCxn id="9" idx="0"/>
          </p:cNvCxnSpPr>
          <p:nvPr/>
        </p:nvCxnSpPr>
        <p:spPr bwMode="auto">
          <a:xfrm flipH="1">
            <a:off x="4445978" y="4496397"/>
            <a:ext cx="2687539" cy="444775"/>
          </a:xfrm>
          <a:prstGeom prst="straightConnector1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5" name="Prostokąt 14"/>
          <p:cNvSpPr/>
          <p:nvPr/>
        </p:nvSpPr>
        <p:spPr>
          <a:xfrm>
            <a:off x="179512" y="5445224"/>
            <a:ext cx="8784976" cy="1400383"/>
          </a:xfrm>
          <a:prstGeom prst="rect">
            <a:avLst/>
          </a:prstGeom>
        </p:spPr>
        <p:txBody>
          <a:bodyPr wrap="square" lIns="91396" tIns="45700" rIns="91396" bIns="45700">
            <a:spAutoFit/>
          </a:bodyPr>
          <a:lstStyle/>
          <a:p>
            <a:r>
              <a:rPr lang="pl-PL" sz="1700" b="1" dirty="0"/>
              <a:t>Badania mieszane w </a:t>
            </a:r>
            <a:r>
              <a:rPr lang="pl-PL" sz="1700" b="1" dirty="0" err="1"/>
              <a:t>NoZiJ</a:t>
            </a:r>
            <a:r>
              <a:rPr lang="pl-PL" sz="1700" b="1" dirty="0"/>
              <a:t>: </a:t>
            </a:r>
            <a:r>
              <a:rPr lang="pl-PL" sz="1700" dirty="0"/>
              <a:t>synergiczna integracja </a:t>
            </a:r>
            <a:r>
              <a:rPr lang="pl-PL" sz="1700" dirty="0" smtClean="0"/>
              <a:t>analiz jakościowych </a:t>
            </a:r>
            <a:r>
              <a:rPr lang="pl-PL" sz="1700" dirty="0"/>
              <a:t>(prowadzonych na danych sensorycznych lub tekstowych z wykorzystaniem narzędzi jakościowej analizy danych) oraz </a:t>
            </a:r>
            <a:r>
              <a:rPr lang="pl-PL" sz="1700" dirty="0" smtClean="0"/>
              <a:t>analiz </a:t>
            </a:r>
            <a:r>
              <a:rPr lang="pl-PL" sz="1700" dirty="0"/>
              <a:t>ilościowych (prowadzonych na danych co najmniej w skali przedziałowej z wykorzystaniem zaawansowanych narzędzi analizy statystycznej) w celu skutecznego rozwiązania określonego problemu badawczego w </a:t>
            </a:r>
            <a:r>
              <a:rPr lang="pl-PL" sz="1700" dirty="0" err="1"/>
              <a:t>NoZiJ</a:t>
            </a:r>
            <a:r>
              <a:rPr lang="pl-PL" sz="1700" dirty="0"/>
              <a:t>.</a:t>
            </a:r>
            <a:endParaRPr lang="en-US" sz="1700" dirty="0"/>
          </a:p>
        </p:txBody>
      </p:sp>
    </p:spTree>
    <p:extLst>
      <p:ext uri="{BB962C8B-B14F-4D97-AF65-F5344CB8AC3E}">
        <p14:creationId xmlns:p14="http://schemas.microsoft.com/office/powerpoint/2010/main" val="36771467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ext Box 4"/>
          <p:cNvSpPr txBox="1">
            <a:spLocks noChangeArrowheads="1"/>
          </p:cNvSpPr>
          <p:nvPr/>
        </p:nvSpPr>
        <p:spPr bwMode="auto">
          <a:xfrm>
            <a:off x="0" y="76206"/>
            <a:ext cx="9144000" cy="625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374" tIns="45690" rIns="91374" bIns="4569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pl-PL" altLang="pl-PL" sz="3500" b="1" dirty="0">
                <a:solidFill>
                  <a:srgbClr val="000099"/>
                </a:solidFill>
              </a:rPr>
              <a:t>Plan seminarium</a:t>
            </a:r>
            <a:endParaRPr lang="pl-PL" altLang="pl-PL" sz="3000" dirty="0">
              <a:solidFill>
                <a:srgbClr val="000000"/>
              </a:solidFill>
            </a:endParaRPr>
          </a:p>
        </p:txBody>
      </p:sp>
      <p:sp>
        <p:nvSpPr>
          <p:cNvPr id="6147" name="Rectangle 7"/>
          <p:cNvSpPr>
            <a:spLocks noChangeArrowheads="1"/>
          </p:cNvSpPr>
          <p:nvPr/>
        </p:nvSpPr>
        <p:spPr bwMode="auto">
          <a:xfrm>
            <a:off x="228600" y="960512"/>
            <a:ext cx="8763000" cy="1676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374" tIns="45690" rIns="91374" bIns="45690"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indent="0" eaLnBrk="0" fontAlgn="base" hangingPunct="0">
              <a:spcBef>
                <a:spcPts val="2000"/>
              </a:spcBef>
              <a:spcAft>
                <a:spcPct val="10000"/>
              </a:spcAft>
              <a:buNone/>
            </a:pPr>
            <a:r>
              <a:rPr lang="pl-PL" altLang="pl-PL" sz="2500" b="1" dirty="0">
                <a:solidFill>
                  <a:srgbClr val="0000FF"/>
                </a:solidFill>
              </a:rPr>
              <a:t>Celem seminarium </a:t>
            </a:r>
            <a:r>
              <a:rPr lang="pl-PL" altLang="pl-PL" sz="2500" dirty="0"/>
              <a:t>jest wymiana wiedzy i inspiracja do dyskusji na temat specyfiki, zakresu i </a:t>
            </a:r>
            <a:r>
              <a:rPr lang="pl-PL" altLang="pl-PL" sz="2500" b="1" u="sng" dirty="0"/>
              <a:t>wybranych wyzwań metodycznych</a:t>
            </a:r>
            <a:r>
              <a:rPr lang="pl-PL" altLang="pl-PL" sz="2500" dirty="0"/>
              <a:t> prowadzenia </a:t>
            </a:r>
            <a:r>
              <a:rPr lang="pl-PL" altLang="pl-PL" sz="2500" dirty="0"/>
              <a:t>badań mieszanych </a:t>
            </a:r>
            <a:r>
              <a:rPr lang="pl-PL" altLang="pl-PL" sz="2500" dirty="0"/>
              <a:t>w </a:t>
            </a:r>
            <a:r>
              <a:rPr lang="pl-PL" altLang="pl-PL" sz="2500" dirty="0"/>
              <a:t>naukach o zarządzaniu i jakości</a:t>
            </a:r>
            <a:endParaRPr lang="pl-PL" altLang="pl-PL" sz="2500" dirty="0"/>
          </a:p>
          <a:p>
            <a:pPr eaLnBrk="0" fontAlgn="base" hangingPunct="0">
              <a:spcBef>
                <a:spcPts val="2000"/>
              </a:spcBef>
              <a:spcAft>
                <a:spcPct val="10000"/>
              </a:spcAft>
            </a:pPr>
            <a:r>
              <a:rPr lang="pl-PL" altLang="pl-PL" sz="2500" dirty="0"/>
              <a:t>Specyfika i zakres badań mieszanych w </a:t>
            </a:r>
            <a:r>
              <a:rPr lang="pl-PL" altLang="pl-PL" sz="2500" dirty="0" err="1"/>
              <a:t>NoZiJ</a:t>
            </a:r>
            <a:endParaRPr lang="pl-PL" altLang="pl-PL" sz="2500" dirty="0"/>
          </a:p>
          <a:p>
            <a:pPr eaLnBrk="0" fontAlgn="base" hangingPunct="0">
              <a:spcBef>
                <a:spcPts val="2000"/>
              </a:spcBef>
              <a:spcAft>
                <a:spcPct val="10000"/>
              </a:spcAft>
            </a:pPr>
            <a:r>
              <a:rPr lang="pl-PL" altLang="pl-PL" sz="2500" dirty="0"/>
              <a:t>Wybrane wyzwania metodyczne prowadzenia badań mieszanych w </a:t>
            </a:r>
            <a:r>
              <a:rPr lang="pl-PL" altLang="pl-PL" sz="2500" dirty="0" err="1"/>
              <a:t>NoZiJ</a:t>
            </a:r>
            <a:endParaRPr lang="pl-PL" altLang="pl-PL" sz="2500" dirty="0"/>
          </a:p>
          <a:p>
            <a:pPr eaLnBrk="0" fontAlgn="base" hangingPunct="0">
              <a:spcBef>
                <a:spcPts val="2000"/>
              </a:spcBef>
              <a:spcAft>
                <a:spcPct val="10000"/>
              </a:spcAft>
            </a:pPr>
            <a:r>
              <a:rPr lang="pl-PL" altLang="pl-PL" sz="2500" dirty="0" smtClean="0"/>
              <a:t>Dyskusja</a:t>
            </a:r>
          </a:p>
          <a:p>
            <a:pPr marL="0" indent="0" eaLnBrk="0" fontAlgn="base" hangingPunct="0">
              <a:spcBef>
                <a:spcPts val="2000"/>
              </a:spcBef>
              <a:spcAft>
                <a:spcPct val="10000"/>
              </a:spcAft>
              <a:buNone/>
            </a:pPr>
            <a:r>
              <a:rPr lang="pl-PL" altLang="pl-PL" sz="2500" dirty="0" smtClean="0"/>
              <a:t>Czas trwania: ok. 90 min.</a:t>
            </a:r>
          </a:p>
          <a:p>
            <a:pPr marL="0" indent="0" eaLnBrk="0" fontAlgn="base" hangingPunct="0">
              <a:spcBef>
                <a:spcPts val="2000"/>
              </a:spcBef>
              <a:spcAft>
                <a:spcPct val="10000"/>
              </a:spcAft>
              <a:buNone/>
            </a:pPr>
            <a:r>
              <a:rPr lang="pl-PL" altLang="pl-PL" sz="2500" dirty="0" smtClean="0"/>
              <a:t>Prezentację można pobrać ze strony </a:t>
            </a:r>
            <a:r>
              <a:rPr lang="pl-PL" altLang="pl-PL" sz="2500" dirty="0" smtClean="0">
                <a:hlinkClick r:id="rId2"/>
              </a:rPr>
              <a:t>www.matejun.pl</a:t>
            </a:r>
            <a:r>
              <a:rPr lang="pl-PL" altLang="pl-PL" sz="2500" dirty="0" smtClean="0"/>
              <a:t> – sekcja „Dla studentów” – hasło: </a:t>
            </a:r>
            <a:r>
              <a:rPr lang="pl-PL" altLang="pl-PL" sz="2500" dirty="0" err="1" smtClean="0"/>
              <a:t>uj</a:t>
            </a:r>
            <a:endParaRPr lang="pl-PL" altLang="pl-PL" sz="2500" dirty="0"/>
          </a:p>
        </p:txBody>
      </p:sp>
    </p:spTree>
    <p:extLst>
      <p:ext uri="{BB962C8B-B14F-4D97-AF65-F5344CB8AC3E}">
        <p14:creationId xmlns:p14="http://schemas.microsoft.com/office/powerpoint/2010/main" val="19783135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332657"/>
            <a:ext cx="9144000" cy="433387"/>
          </a:xfrm>
        </p:spPr>
        <p:txBody>
          <a:bodyPr/>
          <a:lstStyle/>
          <a:p>
            <a:r>
              <a:rPr lang="pl-PL" altLang="pl-PL" sz="3200" b="1" dirty="0">
                <a:solidFill>
                  <a:srgbClr val="000099"/>
                </a:solidFill>
              </a:rPr>
              <a:t>Świadomość metodologiczna badań mieszanych </a:t>
            </a:r>
            <a:br>
              <a:rPr lang="pl-PL" altLang="pl-PL" sz="3200" b="1" dirty="0">
                <a:solidFill>
                  <a:srgbClr val="000099"/>
                </a:solidFill>
              </a:rPr>
            </a:br>
            <a:r>
              <a:rPr lang="pl-PL" altLang="pl-PL" sz="3200" b="1" dirty="0">
                <a:solidFill>
                  <a:srgbClr val="000099"/>
                </a:solidFill>
              </a:rPr>
              <a:t>w procesie poznania naukowego</a:t>
            </a:r>
            <a:endParaRPr lang="pl-PL" altLang="pl-PL" sz="3200" b="1" dirty="0">
              <a:solidFill>
                <a:srgbClr val="000099"/>
              </a:solidFill>
            </a:endParaRPr>
          </a:p>
        </p:txBody>
      </p:sp>
      <p:sp>
        <p:nvSpPr>
          <p:cNvPr id="6" name="Symbol zastępczy zawartości 1"/>
          <p:cNvSpPr>
            <a:spLocks noGrp="1"/>
          </p:cNvSpPr>
          <p:nvPr>
            <p:ph idx="4294967295"/>
          </p:nvPr>
        </p:nvSpPr>
        <p:spPr>
          <a:xfrm>
            <a:off x="304802" y="1268760"/>
            <a:ext cx="8587679" cy="5606337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indent="0" algn="ctr">
              <a:lnSpc>
                <a:spcPct val="125000"/>
              </a:lnSpc>
              <a:spcAft>
                <a:spcPts val="500"/>
              </a:spcAft>
              <a:buNone/>
            </a:pPr>
            <a:r>
              <a:rPr lang="pl-PL" sz="25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Ogólny proces badawczy</a:t>
            </a:r>
            <a:endParaRPr lang="pl-PL" sz="25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67305" indent="-367305">
              <a:lnSpc>
                <a:spcPct val="125000"/>
              </a:lnSpc>
              <a:spcAft>
                <a:spcPts val="500"/>
              </a:spcAft>
              <a:buFont typeface="+mj-lt"/>
              <a:buAutoNum type="arabicPeriod"/>
            </a:pPr>
            <a:r>
              <a:rPr lang="pl-PL" sz="2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Wyznaczenie / zdefiniowanie </a:t>
            </a:r>
            <a:r>
              <a:rPr lang="pl-PL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problemu badawczego (luki badawcze - różne rodzaje, cele badawcze - różne rodzaje</a:t>
            </a:r>
            <a:r>
              <a:rPr lang="pl-PL" sz="2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marL="367305" indent="-367305">
              <a:lnSpc>
                <a:spcPct val="125000"/>
              </a:lnSpc>
              <a:spcAft>
                <a:spcPts val="500"/>
              </a:spcAft>
              <a:buFont typeface="+mj-lt"/>
              <a:buAutoNum type="arabicPeriod"/>
            </a:pPr>
            <a:r>
              <a:rPr lang="pl-PL" sz="2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Przegląd </a:t>
            </a:r>
            <a:r>
              <a:rPr lang="pl-PL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literatury - koncepcje, teorie i wyniki wcześniejszych </a:t>
            </a:r>
            <a:r>
              <a:rPr lang="pl-PL" sz="2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badań</a:t>
            </a:r>
          </a:p>
          <a:p>
            <a:pPr marL="367305" indent="-367305">
              <a:lnSpc>
                <a:spcPct val="125000"/>
              </a:lnSpc>
              <a:spcAft>
                <a:spcPts val="500"/>
              </a:spcAft>
              <a:buFont typeface="+mj-lt"/>
              <a:buAutoNum type="arabicPeriod"/>
            </a:pPr>
            <a:r>
              <a:rPr lang="pl-PL" sz="2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Sformułowanie </a:t>
            </a:r>
            <a:r>
              <a:rPr lang="pl-PL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hipotez (</a:t>
            </a:r>
            <a:r>
              <a:rPr lang="pl-PL" sz="2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założenia badawcze) </a:t>
            </a:r>
            <a:r>
              <a:rPr lang="pl-PL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i/lub pytań badawczych </a:t>
            </a:r>
            <a:r>
              <a:rPr lang="pl-PL" sz="2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(dociekliwość badawcza)</a:t>
            </a:r>
            <a:endParaRPr lang="pl-PL" sz="2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67305" indent="-367305">
              <a:lnSpc>
                <a:spcPct val="125000"/>
              </a:lnSpc>
              <a:spcAft>
                <a:spcPts val="500"/>
              </a:spcAft>
              <a:buFont typeface="+mj-lt"/>
              <a:buAutoNum type="arabicPeriod"/>
            </a:pPr>
            <a:r>
              <a:rPr lang="pl-PL" sz="2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Metodyka badań (metody, </a:t>
            </a:r>
            <a:r>
              <a:rPr lang="pl-PL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techniki, </a:t>
            </a:r>
            <a:r>
              <a:rPr lang="pl-PL" sz="2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narzędzia badawcze, skale pomiarowe, zasady </a:t>
            </a:r>
            <a:r>
              <a:rPr lang="pl-PL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doboru próby</a:t>
            </a:r>
            <a:r>
              <a:rPr lang="pl-PL" sz="2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marL="367305" indent="-367305">
              <a:lnSpc>
                <a:spcPct val="125000"/>
              </a:lnSpc>
              <a:spcAft>
                <a:spcPts val="500"/>
              </a:spcAft>
              <a:buFont typeface="+mj-lt"/>
              <a:buAutoNum type="arabicPeriod"/>
            </a:pPr>
            <a:r>
              <a:rPr lang="pl-PL" sz="2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Gromadzenie danych</a:t>
            </a:r>
          </a:p>
          <a:p>
            <a:pPr marL="367305" indent="-367305">
              <a:lnSpc>
                <a:spcPct val="125000"/>
              </a:lnSpc>
              <a:spcAft>
                <a:spcPts val="500"/>
              </a:spcAft>
              <a:buFont typeface="+mj-lt"/>
              <a:buAutoNum type="arabicPeriod"/>
            </a:pPr>
            <a:r>
              <a:rPr lang="pl-PL" sz="2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Analiza </a:t>
            </a:r>
            <a:r>
              <a:rPr lang="pl-PL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danych - testowanie </a:t>
            </a:r>
            <a:r>
              <a:rPr lang="pl-PL" sz="2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hipotez, odpowiedzi </a:t>
            </a:r>
            <a:r>
              <a:rPr lang="pl-PL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na pytania </a:t>
            </a:r>
            <a:r>
              <a:rPr lang="pl-PL" sz="2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badawcze</a:t>
            </a:r>
          </a:p>
          <a:p>
            <a:pPr marL="367305" indent="-367305">
              <a:lnSpc>
                <a:spcPct val="125000"/>
              </a:lnSpc>
              <a:spcAft>
                <a:spcPts val="500"/>
              </a:spcAft>
              <a:buFont typeface="+mj-lt"/>
              <a:buAutoNum type="arabicPeriod"/>
            </a:pPr>
            <a:r>
              <a:rPr lang="pl-PL" sz="2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Wnioski </a:t>
            </a:r>
            <a:r>
              <a:rPr lang="pl-PL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różne </a:t>
            </a:r>
            <a:r>
              <a:rPr lang="pl-PL" sz="2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kategorie, </a:t>
            </a:r>
            <a:r>
              <a:rPr lang="pl-PL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ograniczenia badań, przyszłe kierunki </a:t>
            </a:r>
            <a:r>
              <a:rPr lang="pl-PL" sz="2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badań</a:t>
            </a:r>
            <a:endParaRPr lang="pl-PL" sz="2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139174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332657"/>
            <a:ext cx="9144000" cy="433387"/>
          </a:xfrm>
        </p:spPr>
        <p:txBody>
          <a:bodyPr/>
          <a:lstStyle/>
          <a:p>
            <a:r>
              <a:rPr lang="pl-PL" altLang="pl-PL" sz="3200" b="1" dirty="0">
                <a:solidFill>
                  <a:srgbClr val="000099"/>
                </a:solidFill>
              </a:rPr>
              <a:t>Świadomość metodologiczna badań mieszanych </a:t>
            </a:r>
            <a:br>
              <a:rPr lang="pl-PL" altLang="pl-PL" sz="3200" b="1" dirty="0">
                <a:solidFill>
                  <a:srgbClr val="000099"/>
                </a:solidFill>
              </a:rPr>
            </a:br>
            <a:r>
              <a:rPr lang="pl-PL" altLang="pl-PL" sz="3200" b="1" dirty="0">
                <a:solidFill>
                  <a:srgbClr val="000099"/>
                </a:solidFill>
              </a:rPr>
              <a:t>w procesie poznania naukowego</a:t>
            </a:r>
            <a:endParaRPr lang="pl-PL" altLang="pl-PL" sz="3200" b="1" dirty="0">
              <a:solidFill>
                <a:srgbClr val="000099"/>
              </a:solidFill>
            </a:endParaRPr>
          </a:p>
        </p:txBody>
      </p:sp>
      <p:sp>
        <p:nvSpPr>
          <p:cNvPr id="6" name="Symbol zastępczy zawartości 1"/>
          <p:cNvSpPr>
            <a:spLocks noGrp="1"/>
          </p:cNvSpPr>
          <p:nvPr>
            <p:ph idx="4294967295"/>
          </p:nvPr>
        </p:nvSpPr>
        <p:spPr>
          <a:xfrm>
            <a:off x="304802" y="1052736"/>
            <a:ext cx="8587679" cy="5606337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indent="0">
              <a:lnSpc>
                <a:spcPct val="125000"/>
              </a:lnSpc>
              <a:spcAft>
                <a:spcPts val="500"/>
              </a:spcAft>
              <a:buNone/>
            </a:pPr>
            <a:r>
              <a:rPr lang="pl-PL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Możliwość stosowania różnych strategii badań mieszanych</a:t>
            </a:r>
          </a:p>
          <a:p>
            <a:pPr marL="0" indent="0">
              <a:lnSpc>
                <a:spcPct val="125000"/>
              </a:lnSpc>
              <a:spcAft>
                <a:spcPts val="500"/>
              </a:spcAft>
              <a:buNone/>
            </a:pPr>
            <a:endParaRPr lang="pl-PL" sz="1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25000"/>
              </a:lnSpc>
              <a:spcAft>
                <a:spcPts val="500"/>
              </a:spcAft>
              <a:buNone/>
            </a:pPr>
            <a:endParaRPr lang="pl-PL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25000"/>
              </a:lnSpc>
              <a:spcAft>
                <a:spcPts val="500"/>
              </a:spcAft>
              <a:buNone/>
            </a:pPr>
            <a:endParaRPr lang="pl-PL" sz="1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25000"/>
              </a:lnSpc>
              <a:spcAft>
                <a:spcPts val="500"/>
              </a:spcAft>
              <a:buNone/>
            </a:pPr>
            <a:endParaRPr lang="pl-PL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25000"/>
              </a:lnSpc>
              <a:spcAft>
                <a:spcPts val="500"/>
              </a:spcAft>
              <a:buNone/>
            </a:pPr>
            <a:endParaRPr lang="pl-PL" sz="1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25000"/>
              </a:lnSpc>
              <a:spcAft>
                <a:spcPts val="500"/>
              </a:spcAft>
              <a:buNone/>
            </a:pPr>
            <a:endParaRPr lang="pl-PL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25000"/>
              </a:lnSpc>
              <a:spcAft>
                <a:spcPts val="500"/>
              </a:spcAft>
              <a:buNone/>
            </a:pPr>
            <a:endParaRPr lang="pl-PL" sz="1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25000"/>
              </a:lnSpc>
              <a:spcAft>
                <a:spcPts val="500"/>
              </a:spcAft>
              <a:buNone/>
            </a:pPr>
            <a:endParaRPr lang="pl-PL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25000"/>
              </a:lnSpc>
              <a:spcAft>
                <a:spcPts val="500"/>
              </a:spcAft>
              <a:buNone/>
            </a:pPr>
            <a:endParaRPr lang="pl-PL" sz="1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spcBef>
                <a:spcPts val="1000"/>
              </a:spcBef>
              <a:spcAft>
                <a:spcPts val="500"/>
              </a:spcAft>
              <a:buNone/>
            </a:pPr>
            <a:r>
              <a:rPr lang="pl-PL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Źródło:</a:t>
            </a:r>
            <a:r>
              <a:rPr lang="pl-PL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Kolasińska-Morawska K., Strategie badań mieszanych, [w:] Sułkowski Ł., Lenart-</a:t>
            </a:r>
            <a:r>
              <a:rPr lang="pl-PL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Gansiniec</a:t>
            </a:r>
            <a:r>
              <a:rPr lang="pl-PL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R. (red), Metody badań mieszanych w naukach o zarządzaniu, Wydawnictwo Naukowe Akademii WSB, Dąbrowa Górnicza 2023, s. </a:t>
            </a:r>
            <a:r>
              <a:rPr lang="pl-PL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17-37.</a:t>
            </a:r>
            <a:endParaRPr lang="pl-PL" sz="18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000" y="1628800"/>
            <a:ext cx="2964832" cy="17281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63219" y="1628800"/>
            <a:ext cx="2820949" cy="17281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70449" y="1340768"/>
            <a:ext cx="2766047" cy="17281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654" y="3509072"/>
            <a:ext cx="2940745" cy="20801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849" y="3509073"/>
            <a:ext cx="2914840" cy="21521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9" name="Picture 7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70448" y="3313332"/>
            <a:ext cx="2694039" cy="24199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Prostokąt 1"/>
          <p:cNvSpPr/>
          <p:nvPr/>
        </p:nvSpPr>
        <p:spPr>
          <a:xfrm>
            <a:off x="3275856" y="1567825"/>
            <a:ext cx="2699396" cy="276999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en-US" sz="1200" dirty="0" err="1"/>
              <a:t>Sekwencyjna</a:t>
            </a:r>
            <a:r>
              <a:rPr lang="en-US" sz="1200" dirty="0"/>
              <a:t> </a:t>
            </a:r>
            <a:r>
              <a:rPr lang="en-US" sz="1200" dirty="0" err="1"/>
              <a:t>strategia</a:t>
            </a:r>
            <a:r>
              <a:rPr lang="en-US" sz="1200" dirty="0"/>
              <a:t> </a:t>
            </a:r>
            <a:r>
              <a:rPr lang="en-US" sz="1200" dirty="0" err="1"/>
              <a:t>eksplanacyjna</a:t>
            </a:r>
            <a:endParaRPr lang="en-US" sz="1200" dirty="0"/>
          </a:p>
        </p:txBody>
      </p:sp>
      <p:sp>
        <p:nvSpPr>
          <p:cNvPr id="11" name="Prostokąt 10"/>
          <p:cNvSpPr/>
          <p:nvPr/>
        </p:nvSpPr>
        <p:spPr>
          <a:xfrm>
            <a:off x="6267769" y="3212976"/>
            <a:ext cx="2699396" cy="276999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en-US" sz="1200" dirty="0" err="1"/>
              <a:t>Równoległa</a:t>
            </a:r>
            <a:r>
              <a:rPr lang="en-US" sz="1200" dirty="0"/>
              <a:t> </a:t>
            </a:r>
            <a:r>
              <a:rPr lang="en-US" sz="1200" dirty="0" err="1"/>
              <a:t>strategia</a:t>
            </a:r>
            <a:r>
              <a:rPr lang="en-US" sz="1200" dirty="0"/>
              <a:t> </a:t>
            </a:r>
            <a:r>
              <a:rPr lang="en-US" sz="1200" dirty="0" err="1"/>
              <a:t>transformatywna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619813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ymbol zastępczy zawartości 1"/>
          <p:cNvSpPr txBox="1">
            <a:spLocks/>
          </p:cNvSpPr>
          <p:nvPr/>
        </p:nvSpPr>
        <p:spPr bwMode="auto">
          <a:xfrm>
            <a:off x="3080406" y="1124744"/>
            <a:ext cx="2880320" cy="52565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143" tIns="45585" rIns="91143" bIns="45585" numCol="1" anchor="t" anchorCtr="0" compatLnSpc="1">
            <a:prstTxWarp prst="textNoShape">
              <a:avLst/>
            </a:prstTxWarp>
            <a:no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algn="ctr" defTabSz="653064">
              <a:spcAft>
                <a:spcPts val="1071"/>
              </a:spcAft>
              <a:buNone/>
            </a:pPr>
            <a:r>
              <a:rPr lang="pl-PL" sz="1800" b="1" dirty="0" smtClean="0">
                <a:solidFill>
                  <a:srgbClr val="000000"/>
                </a:solidFill>
                <a:cs typeface="Times New Roman" panose="02020603050405020304" pitchFamily="18" charset="0"/>
              </a:rPr>
              <a:t>Sekwencyjna strategia eksploracyjna (?)</a:t>
            </a:r>
            <a:endParaRPr lang="pl-PL" sz="1800" b="1" dirty="0">
              <a:solidFill>
                <a:srgbClr val="000000"/>
              </a:solidFill>
              <a:cs typeface="Times New Roman" panose="02020603050405020304" pitchFamily="18" charset="0"/>
            </a:endParaRPr>
          </a:p>
          <a:p>
            <a:pPr marL="177800" indent="-177800" defTabSz="653064"/>
            <a:r>
              <a:rPr lang="pl-PL" sz="1400" dirty="0" smtClean="0">
                <a:solidFill>
                  <a:srgbClr val="000000"/>
                </a:solidFill>
                <a:cs typeface="Times New Roman" panose="02020603050405020304" pitchFamily="18" charset="0"/>
              </a:rPr>
              <a:t>Z</a:t>
            </a:r>
            <a:r>
              <a:rPr lang="en-US" sz="1400" dirty="0" err="1" smtClean="0">
                <a:solidFill>
                  <a:srgbClr val="000000"/>
                </a:solidFill>
                <a:cs typeface="Times New Roman" panose="02020603050405020304" pitchFamily="18" charset="0"/>
              </a:rPr>
              <a:t>definiowanie</a:t>
            </a:r>
            <a:r>
              <a:rPr lang="en-US" sz="1400" dirty="0" smtClean="0">
                <a:solidFill>
                  <a:srgbClr val="000000"/>
                </a:solidFill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rgbClr val="000000"/>
                </a:solidFill>
                <a:cs typeface="Times New Roman" panose="02020603050405020304" pitchFamily="18" charset="0"/>
              </a:rPr>
              <a:t>problemu</a:t>
            </a:r>
            <a:r>
              <a:rPr lang="en-US" sz="1400" dirty="0">
                <a:solidFill>
                  <a:srgbClr val="000000"/>
                </a:solidFill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rgbClr val="000000"/>
                </a:solidFill>
                <a:cs typeface="Times New Roman" panose="02020603050405020304" pitchFamily="18" charset="0"/>
              </a:rPr>
              <a:t>badawczego</a:t>
            </a:r>
            <a:r>
              <a:rPr lang="en-US" sz="1400" dirty="0">
                <a:solidFill>
                  <a:srgbClr val="000000"/>
                </a:solidFill>
                <a:cs typeface="Times New Roman" panose="02020603050405020304" pitchFamily="18" charset="0"/>
              </a:rPr>
              <a:t> </a:t>
            </a:r>
            <a:endParaRPr lang="pl-PL" sz="1400" dirty="0" smtClean="0">
              <a:solidFill>
                <a:srgbClr val="000000"/>
              </a:solidFill>
              <a:cs typeface="Times New Roman" panose="02020603050405020304" pitchFamily="18" charset="0"/>
            </a:endParaRPr>
          </a:p>
          <a:p>
            <a:pPr marL="177800" indent="-177800" defTabSz="653064"/>
            <a:r>
              <a:rPr lang="en-US" sz="1400" dirty="0" err="1">
                <a:solidFill>
                  <a:srgbClr val="000000"/>
                </a:solidFill>
                <a:cs typeface="Times New Roman" panose="02020603050405020304" pitchFamily="18" charset="0"/>
              </a:rPr>
              <a:t>Przegląd</a:t>
            </a:r>
            <a:r>
              <a:rPr lang="en-US" sz="1400" dirty="0">
                <a:solidFill>
                  <a:srgbClr val="000000"/>
                </a:solidFill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rgbClr val="000000"/>
                </a:solidFill>
                <a:cs typeface="Times New Roman" panose="02020603050405020304" pitchFamily="18" charset="0"/>
              </a:rPr>
              <a:t>literatury</a:t>
            </a:r>
            <a:endParaRPr lang="pl-PL" sz="1400" dirty="0">
              <a:solidFill>
                <a:srgbClr val="000000"/>
              </a:solidFill>
              <a:cs typeface="Times New Roman" panose="02020603050405020304" pitchFamily="18" charset="0"/>
            </a:endParaRPr>
          </a:p>
          <a:p>
            <a:pPr marL="177800" indent="-177800" defTabSz="653064"/>
            <a:r>
              <a:rPr lang="pl-PL" sz="1400" dirty="0" smtClean="0">
                <a:solidFill>
                  <a:srgbClr val="0000FF"/>
                </a:solidFill>
                <a:cs typeface="Times New Roman" panose="02020603050405020304" pitchFamily="18" charset="0"/>
              </a:rPr>
              <a:t>Metodyka badania jakościowego</a:t>
            </a:r>
            <a:endParaRPr lang="en-US" sz="1400" dirty="0">
              <a:solidFill>
                <a:srgbClr val="0000FF"/>
              </a:solidFill>
              <a:cs typeface="Times New Roman" panose="02020603050405020304" pitchFamily="18" charset="0"/>
            </a:endParaRPr>
          </a:p>
          <a:p>
            <a:pPr marL="177800" indent="-177800" defTabSz="653064"/>
            <a:r>
              <a:rPr lang="pl-PL" sz="1400" dirty="0" smtClean="0">
                <a:solidFill>
                  <a:srgbClr val="0000FF"/>
                </a:solidFill>
                <a:cs typeface="Times New Roman" panose="02020603050405020304" pitchFamily="18" charset="0"/>
              </a:rPr>
              <a:t>Zebranie danych jakościowych</a:t>
            </a:r>
            <a:endParaRPr lang="en-US" sz="1400" dirty="0">
              <a:solidFill>
                <a:srgbClr val="0000FF"/>
              </a:solidFill>
              <a:cs typeface="Times New Roman" panose="02020603050405020304" pitchFamily="18" charset="0"/>
            </a:endParaRPr>
          </a:p>
          <a:p>
            <a:pPr marL="177800" indent="-177800" defTabSz="653064"/>
            <a:r>
              <a:rPr lang="pl-PL" sz="1400" dirty="0" smtClean="0">
                <a:solidFill>
                  <a:srgbClr val="0000FF"/>
                </a:solidFill>
                <a:cs typeface="Times New Roman" panose="02020603050405020304" pitchFamily="18" charset="0"/>
              </a:rPr>
              <a:t>Analiza danych jakościowych</a:t>
            </a:r>
            <a:endParaRPr lang="en-US" sz="1400" dirty="0">
              <a:solidFill>
                <a:srgbClr val="0000FF"/>
              </a:solidFill>
              <a:cs typeface="Times New Roman" panose="02020603050405020304" pitchFamily="18" charset="0"/>
            </a:endParaRPr>
          </a:p>
          <a:p>
            <a:pPr marL="177800" indent="-177800" defTabSz="653064"/>
            <a:r>
              <a:rPr lang="pl-PL" sz="1400" dirty="0">
                <a:solidFill>
                  <a:srgbClr val="000000"/>
                </a:solidFill>
                <a:cs typeface="Times New Roman" panose="02020603050405020304" pitchFamily="18" charset="0"/>
              </a:rPr>
              <a:t>Sformułowanie hipotez</a:t>
            </a:r>
            <a:endParaRPr lang="en-US" sz="1400" dirty="0">
              <a:solidFill>
                <a:srgbClr val="000000"/>
              </a:solidFill>
              <a:cs typeface="Times New Roman" panose="02020603050405020304" pitchFamily="18" charset="0"/>
            </a:endParaRPr>
          </a:p>
          <a:p>
            <a:pPr marL="177800" indent="-177800" defTabSz="653064"/>
            <a:r>
              <a:rPr lang="pl-PL" sz="1400" dirty="0" smtClean="0">
                <a:solidFill>
                  <a:srgbClr val="FF0000"/>
                </a:solidFill>
                <a:cs typeface="Times New Roman" panose="02020603050405020304" pitchFamily="18" charset="0"/>
              </a:rPr>
              <a:t>Metodyka badania ilościowego</a:t>
            </a:r>
            <a:endParaRPr lang="en-US" sz="1400" dirty="0">
              <a:solidFill>
                <a:srgbClr val="FF0000"/>
              </a:solidFill>
              <a:cs typeface="Times New Roman" panose="02020603050405020304" pitchFamily="18" charset="0"/>
            </a:endParaRPr>
          </a:p>
          <a:p>
            <a:pPr marL="177800" indent="-177800" defTabSz="653064"/>
            <a:r>
              <a:rPr lang="pl-PL" sz="1400" dirty="0" smtClean="0">
                <a:solidFill>
                  <a:srgbClr val="FF0000"/>
                </a:solidFill>
                <a:cs typeface="Times New Roman" panose="02020603050405020304" pitchFamily="18" charset="0"/>
              </a:rPr>
              <a:t>Zebranie danych ilościowych</a:t>
            </a:r>
            <a:endParaRPr lang="en-US" sz="1400" dirty="0">
              <a:solidFill>
                <a:srgbClr val="FF0000"/>
              </a:solidFill>
              <a:cs typeface="Times New Roman" panose="02020603050405020304" pitchFamily="18" charset="0"/>
            </a:endParaRPr>
          </a:p>
          <a:p>
            <a:pPr marL="177800" indent="-177800" defTabSz="653064"/>
            <a:r>
              <a:rPr lang="pl-PL" sz="1400" dirty="0" smtClean="0">
                <a:solidFill>
                  <a:srgbClr val="FF0000"/>
                </a:solidFill>
                <a:cs typeface="Times New Roman" panose="02020603050405020304" pitchFamily="18" charset="0"/>
              </a:rPr>
              <a:t>Analiza danych ilościowych – testowanie hipotez (weryfikacja)</a:t>
            </a:r>
          </a:p>
          <a:p>
            <a:pPr marL="177800" indent="-177800" defTabSz="653064"/>
            <a:r>
              <a:rPr lang="pl-PL" sz="1400" dirty="0" smtClean="0">
                <a:solidFill>
                  <a:srgbClr val="000000"/>
                </a:solidFill>
                <a:cs typeface="Times New Roman" panose="02020603050405020304" pitchFamily="18" charset="0"/>
              </a:rPr>
              <a:t>Wnioski</a:t>
            </a:r>
            <a:endParaRPr lang="pl-PL" sz="1400" dirty="0">
              <a:solidFill>
                <a:srgbClr val="000000"/>
              </a:solidFill>
              <a:cs typeface="Times New Roman" panose="02020603050405020304" pitchFamily="18" charset="0"/>
            </a:endParaRPr>
          </a:p>
          <a:p>
            <a:pPr marL="0" indent="0" defTabSz="653064">
              <a:buNone/>
            </a:pPr>
            <a:r>
              <a:rPr lang="pl-PL" sz="1400" b="1" dirty="0" smtClean="0">
                <a:solidFill>
                  <a:srgbClr val="0000CC"/>
                </a:solidFill>
                <a:cs typeface="Times New Roman" panose="02020603050405020304" pitchFamily="18" charset="0"/>
              </a:rPr>
              <a:t>Rola badania jakościowego: tworzenie teorii</a:t>
            </a:r>
          </a:p>
          <a:p>
            <a:pPr marL="0" indent="0" defTabSz="653064">
              <a:buNone/>
            </a:pPr>
            <a:r>
              <a:rPr lang="pl-PL" sz="1400" b="1" dirty="0" smtClean="0">
                <a:solidFill>
                  <a:srgbClr val="0000CC"/>
                </a:solidFill>
                <a:cs typeface="Times New Roman" panose="02020603050405020304" pitchFamily="18" charset="0"/>
              </a:rPr>
              <a:t>Rola badania ilościowego: testowanie teorii</a:t>
            </a:r>
            <a:endParaRPr lang="pl-PL" sz="1400" b="1" dirty="0">
              <a:solidFill>
                <a:srgbClr val="0000CC"/>
              </a:solidFill>
              <a:cs typeface="Times New Roman" panose="02020603050405020304" pitchFamily="18" charset="0"/>
            </a:endParaRPr>
          </a:p>
          <a:p>
            <a:pPr defTabSz="653064"/>
            <a:endParaRPr lang="pl-PL" sz="2000" b="1" dirty="0">
              <a:solidFill>
                <a:srgbClr val="0000CC"/>
              </a:solidFill>
              <a:cs typeface="Times New Roman" panose="02020603050405020304" pitchFamily="18" charset="0"/>
            </a:endParaRPr>
          </a:p>
          <a:p>
            <a:pPr defTabSz="653064"/>
            <a:endParaRPr lang="pl-PL" sz="2000" b="1" dirty="0">
              <a:solidFill>
                <a:srgbClr val="0000CC"/>
              </a:solidFill>
              <a:cs typeface="Times New Roman" panose="02020603050405020304" pitchFamily="18" charset="0"/>
            </a:endParaRPr>
          </a:p>
        </p:txBody>
      </p:sp>
      <p:sp>
        <p:nvSpPr>
          <p:cNvPr id="9" name="Symbol zastępczy zawartości 1"/>
          <p:cNvSpPr txBox="1">
            <a:spLocks/>
          </p:cNvSpPr>
          <p:nvPr/>
        </p:nvSpPr>
        <p:spPr bwMode="auto">
          <a:xfrm>
            <a:off x="6166464" y="1124744"/>
            <a:ext cx="2726017" cy="52565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143" tIns="45585" rIns="91143" bIns="45585" numCol="1" anchor="t" anchorCtr="0" compatLnSpc="1">
            <a:prstTxWarp prst="textNoShape">
              <a:avLst/>
            </a:prstTxWarp>
            <a:no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algn="ctr" defTabSz="653064">
              <a:spcAft>
                <a:spcPts val="1071"/>
              </a:spcAft>
              <a:buNone/>
            </a:pPr>
            <a:r>
              <a:rPr lang="pl-PL" sz="1800" b="1" dirty="0">
                <a:solidFill>
                  <a:srgbClr val="000000"/>
                </a:solidFill>
                <a:cs typeface="Times New Roman" panose="02020603050405020304" pitchFamily="18" charset="0"/>
              </a:rPr>
              <a:t>Sekwencyjna strategia </a:t>
            </a:r>
            <a:r>
              <a:rPr lang="pl-PL" sz="1800" b="1" dirty="0" err="1" smtClean="0">
                <a:solidFill>
                  <a:srgbClr val="000000"/>
                </a:solidFill>
                <a:cs typeface="Times New Roman" panose="02020603050405020304" pitchFamily="18" charset="0"/>
              </a:rPr>
              <a:t>eksplanacyjna</a:t>
            </a:r>
            <a:r>
              <a:rPr lang="pl-PL" sz="1800" b="1" dirty="0" smtClean="0">
                <a:solidFill>
                  <a:srgbClr val="000000"/>
                </a:solidFill>
                <a:cs typeface="Times New Roman" panose="02020603050405020304" pitchFamily="18" charset="0"/>
              </a:rPr>
              <a:t> (?)</a:t>
            </a:r>
            <a:endParaRPr lang="pl-PL" sz="1800" b="1" dirty="0">
              <a:solidFill>
                <a:srgbClr val="000000"/>
              </a:solidFill>
              <a:cs typeface="Times New Roman" panose="02020603050405020304" pitchFamily="18" charset="0"/>
            </a:endParaRPr>
          </a:p>
          <a:p>
            <a:pPr marL="177800" indent="-177800" defTabSz="653064"/>
            <a:r>
              <a:rPr lang="pl-PL" sz="1400" dirty="0">
                <a:solidFill>
                  <a:srgbClr val="000000"/>
                </a:solidFill>
                <a:cs typeface="Times New Roman" panose="02020603050405020304" pitchFamily="18" charset="0"/>
              </a:rPr>
              <a:t>Z</a:t>
            </a:r>
            <a:r>
              <a:rPr lang="en-US" sz="1400" dirty="0" err="1">
                <a:solidFill>
                  <a:srgbClr val="000000"/>
                </a:solidFill>
                <a:cs typeface="Times New Roman" panose="02020603050405020304" pitchFamily="18" charset="0"/>
              </a:rPr>
              <a:t>definiowanie</a:t>
            </a:r>
            <a:r>
              <a:rPr lang="en-US" sz="1400" dirty="0">
                <a:solidFill>
                  <a:srgbClr val="000000"/>
                </a:solidFill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rgbClr val="000000"/>
                </a:solidFill>
                <a:cs typeface="Times New Roman" panose="02020603050405020304" pitchFamily="18" charset="0"/>
              </a:rPr>
              <a:t>problemu</a:t>
            </a:r>
            <a:r>
              <a:rPr lang="en-US" sz="1400" dirty="0">
                <a:solidFill>
                  <a:srgbClr val="000000"/>
                </a:solidFill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rgbClr val="000000"/>
                </a:solidFill>
                <a:cs typeface="Times New Roman" panose="02020603050405020304" pitchFamily="18" charset="0"/>
              </a:rPr>
              <a:t>badawczego</a:t>
            </a:r>
            <a:r>
              <a:rPr lang="en-US" sz="1400" dirty="0">
                <a:solidFill>
                  <a:srgbClr val="000000"/>
                </a:solidFill>
                <a:cs typeface="Times New Roman" panose="02020603050405020304" pitchFamily="18" charset="0"/>
              </a:rPr>
              <a:t> </a:t>
            </a:r>
            <a:endParaRPr lang="pl-PL" sz="1400" dirty="0" smtClean="0">
              <a:solidFill>
                <a:srgbClr val="000000"/>
              </a:solidFill>
              <a:cs typeface="Times New Roman" panose="02020603050405020304" pitchFamily="18" charset="0"/>
            </a:endParaRPr>
          </a:p>
          <a:p>
            <a:pPr marL="177800" indent="-177800" defTabSz="653064"/>
            <a:r>
              <a:rPr lang="en-US" sz="1400" dirty="0" err="1">
                <a:solidFill>
                  <a:srgbClr val="000000"/>
                </a:solidFill>
                <a:cs typeface="Times New Roman" panose="02020603050405020304" pitchFamily="18" charset="0"/>
              </a:rPr>
              <a:t>Przegląd</a:t>
            </a:r>
            <a:r>
              <a:rPr lang="en-US" sz="1400" dirty="0">
                <a:solidFill>
                  <a:srgbClr val="000000"/>
                </a:solidFill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rgbClr val="000000"/>
                </a:solidFill>
                <a:cs typeface="Times New Roman" panose="02020603050405020304" pitchFamily="18" charset="0"/>
              </a:rPr>
              <a:t>literatury</a:t>
            </a:r>
            <a:endParaRPr lang="pl-PL" sz="1400" dirty="0">
              <a:solidFill>
                <a:srgbClr val="000000"/>
              </a:solidFill>
              <a:cs typeface="Times New Roman" panose="02020603050405020304" pitchFamily="18" charset="0"/>
            </a:endParaRPr>
          </a:p>
          <a:p>
            <a:pPr marL="177800" indent="-177800" defTabSz="653064"/>
            <a:r>
              <a:rPr lang="pl-PL" sz="1400" dirty="0" smtClean="0">
                <a:solidFill>
                  <a:srgbClr val="000000"/>
                </a:solidFill>
                <a:cs typeface="Times New Roman" panose="02020603050405020304" pitchFamily="18" charset="0"/>
              </a:rPr>
              <a:t>Sformułowanie hipotez</a:t>
            </a:r>
            <a:endParaRPr lang="pl-PL" sz="1400" dirty="0">
              <a:solidFill>
                <a:srgbClr val="000000"/>
              </a:solidFill>
              <a:cs typeface="Times New Roman" panose="02020603050405020304" pitchFamily="18" charset="0"/>
            </a:endParaRPr>
          </a:p>
          <a:p>
            <a:pPr marL="177800" indent="-177800" defTabSz="653064"/>
            <a:r>
              <a:rPr lang="pl-PL" sz="1400" dirty="0">
                <a:solidFill>
                  <a:srgbClr val="FF0000"/>
                </a:solidFill>
                <a:cs typeface="Times New Roman" panose="02020603050405020304" pitchFamily="18" charset="0"/>
              </a:rPr>
              <a:t>Metodyka badania ilościowego</a:t>
            </a:r>
            <a:endParaRPr lang="en-US" sz="1400" dirty="0">
              <a:solidFill>
                <a:srgbClr val="FF0000"/>
              </a:solidFill>
              <a:cs typeface="Times New Roman" panose="02020603050405020304" pitchFamily="18" charset="0"/>
            </a:endParaRPr>
          </a:p>
          <a:p>
            <a:pPr marL="177800" indent="-177800" defTabSz="653064"/>
            <a:r>
              <a:rPr lang="pl-PL" sz="1400" dirty="0">
                <a:solidFill>
                  <a:srgbClr val="FF0000"/>
                </a:solidFill>
                <a:cs typeface="Times New Roman" panose="02020603050405020304" pitchFamily="18" charset="0"/>
              </a:rPr>
              <a:t>Zebranie danych ilościowych</a:t>
            </a:r>
            <a:endParaRPr lang="en-US" sz="1400" dirty="0">
              <a:solidFill>
                <a:srgbClr val="FF0000"/>
              </a:solidFill>
              <a:cs typeface="Times New Roman" panose="02020603050405020304" pitchFamily="18" charset="0"/>
            </a:endParaRPr>
          </a:p>
          <a:p>
            <a:pPr marL="177800" indent="-177800" defTabSz="653064"/>
            <a:r>
              <a:rPr lang="pl-PL" sz="1400" dirty="0">
                <a:solidFill>
                  <a:srgbClr val="FF0000"/>
                </a:solidFill>
                <a:cs typeface="Times New Roman" panose="02020603050405020304" pitchFamily="18" charset="0"/>
              </a:rPr>
              <a:t>Analiza danych ilościowych – testowanie hipotez (weryfikacja)</a:t>
            </a:r>
            <a:endParaRPr lang="en-US" sz="1400" dirty="0">
              <a:solidFill>
                <a:srgbClr val="FF0000"/>
              </a:solidFill>
              <a:cs typeface="Times New Roman" panose="02020603050405020304" pitchFamily="18" charset="0"/>
            </a:endParaRPr>
          </a:p>
          <a:p>
            <a:pPr marL="177800" indent="-177800" defTabSz="653064"/>
            <a:r>
              <a:rPr lang="pl-PL" sz="1400" dirty="0">
                <a:solidFill>
                  <a:srgbClr val="0000FF"/>
                </a:solidFill>
                <a:cs typeface="Times New Roman" panose="02020603050405020304" pitchFamily="18" charset="0"/>
              </a:rPr>
              <a:t>Metodyka badania jakościowego</a:t>
            </a:r>
            <a:endParaRPr lang="en-US" sz="1400" dirty="0">
              <a:solidFill>
                <a:srgbClr val="0000FF"/>
              </a:solidFill>
              <a:cs typeface="Times New Roman" panose="02020603050405020304" pitchFamily="18" charset="0"/>
            </a:endParaRPr>
          </a:p>
          <a:p>
            <a:pPr marL="177800" indent="-177800" defTabSz="653064"/>
            <a:r>
              <a:rPr lang="pl-PL" sz="1400" dirty="0">
                <a:solidFill>
                  <a:srgbClr val="0000FF"/>
                </a:solidFill>
                <a:cs typeface="Times New Roman" panose="02020603050405020304" pitchFamily="18" charset="0"/>
              </a:rPr>
              <a:t>Zebranie danych jakościowych</a:t>
            </a:r>
            <a:endParaRPr lang="en-US" sz="1400" dirty="0">
              <a:solidFill>
                <a:srgbClr val="0000FF"/>
              </a:solidFill>
              <a:cs typeface="Times New Roman" panose="02020603050405020304" pitchFamily="18" charset="0"/>
            </a:endParaRPr>
          </a:p>
          <a:p>
            <a:pPr marL="177800" indent="-177800" defTabSz="653064"/>
            <a:r>
              <a:rPr lang="pl-PL" sz="1400" dirty="0">
                <a:solidFill>
                  <a:srgbClr val="0000FF"/>
                </a:solidFill>
                <a:cs typeface="Times New Roman" panose="02020603050405020304" pitchFamily="18" charset="0"/>
              </a:rPr>
              <a:t>Analiza danych </a:t>
            </a:r>
            <a:r>
              <a:rPr lang="pl-PL" sz="1400" dirty="0" smtClean="0">
                <a:solidFill>
                  <a:srgbClr val="0000FF"/>
                </a:solidFill>
                <a:cs typeface="Times New Roman" panose="02020603050405020304" pitchFamily="18" charset="0"/>
              </a:rPr>
              <a:t>jakościowych – testowanie hipotez (falsyfikacja)</a:t>
            </a:r>
            <a:endParaRPr lang="en-US" sz="1400" dirty="0">
              <a:solidFill>
                <a:srgbClr val="0000FF"/>
              </a:solidFill>
              <a:cs typeface="Times New Roman" panose="02020603050405020304" pitchFamily="18" charset="0"/>
            </a:endParaRPr>
          </a:p>
          <a:p>
            <a:pPr marL="177800" indent="-177800" defTabSz="653064"/>
            <a:r>
              <a:rPr lang="pl-PL" sz="1400" dirty="0" smtClean="0">
                <a:solidFill>
                  <a:srgbClr val="000000"/>
                </a:solidFill>
                <a:cs typeface="Times New Roman" panose="02020603050405020304" pitchFamily="18" charset="0"/>
              </a:rPr>
              <a:t>Wnioski</a:t>
            </a:r>
            <a:endParaRPr lang="pl-PL" sz="1400" dirty="0">
              <a:solidFill>
                <a:srgbClr val="000000"/>
              </a:solidFill>
              <a:cs typeface="Times New Roman" panose="02020603050405020304" pitchFamily="18" charset="0"/>
            </a:endParaRPr>
          </a:p>
          <a:p>
            <a:pPr marL="0" indent="0" defTabSz="653064">
              <a:buNone/>
            </a:pPr>
            <a:r>
              <a:rPr lang="pl-PL" sz="1400" b="1" dirty="0" smtClean="0">
                <a:solidFill>
                  <a:srgbClr val="0000CC"/>
                </a:solidFill>
                <a:cs typeface="Times New Roman" panose="02020603050405020304" pitchFamily="18" charset="0"/>
              </a:rPr>
              <a:t>Rola badania ilościowego i jakościowego: testowanie teorii</a:t>
            </a:r>
            <a:endParaRPr lang="pl-PL" sz="1400" b="1" dirty="0">
              <a:solidFill>
                <a:srgbClr val="0000CC"/>
              </a:solidFill>
              <a:cs typeface="Times New Roman" panose="02020603050405020304" pitchFamily="18" charset="0"/>
            </a:endParaRPr>
          </a:p>
          <a:p>
            <a:pPr defTabSz="653064"/>
            <a:endParaRPr lang="pl-PL" sz="2000" b="1" dirty="0">
              <a:solidFill>
                <a:srgbClr val="0000CC"/>
              </a:solidFill>
              <a:cs typeface="Times New Roman" panose="02020603050405020304" pitchFamily="18" charset="0"/>
            </a:endParaRPr>
          </a:p>
          <a:p>
            <a:pPr defTabSz="653064"/>
            <a:endParaRPr lang="pl-PL" sz="2000" b="1" dirty="0">
              <a:solidFill>
                <a:srgbClr val="0000CC"/>
              </a:solidFill>
              <a:cs typeface="Times New Roman" panose="02020603050405020304" pitchFamily="18" charset="0"/>
            </a:endParaRPr>
          </a:p>
        </p:txBody>
      </p:sp>
      <p:sp>
        <p:nvSpPr>
          <p:cNvPr id="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332657"/>
            <a:ext cx="9144000" cy="433387"/>
          </a:xfrm>
        </p:spPr>
        <p:txBody>
          <a:bodyPr/>
          <a:lstStyle/>
          <a:p>
            <a:r>
              <a:rPr lang="pl-PL" altLang="pl-PL" sz="3200" b="1" dirty="0">
                <a:solidFill>
                  <a:srgbClr val="000099"/>
                </a:solidFill>
              </a:rPr>
              <a:t>Świadomość metodologiczna badań mieszanych </a:t>
            </a:r>
            <a:br>
              <a:rPr lang="pl-PL" altLang="pl-PL" sz="3200" b="1" dirty="0">
                <a:solidFill>
                  <a:srgbClr val="000099"/>
                </a:solidFill>
              </a:rPr>
            </a:br>
            <a:r>
              <a:rPr lang="pl-PL" altLang="pl-PL" sz="3200" b="1" dirty="0">
                <a:solidFill>
                  <a:srgbClr val="000099"/>
                </a:solidFill>
              </a:rPr>
              <a:t>w procesie poznania </a:t>
            </a:r>
            <a:r>
              <a:rPr lang="pl-PL" altLang="pl-PL" sz="3200" b="1" dirty="0" smtClean="0">
                <a:solidFill>
                  <a:srgbClr val="000099"/>
                </a:solidFill>
              </a:rPr>
              <a:t>naukowego - przykłady</a:t>
            </a:r>
            <a:endParaRPr lang="pl-PL" altLang="pl-PL" sz="3200" b="1" dirty="0">
              <a:solidFill>
                <a:srgbClr val="000099"/>
              </a:solidFill>
            </a:endParaRPr>
          </a:p>
        </p:txBody>
      </p:sp>
      <p:sp>
        <p:nvSpPr>
          <p:cNvPr id="11" name="Symbol zastępczy zawartości 1"/>
          <p:cNvSpPr txBox="1">
            <a:spLocks/>
          </p:cNvSpPr>
          <p:nvPr/>
        </p:nvSpPr>
        <p:spPr bwMode="auto">
          <a:xfrm>
            <a:off x="107504" y="1124744"/>
            <a:ext cx="2880320" cy="52565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143" tIns="45585" rIns="91143" bIns="45585" numCol="1" anchor="t" anchorCtr="0" compatLnSpc="1">
            <a:prstTxWarp prst="textNoShape">
              <a:avLst/>
            </a:prstTxWarp>
            <a:no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algn="ctr" defTabSz="653064">
              <a:spcAft>
                <a:spcPts val="1071"/>
              </a:spcAft>
              <a:buNone/>
            </a:pPr>
            <a:r>
              <a:rPr lang="pl-PL" sz="1800" b="1" dirty="0" smtClean="0">
                <a:solidFill>
                  <a:srgbClr val="000000"/>
                </a:solidFill>
                <a:cs typeface="Times New Roman" panose="02020603050405020304" pitchFamily="18" charset="0"/>
              </a:rPr>
              <a:t>Równoległa strategia triangulacyjna (?)</a:t>
            </a:r>
            <a:endParaRPr lang="pl-PL" sz="1800" b="1" dirty="0">
              <a:solidFill>
                <a:srgbClr val="000000"/>
              </a:solidFill>
              <a:cs typeface="Times New Roman" panose="02020603050405020304" pitchFamily="18" charset="0"/>
            </a:endParaRPr>
          </a:p>
          <a:p>
            <a:pPr marL="177800" indent="-177800" defTabSz="653064"/>
            <a:r>
              <a:rPr lang="pl-PL" sz="1400" dirty="0" smtClean="0">
                <a:solidFill>
                  <a:srgbClr val="000000"/>
                </a:solidFill>
                <a:cs typeface="Times New Roman" panose="02020603050405020304" pitchFamily="18" charset="0"/>
              </a:rPr>
              <a:t>Z</a:t>
            </a:r>
            <a:r>
              <a:rPr lang="en-US" sz="1400" dirty="0" err="1" smtClean="0">
                <a:solidFill>
                  <a:srgbClr val="000000"/>
                </a:solidFill>
                <a:cs typeface="Times New Roman" panose="02020603050405020304" pitchFamily="18" charset="0"/>
              </a:rPr>
              <a:t>definiowanie</a:t>
            </a:r>
            <a:r>
              <a:rPr lang="en-US" sz="1400" dirty="0" smtClean="0">
                <a:solidFill>
                  <a:srgbClr val="000000"/>
                </a:solidFill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rgbClr val="000000"/>
                </a:solidFill>
                <a:cs typeface="Times New Roman" panose="02020603050405020304" pitchFamily="18" charset="0"/>
              </a:rPr>
              <a:t>problemu</a:t>
            </a:r>
            <a:r>
              <a:rPr lang="en-US" sz="1400" dirty="0">
                <a:solidFill>
                  <a:srgbClr val="000000"/>
                </a:solidFill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rgbClr val="000000"/>
                </a:solidFill>
                <a:cs typeface="Times New Roman" panose="02020603050405020304" pitchFamily="18" charset="0"/>
              </a:rPr>
              <a:t>badawczego</a:t>
            </a:r>
            <a:r>
              <a:rPr lang="en-US" sz="1400" dirty="0">
                <a:solidFill>
                  <a:srgbClr val="000000"/>
                </a:solidFill>
                <a:cs typeface="Times New Roman" panose="02020603050405020304" pitchFamily="18" charset="0"/>
              </a:rPr>
              <a:t> </a:t>
            </a:r>
            <a:endParaRPr lang="pl-PL" sz="1400" dirty="0" smtClean="0">
              <a:solidFill>
                <a:srgbClr val="000000"/>
              </a:solidFill>
              <a:cs typeface="Times New Roman" panose="02020603050405020304" pitchFamily="18" charset="0"/>
            </a:endParaRPr>
          </a:p>
          <a:p>
            <a:pPr marL="177800" indent="-177800" defTabSz="653064"/>
            <a:r>
              <a:rPr lang="en-US" sz="1400" dirty="0" err="1">
                <a:solidFill>
                  <a:srgbClr val="000000"/>
                </a:solidFill>
                <a:cs typeface="Times New Roman" panose="02020603050405020304" pitchFamily="18" charset="0"/>
              </a:rPr>
              <a:t>Przegląd</a:t>
            </a:r>
            <a:r>
              <a:rPr lang="en-US" sz="1400" dirty="0">
                <a:solidFill>
                  <a:srgbClr val="000000"/>
                </a:solidFill>
                <a:cs typeface="Times New Roman" panose="02020603050405020304" pitchFamily="18" charset="0"/>
              </a:rPr>
              <a:t> </a:t>
            </a:r>
            <a:r>
              <a:rPr lang="en-US" sz="1400" dirty="0" err="1" smtClean="0">
                <a:solidFill>
                  <a:srgbClr val="000000"/>
                </a:solidFill>
                <a:cs typeface="Times New Roman" panose="02020603050405020304" pitchFamily="18" charset="0"/>
              </a:rPr>
              <a:t>literatury</a:t>
            </a:r>
            <a:endParaRPr lang="pl-PL" sz="1400" dirty="0" smtClean="0">
              <a:solidFill>
                <a:srgbClr val="000000"/>
              </a:solidFill>
              <a:cs typeface="Times New Roman" panose="02020603050405020304" pitchFamily="18" charset="0"/>
            </a:endParaRPr>
          </a:p>
          <a:p>
            <a:pPr marL="177800" indent="-177800" defTabSz="653064"/>
            <a:r>
              <a:rPr lang="pl-PL" sz="1400" dirty="0" smtClean="0">
                <a:solidFill>
                  <a:srgbClr val="000000"/>
                </a:solidFill>
                <a:cs typeface="Times New Roman" panose="02020603050405020304" pitchFamily="18" charset="0"/>
              </a:rPr>
              <a:t>Sformułowanie hipotez / pytań badawczych</a:t>
            </a:r>
            <a:endParaRPr lang="pl-PL" sz="1400" dirty="0">
              <a:solidFill>
                <a:srgbClr val="000000"/>
              </a:solidFill>
              <a:cs typeface="Times New Roman" panose="02020603050405020304" pitchFamily="18" charset="0"/>
            </a:endParaRPr>
          </a:p>
          <a:p>
            <a:pPr marL="177800" indent="-177800" defTabSz="653064"/>
            <a:r>
              <a:rPr lang="pl-PL" sz="1400" dirty="0">
                <a:solidFill>
                  <a:srgbClr val="FF0000"/>
                </a:solidFill>
                <a:cs typeface="Times New Roman" panose="02020603050405020304" pitchFamily="18" charset="0"/>
              </a:rPr>
              <a:t>Metodyka badania </a:t>
            </a:r>
            <a:r>
              <a:rPr lang="pl-PL" sz="1400" dirty="0" smtClean="0">
                <a:solidFill>
                  <a:srgbClr val="FF0000"/>
                </a:solidFill>
                <a:cs typeface="Times New Roman" panose="02020603050405020304" pitchFamily="18" charset="0"/>
              </a:rPr>
              <a:t>ilościowego </a:t>
            </a:r>
            <a:br>
              <a:rPr lang="pl-PL" sz="1400" dirty="0" smtClean="0">
                <a:solidFill>
                  <a:srgbClr val="FF0000"/>
                </a:solidFill>
                <a:cs typeface="Times New Roman" panose="02020603050405020304" pitchFamily="18" charset="0"/>
              </a:rPr>
            </a:br>
            <a:r>
              <a:rPr lang="pl-PL" sz="1400" dirty="0" smtClean="0">
                <a:solidFill>
                  <a:srgbClr val="FF0000"/>
                </a:solidFill>
                <a:cs typeface="Times New Roman" panose="02020603050405020304" pitchFamily="18" charset="0"/>
              </a:rPr>
              <a:t>| </a:t>
            </a:r>
            <a:r>
              <a:rPr lang="pl-PL" sz="1400" dirty="0" smtClean="0">
                <a:solidFill>
                  <a:srgbClr val="0000FF"/>
                </a:solidFill>
                <a:cs typeface="Times New Roman" panose="02020603050405020304" pitchFamily="18" charset="0"/>
              </a:rPr>
              <a:t>jakościowego</a:t>
            </a:r>
            <a:endParaRPr lang="en-US" sz="1400" dirty="0">
              <a:solidFill>
                <a:srgbClr val="0000FF"/>
              </a:solidFill>
              <a:cs typeface="Times New Roman" panose="02020603050405020304" pitchFamily="18" charset="0"/>
            </a:endParaRPr>
          </a:p>
          <a:p>
            <a:pPr marL="177800" indent="-177800" defTabSz="653064"/>
            <a:r>
              <a:rPr lang="pl-PL" sz="1400" dirty="0">
                <a:solidFill>
                  <a:srgbClr val="FF0000"/>
                </a:solidFill>
                <a:cs typeface="Times New Roman" panose="02020603050405020304" pitchFamily="18" charset="0"/>
              </a:rPr>
              <a:t>Zebranie danych </a:t>
            </a:r>
            <a:r>
              <a:rPr lang="pl-PL" sz="1400" dirty="0" smtClean="0">
                <a:solidFill>
                  <a:srgbClr val="FF0000"/>
                </a:solidFill>
                <a:cs typeface="Times New Roman" panose="02020603050405020304" pitchFamily="18" charset="0"/>
              </a:rPr>
              <a:t>ilościowych </a:t>
            </a:r>
            <a:br>
              <a:rPr lang="pl-PL" sz="1400" dirty="0" smtClean="0">
                <a:solidFill>
                  <a:srgbClr val="FF0000"/>
                </a:solidFill>
                <a:cs typeface="Times New Roman" panose="02020603050405020304" pitchFamily="18" charset="0"/>
              </a:rPr>
            </a:br>
            <a:r>
              <a:rPr lang="pl-PL" sz="1400" dirty="0" smtClean="0">
                <a:solidFill>
                  <a:srgbClr val="FF0000"/>
                </a:solidFill>
                <a:cs typeface="Times New Roman" panose="02020603050405020304" pitchFamily="18" charset="0"/>
              </a:rPr>
              <a:t>| </a:t>
            </a:r>
            <a:r>
              <a:rPr lang="pl-PL" sz="1400" dirty="0" smtClean="0">
                <a:solidFill>
                  <a:srgbClr val="0000FF"/>
                </a:solidFill>
                <a:cs typeface="Times New Roman" panose="02020603050405020304" pitchFamily="18" charset="0"/>
              </a:rPr>
              <a:t>jakościowych</a:t>
            </a:r>
            <a:endParaRPr lang="en-US" sz="1400" dirty="0">
              <a:solidFill>
                <a:srgbClr val="0000FF"/>
              </a:solidFill>
              <a:cs typeface="Times New Roman" panose="02020603050405020304" pitchFamily="18" charset="0"/>
            </a:endParaRPr>
          </a:p>
          <a:p>
            <a:pPr marL="177800" indent="-177800" defTabSz="653064"/>
            <a:r>
              <a:rPr lang="pl-PL" sz="1400" dirty="0">
                <a:solidFill>
                  <a:srgbClr val="FF0000"/>
                </a:solidFill>
                <a:cs typeface="Times New Roman" panose="02020603050405020304" pitchFamily="18" charset="0"/>
              </a:rPr>
              <a:t>Analiza danych </a:t>
            </a:r>
            <a:r>
              <a:rPr lang="pl-PL" sz="1400" dirty="0" smtClean="0">
                <a:solidFill>
                  <a:srgbClr val="FF0000"/>
                </a:solidFill>
                <a:cs typeface="Times New Roman" panose="02020603050405020304" pitchFamily="18" charset="0"/>
              </a:rPr>
              <a:t>ilościowych </a:t>
            </a:r>
            <a:br>
              <a:rPr lang="pl-PL" sz="1400" dirty="0" smtClean="0">
                <a:solidFill>
                  <a:srgbClr val="FF0000"/>
                </a:solidFill>
                <a:cs typeface="Times New Roman" panose="02020603050405020304" pitchFamily="18" charset="0"/>
              </a:rPr>
            </a:br>
            <a:r>
              <a:rPr lang="pl-PL" sz="1400" dirty="0" smtClean="0">
                <a:solidFill>
                  <a:srgbClr val="FF0000"/>
                </a:solidFill>
                <a:cs typeface="Times New Roman" panose="02020603050405020304" pitchFamily="18" charset="0"/>
              </a:rPr>
              <a:t>| </a:t>
            </a:r>
            <a:r>
              <a:rPr lang="pl-PL" sz="1400" dirty="0" smtClean="0">
                <a:solidFill>
                  <a:srgbClr val="0000FF"/>
                </a:solidFill>
                <a:cs typeface="Times New Roman" panose="02020603050405020304" pitchFamily="18" charset="0"/>
              </a:rPr>
              <a:t>jakościowych</a:t>
            </a:r>
          </a:p>
          <a:p>
            <a:pPr marL="177800" indent="-177800" defTabSz="653064"/>
            <a:r>
              <a:rPr lang="pl-PL" sz="1400" dirty="0" smtClean="0">
                <a:solidFill>
                  <a:srgbClr val="000000"/>
                </a:solidFill>
                <a:cs typeface="Times New Roman" panose="02020603050405020304" pitchFamily="18" charset="0"/>
              </a:rPr>
              <a:t>Triangulacja metod i danych: zestawienie porównawcze podobieństw, różnic, powiązań, nakierowane na weryfikację hipotez badawczych / odpowiedzi na pytania badawcze</a:t>
            </a:r>
          </a:p>
          <a:p>
            <a:pPr marL="177800" indent="-177800" defTabSz="653064"/>
            <a:r>
              <a:rPr lang="pl-PL" sz="1400" dirty="0" smtClean="0">
                <a:solidFill>
                  <a:srgbClr val="000000"/>
                </a:solidFill>
                <a:cs typeface="Times New Roman" panose="02020603050405020304" pitchFamily="18" charset="0"/>
              </a:rPr>
              <a:t>Wnioski</a:t>
            </a:r>
            <a:endParaRPr lang="pl-PL" sz="1400" dirty="0">
              <a:solidFill>
                <a:srgbClr val="000000"/>
              </a:solidFill>
              <a:cs typeface="Times New Roman" panose="02020603050405020304" pitchFamily="18" charset="0"/>
            </a:endParaRPr>
          </a:p>
          <a:p>
            <a:pPr marL="0" indent="0" defTabSz="653064">
              <a:buNone/>
            </a:pPr>
            <a:r>
              <a:rPr lang="pl-PL" sz="1400" b="1" dirty="0">
                <a:solidFill>
                  <a:srgbClr val="0000CC"/>
                </a:solidFill>
                <a:cs typeface="Times New Roman" panose="02020603050405020304" pitchFamily="18" charset="0"/>
              </a:rPr>
              <a:t>Rola badania ilościowego i jakościowego: testowanie </a:t>
            </a:r>
            <a:r>
              <a:rPr lang="pl-PL" sz="1400" b="1" dirty="0" smtClean="0">
                <a:solidFill>
                  <a:srgbClr val="0000CC"/>
                </a:solidFill>
                <a:cs typeface="Times New Roman" panose="02020603050405020304" pitchFamily="18" charset="0"/>
              </a:rPr>
              <a:t>teorii</a:t>
            </a:r>
            <a:endParaRPr lang="pl-PL" sz="2000" b="1" dirty="0">
              <a:solidFill>
                <a:srgbClr val="0000CC"/>
              </a:solidFill>
              <a:cs typeface="Times New Roman" panose="02020603050405020304" pitchFamily="18" charset="0"/>
            </a:endParaRPr>
          </a:p>
          <a:p>
            <a:pPr defTabSz="653064"/>
            <a:endParaRPr lang="pl-PL" sz="2000" b="1" dirty="0">
              <a:solidFill>
                <a:srgbClr val="0000CC"/>
              </a:solidFill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733917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1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25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79512" y="620688"/>
            <a:ext cx="8784976" cy="5976664"/>
          </a:xfrm>
        </p:spPr>
        <p:txBody>
          <a:bodyPr/>
          <a:lstStyle/>
          <a:p>
            <a:pPr marL="0" indent="0">
              <a:spcBef>
                <a:spcPts val="200"/>
              </a:spcBef>
              <a:spcAft>
                <a:spcPts val="600"/>
              </a:spcAft>
              <a:buNone/>
            </a:pPr>
            <a:r>
              <a:rPr lang="pl-PL" altLang="pl-PL" sz="1900" b="1" dirty="0"/>
              <a:t>W literaturze różne metody angażowania respondentów w badania naukowe (</a:t>
            </a:r>
            <a:r>
              <a:rPr lang="pl-PL" sz="1900" b="1" dirty="0" err="1"/>
              <a:t>Bosnjak</a:t>
            </a:r>
            <a:r>
              <a:rPr lang="pl-PL" sz="1900" b="1" dirty="0"/>
              <a:t> &amp; </a:t>
            </a:r>
            <a:r>
              <a:rPr lang="pl-PL" sz="1900" b="1" dirty="0" err="1"/>
              <a:t>Tuten</a:t>
            </a:r>
            <a:r>
              <a:rPr lang="pl-PL" sz="1900" b="1" dirty="0"/>
              <a:t>, 2003; </a:t>
            </a:r>
            <a:r>
              <a:rPr lang="pl-PL" sz="1900" b="1" dirty="0" err="1"/>
              <a:t>Goritz</a:t>
            </a:r>
            <a:r>
              <a:rPr lang="pl-PL" sz="1900" b="1" dirty="0"/>
              <a:t>, 2006; Fan &amp; </a:t>
            </a:r>
            <a:r>
              <a:rPr lang="pl-PL" sz="1900" b="1" dirty="0" err="1"/>
              <a:t>Yan</a:t>
            </a:r>
            <a:r>
              <a:rPr lang="pl-PL" sz="1900" b="1" dirty="0"/>
              <a:t>, 2010):</a:t>
            </a:r>
          </a:p>
          <a:p>
            <a:pPr>
              <a:spcBef>
                <a:spcPts val="200"/>
              </a:spcBef>
              <a:spcAft>
                <a:spcPts val="600"/>
              </a:spcAft>
            </a:pPr>
            <a:r>
              <a:rPr lang="pl-PL" altLang="pl-PL" sz="1900" dirty="0"/>
              <a:t>zachęcający tytuł i ciekawy temat badań, </a:t>
            </a:r>
          </a:p>
          <a:p>
            <a:pPr>
              <a:spcBef>
                <a:spcPts val="200"/>
              </a:spcBef>
              <a:spcAft>
                <a:spcPts val="600"/>
              </a:spcAft>
            </a:pPr>
            <a:r>
              <a:rPr lang="pl-PL" altLang="pl-PL" sz="1900" dirty="0"/>
              <a:t>podkreślenie anonimowości i znaczenia badań dla </a:t>
            </a:r>
            <a:r>
              <a:rPr lang="pl-PL" altLang="pl-PL" sz="1900" dirty="0"/>
              <a:t>praktyki i rozwoju </a:t>
            </a:r>
            <a:r>
              <a:rPr lang="pl-PL" altLang="pl-PL" sz="1900" dirty="0"/>
              <a:t>nauki,</a:t>
            </a:r>
          </a:p>
          <a:p>
            <a:pPr>
              <a:spcBef>
                <a:spcPts val="200"/>
              </a:spcBef>
              <a:spcAft>
                <a:spcPts val="600"/>
              </a:spcAft>
            </a:pPr>
            <a:r>
              <a:rPr lang="pl-PL" altLang="pl-PL" sz="1900" dirty="0"/>
              <a:t>ograniczona </a:t>
            </a:r>
            <a:r>
              <a:rPr lang="pl-PL" altLang="pl-PL" sz="1900" dirty="0"/>
              <a:t>objętość narzędzi </a:t>
            </a:r>
            <a:r>
              <a:rPr lang="pl-PL" altLang="pl-PL" sz="1900" dirty="0"/>
              <a:t>badawczych i czas na udział w badaniu,</a:t>
            </a:r>
          </a:p>
          <a:p>
            <a:pPr>
              <a:spcBef>
                <a:spcPts val="200"/>
              </a:spcBef>
              <a:spcAft>
                <a:spcPts val="600"/>
              </a:spcAft>
            </a:pPr>
            <a:r>
              <a:rPr lang="pl-PL" altLang="pl-PL" sz="1900" dirty="0"/>
              <a:t>odpowiednie techniki prezentacji tekstu i konstrukcji pytań, dostosowane do analizowanej próby, </a:t>
            </a:r>
          </a:p>
          <a:p>
            <a:pPr>
              <a:spcBef>
                <a:spcPts val="200"/>
              </a:spcBef>
              <a:spcAft>
                <a:spcPts val="600"/>
              </a:spcAft>
            </a:pPr>
            <a:r>
              <a:rPr lang="pl-PL" altLang="pl-PL" sz="1900" dirty="0"/>
              <a:t>przygotowanie listu motywacyjnego zachęcającego do udziału w badaniu,</a:t>
            </a:r>
          </a:p>
          <a:p>
            <a:pPr>
              <a:spcBef>
                <a:spcPts val="200"/>
              </a:spcBef>
              <a:spcAft>
                <a:spcPts val="600"/>
              </a:spcAft>
            </a:pPr>
            <a:r>
              <a:rPr lang="pl-PL" altLang="pl-PL" sz="1900" dirty="0"/>
              <a:t>oferowanie </a:t>
            </a:r>
            <a:r>
              <a:rPr lang="pl-PL" altLang="pl-PL" sz="1900" dirty="0"/>
              <a:t>benefitów lub </a:t>
            </a:r>
            <a:r>
              <a:rPr lang="pl-PL" altLang="pl-PL" sz="1900" dirty="0"/>
              <a:t>zachęt pieniężnych,</a:t>
            </a:r>
          </a:p>
          <a:p>
            <a:pPr>
              <a:spcBef>
                <a:spcPts val="200"/>
              </a:spcBef>
              <a:spcAft>
                <a:spcPts val="600"/>
              </a:spcAft>
            </a:pPr>
            <a:r>
              <a:rPr lang="pl-PL" altLang="pl-PL" sz="1900" dirty="0"/>
              <a:t>udostępnianie </a:t>
            </a:r>
            <a:r>
              <a:rPr lang="pl-PL" altLang="pl-PL" sz="1900" dirty="0"/>
              <a:t>wyników badań.</a:t>
            </a:r>
          </a:p>
          <a:p>
            <a:pPr marL="0" indent="0">
              <a:spcBef>
                <a:spcPts val="200"/>
              </a:spcBef>
              <a:spcAft>
                <a:spcPts val="600"/>
              </a:spcAft>
              <a:buNone/>
            </a:pPr>
            <a:r>
              <a:rPr lang="pl-PL" altLang="pl-PL" sz="1900" b="1" dirty="0">
                <a:solidFill>
                  <a:srgbClr val="0000FF"/>
                </a:solidFill>
              </a:rPr>
              <a:t>Przykłady własnych rozwiązań:</a:t>
            </a:r>
          </a:p>
          <a:p>
            <a:pPr>
              <a:spcBef>
                <a:spcPts val="200"/>
              </a:spcBef>
              <a:spcAft>
                <a:spcPts val="600"/>
              </a:spcAft>
            </a:pPr>
            <a:r>
              <a:rPr lang="pl-PL" altLang="pl-PL" sz="1900" dirty="0"/>
              <a:t>wynagrodzenie za udział w badaniach (obecnie 500 </a:t>
            </a:r>
            <a:r>
              <a:rPr lang="pl-PL" altLang="pl-PL" sz="1900" dirty="0" smtClean="0"/>
              <a:t>zł-1000zł </a:t>
            </a:r>
            <a:r>
              <a:rPr lang="pl-PL" altLang="pl-PL" sz="1900" dirty="0"/>
              <a:t>brutto za wywiad) – raczej badania jakościowe,</a:t>
            </a:r>
          </a:p>
          <a:p>
            <a:pPr>
              <a:spcBef>
                <a:spcPts val="200"/>
              </a:spcBef>
              <a:spcAft>
                <a:spcPts val="600"/>
              </a:spcAft>
            </a:pPr>
            <a:r>
              <a:rPr lang="pl-PL" altLang="pl-PL" sz="1900" dirty="0"/>
              <a:t>umieszczenie informacji promocyjnej o firmie/respondencie na stronie projektu badawczego,</a:t>
            </a:r>
          </a:p>
          <a:p>
            <a:pPr>
              <a:spcBef>
                <a:spcPts val="200"/>
              </a:spcBef>
              <a:spcAft>
                <a:spcPts val="600"/>
              </a:spcAft>
            </a:pPr>
            <a:r>
              <a:rPr lang="pl-PL" altLang="pl-PL" sz="1900" dirty="0"/>
              <a:t>certyfikacja udziału w badaniach,</a:t>
            </a:r>
          </a:p>
          <a:p>
            <a:pPr>
              <a:spcBef>
                <a:spcPts val="200"/>
              </a:spcBef>
              <a:spcAft>
                <a:spcPts val="600"/>
              </a:spcAft>
            </a:pPr>
            <a:r>
              <a:rPr lang="pl-PL" altLang="pl-PL" sz="1900" dirty="0"/>
              <a:t>przekazanie wyników badania (rezygnuję z tej zachęty).</a:t>
            </a:r>
            <a:endParaRPr lang="pl-PL" altLang="pl-PL" sz="1900" dirty="0"/>
          </a:p>
        </p:txBody>
      </p:sp>
      <p:sp>
        <p:nvSpPr>
          <p:cNvPr id="5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116632"/>
            <a:ext cx="9144000" cy="433387"/>
          </a:xfrm>
        </p:spPr>
        <p:txBody>
          <a:bodyPr/>
          <a:lstStyle/>
          <a:p>
            <a:r>
              <a:rPr lang="pl-PL" altLang="pl-PL" sz="3200" b="1" dirty="0" smtClean="0">
                <a:solidFill>
                  <a:srgbClr val="000099"/>
                </a:solidFill>
              </a:rPr>
              <a:t>Angażowanie respondentów w badania mieszane</a:t>
            </a:r>
            <a:endParaRPr lang="pl-PL" altLang="pl-PL" sz="3200" b="1" dirty="0">
              <a:solidFill>
                <a:srgbClr val="0000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347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256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256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256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256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256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256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116632"/>
            <a:ext cx="9144000" cy="433387"/>
          </a:xfrm>
        </p:spPr>
        <p:txBody>
          <a:bodyPr/>
          <a:lstStyle/>
          <a:p>
            <a:r>
              <a:rPr lang="pl-PL" altLang="pl-PL" sz="3000" b="1" dirty="0">
                <a:solidFill>
                  <a:srgbClr val="000099"/>
                </a:solidFill>
              </a:rPr>
              <a:t>Badania jakościowe - przykład </a:t>
            </a:r>
            <a:r>
              <a:rPr lang="pl-PL" altLang="pl-PL" sz="3000" b="1" dirty="0" smtClean="0">
                <a:solidFill>
                  <a:srgbClr val="000099"/>
                </a:solidFill>
              </a:rPr>
              <a:t>praktyczny</a:t>
            </a:r>
            <a:endParaRPr lang="pl-PL" altLang="pl-PL" sz="3000" b="1" dirty="0">
              <a:solidFill>
                <a:srgbClr val="000099"/>
              </a:solidFill>
            </a:endParaRPr>
          </a:p>
        </p:txBody>
      </p:sp>
      <p:sp>
        <p:nvSpPr>
          <p:cNvPr id="3225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79512" y="692696"/>
            <a:ext cx="8784976" cy="5976664"/>
          </a:xfrm>
        </p:spPr>
        <p:txBody>
          <a:bodyPr/>
          <a:lstStyle/>
          <a:p>
            <a:pPr>
              <a:spcBef>
                <a:spcPct val="10000"/>
              </a:spcBef>
              <a:spcAft>
                <a:spcPts val="600"/>
              </a:spcAft>
            </a:pPr>
            <a:r>
              <a:rPr lang="pl-PL" altLang="pl-PL" sz="1700" dirty="0"/>
              <a:t>Strona </a:t>
            </a:r>
            <a:r>
              <a:rPr lang="pl-PL" altLang="pl-PL" sz="1700" dirty="0"/>
              <a:t>projektu </a:t>
            </a:r>
            <a:r>
              <a:rPr lang="pl-PL" altLang="pl-PL" sz="1700" dirty="0"/>
              <a:t>„Podejście </a:t>
            </a:r>
            <a:r>
              <a:rPr lang="pl-PL" altLang="pl-PL" sz="1700" dirty="0"/>
              <a:t>oparte na okazjach do zarządzania innowacjami w małych i średnich </a:t>
            </a:r>
            <a:r>
              <a:rPr lang="pl-PL" altLang="pl-PL" sz="1700" dirty="0"/>
              <a:t>przedsiębiorstwach</a:t>
            </a:r>
            <a:r>
              <a:rPr lang="pl-PL" altLang="pl-PL" sz="1700" dirty="0"/>
              <a:t>” </a:t>
            </a:r>
            <a:r>
              <a:rPr lang="pl-PL" altLang="pl-PL" sz="1700" dirty="0"/>
              <a:t>(</a:t>
            </a:r>
            <a:r>
              <a:rPr lang="pl-PL" altLang="pl-PL" sz="1700" dirty="0">
                <a:hlinkClick r:id="rId2"/>
              </a:rPr>
              <a:t>www.opportunity.bizresearch.pl</a:t>
            </a:r>
            <a:r>
              <a:rPr lang="pl-PL" altLang="pl-PL" sz="1700" dirty="0"/>
              <a:t>) </a:t>
            </a:r>
          </a:p>
          <a:p>
            <a:pPr>
              <a:spcBef>
                <a:spcPct val="10000"/>
              </a:spcBef>
              <a:spcAft>
                <a:spcPts val="600"/>
              </a:spcAft>
            </a:pPr>
            <a:r>
              <a:rPr lang="pl-PL" altLang="pl-PL" sz="1700" dirty="0"/>
              <a:t>Zamieszczenie rozbudowanej, dobrowolnej informacji promocyjnej o uczestnikach badań w formie studium przypadku z linkami do firmowych stron internetowych</a:t>
            </a:r>
          </a:p>
          <a:p>
            <a:pPr>
              <a:spcBef>
                <a:spcPct val="10000"/>
              </a:spcBef>
              <a:spcAft>
                <a:spcPts val="600"/>
              </a:spcAft>
            </a:pPr>
            <a:endParaRPr lang="pl-PL" altLang="pl-PL" sz="1700" dirty="0"/>
          </a:p>
          <a:p>
            <a:pPr>
              <a:spcBef>
                <a:spcPct val="10000"/>
              </a:spcBef>
              <a:spcAft>
                <a:spcPts val="600"/>
              </a:spcAft>
            </a:pPr>
            <a:endParaRPr lang="pl-PL" altLang="pl-PL" sz="1700" dirty="0"/>
          </a:p>
          <a:p>
            <a:pPr>
              <a:spcBef>
                <a:spcPct val="10000"/>
              </a:spcBef>
              <a:spcAft>
                <a:spcPts val="600"/>
              </a:spcAft>
            </a:pPr>
            <a:endParaRPr lang="pl-PL" altLang="pl-PL" sz="1700" dirty="0"/>
          </a:p>
          <a:p>
            <a:pPr>
              <a:spcBef>
                <a:spcPct val="10000"/>
              </a:spcBef>
              <a:spcAft>
                <a:spcPts val="600"/>
              </a:spcAft>
            </a:pPr>
            <a:endParaRPr lang="pl-PL" altLang="pl-PL" sz="1700" dirty="0"/>
          </a:p>
          <a:p>
            <a:pPr>
              <a:spcBef>
                <a:spcPct val="10000"/>
              </a:spcBef>
              <a:spcAft>
                <a:spcPts val="600"/>
              </a:spcAft>
            </a:pPr>
            <a:endParaRPr lang="pl-PL" altLang="pl-PL" sz="1700" dirty="0"/>
          </a:p>
          <a:p>
            <a:pPr>
              <a:spcBef>
                <a:spcPct val="10000"/>
              </a:spcBef>
              <a:spcAft>
                <a:spcPts val="600"/>
              </a:spcAft>
            </a:pPr>
            <a:endParaRPr lang="pl-PL" altLang="pl-PL" sz="1700" dirty="0"/>
          </a:p>
          <a:p>
            <a:pPr>
              <a:spcBef>
                <a:spcPct val="10000"/>
              </a:spcBef>
              <a:spcAft>
                <a:spcPts val="600"/>
              </a:spcAft>
            </a:pPr>
            <a:endParaRPr lang="pl-PL" altLang="pl-PL" sz="1700" dirty="0"/>
          </a:p>
          <a:p>
            <a:pPr>
              <a:spcBef>
                <a:spcPct val="10000"/>
              </a:spcBef>
              <a:spcAft>
                <a:spcPts val="600"/>
              </a:spcAft>
            </a:pPr>
            <a:endParaRPr lang="pl-PL" altLang="pl-PL" sz="1700" dirty="0"/>
          </a:p>
          <a:p>
            <a:pPr>
              <a:spcBef>
                <a:spcPct val="10000"/>
              </a:spcBef>
              <a:spcAft>
                <a:spcPts val="600"/>
              </a:spcAft>
            </a:pPr>
            <a:endParaRPr lang="pl-PL" altLang="pl-PL" sz="1700" dirty="0"/>
          </a:p>
          <a:p>
            <a:pPr>
              <a:spcBef>
                <a:spcPct val="10000"/>
              </a:spcBef>
              <a:spcAft>
                <a:spcPts val="600"/>
              </a:spcAft>
            </a:pPr>
            <a:endParaRPr lang="pl-PL" altLang="pl-PL" sz="1700" dirty="0"/>
          </a:p>
          <a:p>
            <a:pPr>
              <a:spcBef>
                <a:spcPct val="10000"/>
              </a:spcBef>
              <a:spcAft>
                <a:spcPts val="600"/>
              </a:spcAft>
            </a:pPr>
            <a:endParaRPr lang="pl-PL" altLang="pl-PL" sz="1700" dirty="0"/>
          </a:p>
          <a:p>
            <a:pPr marL="0" indent="0">
              <a:spcBef>
                <a:spcPct val="10000"/>
              </a:spcBef>
              <a:spcAft>
                <a:spcPts val="600"/>
              </a:spcAft>
              <a:buNone/>
            </a:pPr>
            <a:r>
              <a:rPr lang="pl-PL" altLang="pl-PL" sz="1700" b="1" dirty="0"/>
              <a:t>Efekty:</a:t>
            </a:r>
          </a:p>
          <a:p>
            <a:pPr>
              <a:spcBef>
                <a:spcPct val="10000"/>
              </a:spcBef>
              <a:spcAft>
                <a:spcPts val="600"/>
              </a:spcAft>
            </a:pPr>
            <a:r>
              <a:rPr lang="pl-PL" altLang="pl-PL" sz="1700" dirty="0"/>
              <a:t>10 firm z 2 krajów wzięło udział w badaniach CS – zamieszczono informację o 9 firmach</a:t>
            </a:r>
          </a:p>
        </p:txBody>
      </p:sp>
      <p:pic>
        <p:nvPicPr>
          <p:cNvPr id="31949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5" y="1988840"/>
            <a:ext cx="4561688" cy="38751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2206" y="1916833"/>
            <a:ext cx="4184290" cy="3988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130875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256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116632"/>
            <a:ext cx="9144000" cy="433387"/>
          </a:xfrm>
        </p:spPr>
        <p:txBody>
          <a:bodyPr/>
          <a:lstStyle/>
          <a:p>
            <a:r>
              <a:rPr lang="pl-PL" altLang="pl-PL" sz="3000" b="1" dirty="0">
                <a:solidFill>
                  <a:srgbClr val="000099"/>
                </a:solidFill>
              </a:rPr>
              <a:t>Badania ilościowe - przykład praktyczny 1</a:t>
            </a:r>
            <a:endParaRPr lang="pl-PL" altLang="pl-PL" sz="3000" b="1" dirty="0">
              <a:solidFill>
                <a:srgbClr val="000099"/>
              </a:solidFill>
            </a:endParaRPr>
          </a:p>
        </p:txBody>
      </p:sp>
      <p:sp>
        <p:nvSpPr>
          <p:cNvPr id="3225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79512" y="692696"/>
            <a:ext cx="8784976" cy="5976664"/>
          </a:xfrm>
        </p:spPr>
        <p:txBody>
          <a:bodyPr/>
          <a:lstStyle/>
          <a:p>
            <a:pPr>
              <a:spcBef>
                <a:spcPct val="10000"/>
              </a:spcBef>
              <a:spcAft>
                <a:spcPts val="600"/>
              </a:spcAft>
            </a:pPr>
            <a:r>
              <a:rPr lang="pl-PL" altLang="pl-PL" sz="1700" dirty="0"/>
              <a:t>Strona </a:t>
            </a:r>
            <a:r>
              <a:rPr lang="pl-PL" altLang="pl-PL" sz="1700" dirty="0"/>
              <a:t>projektu </a:t>
            </a:r>
            <a:r>
              <a:rPr lang="pl-PL" altLang="pl-PL" sz="1700" dirty="0"/>
              <a:t>„Podejście </a:t>
            </a:r>
            <a:r>
              <a:rPr lang="pl-PL" altLang="pl-PL" sz="1700" dirty="0"/>
              <a:t>oparte na okazjach do zarządzania innowacjami w małych i średnich </a:t>
            </a:r>
            <a:r>
              <a:rPr lang="pl-PL" altLang="pl-PL" sz="1700" dirty="0"/>
              <a:t>przedsiębiorstwach</a:t>
            </a:r>
            <a:r>
              <a:rPr lang="pl-PL" altLang="pl-PL" sz="1700" dirty="0"/>
              <a:t>” </a:t>
            </a:r>
            <a:r>
              <a:rPr lang="pl-PL" altLang="pl-PL" sz="1700" dirty="0"/>
              <a:t>(</a:t>
            </a:r>
            <a:r>
              <a:rPr lang="pl-PL" altLang="pl-PL" sz="1700" dirty="0">
                <a:hlinkClick r:id="rId2"/>
              </a:rPr>
              <a:t>www.opportunity.bizresearch.pl</a:t>
            </a:r>
            <a:r>
              <a:rPr lang="pl-PL" altLang="pl-PL" sz="1700" dirty="0"/>
              <a:t>) </a:t>
            </a:r>
          </a:p>
          <a:p>
            <a:pPr>
              <a:spcBef>
                <a:spcPct val="10000"/>
              </a:spcBef>
              <a:spcAft>
                <a:spcPts val="600"/>
              </a:spcAft>
            </a:pPr>
            <a:r>
              <a:rPr lang="pl-PL" altLang="pl-PL" sz="1700" dirty="0"/>
              <a:t>Zamieszczenie dobrowolnej, krótkiej informacji promocyjnej o uczestnikach badań ankietowych z 6 krajów: Szwecja, Finlandia, Niemcy, Wielka Brytania, Czechy i Polska. W przypadku badania ankietowego respondenci w kwestionariuszu ankiety zamieszczali nazwę firmy, krótki opis oraz link do strony internetowej firmy.</a:t>
            </a:r>
          </a:p>
          <a:p>
            <a:pPr>
              <a:spcBef>
                <a:spcPct val="10000"/>
              </a:spcBef>
              <a:spcAft>
                <a:spcPts val="600"/>
              </a:spcAft>
            </a:pPr>
            <a:endParaRPr lang="pl-PL" altLang="pl-PL" sz="1700" dirty="0"/>
          </a:p>
          <a:p>
            <a:pPr>
              <a:spcBef>
                <a:spcPct val="10000"/>
              </a:spcBef>
              <a:spcAft>
                <a:spcPts val="600"/>
              </a:spcAft>
            </a:pPr>
            <a:endParaRPr lang="pl-PL" altLang="pl-PL" sz="1700" dirty="0"/>
          </a:p>
          <a:p>
            <a:pPr>
              <a:spcBef>
                <a:spcPct val="10000"/>
              </a:spcBef>
              <a:spcAft>
                <a:spcPts val="600"/>
              </a:spcAft>
            </a:pPr>
            <a:endParaRPr lang="pl-PL" altLang="pl-PL" sz="1700" dirty="0"/>
          </a:p>
          <a:p>
            <a:pPr>
              <a:spcBef>
                <a:spcPct val="10000"/>
              </a:spcBef>
              <a:spcAft>
                <a:spcPts val="600"/>
              </a:spcAft>
            </a:pPr>
            <a:endParaRPr lang="pl-PL" altLang="pl-PL" sz="1700" dirty="0"/>
          </a:p>
          <a:p>
            <a:pPr>
              <a:spcBef>
                <a:spcPct val="10000"/>
              </a:spcBef>
              <a:spcAft>
                <a:spcPts val="600"/>
              </a:spcAft>
            </a:pPr>
            <a:endParaRPr lang="pl-PL" altLang="pl-PL" sz="1700" dirty="0"/>
          </a:p>
          <a:p>
            <a:pPr>
              <a:spcBef>
                <a:spcPct val="10000"/>
              </a:spcBef>
              <a:spcAft>
                <a:spcPts val="600"/>
              </a:spcAft>
            </a:pPr>
            <a:endParaRPr lang="pl-PL" altLang="pl-PL" sz="1700" dirty="0"/>
          </a:p>
          <a:p>
            <a:pPr>
              <a:spcBef>
                <a:spcPct val="10000"/>
              </a:spcBef>
              <a:spcAft>
                <a:spcPts val="600"/>
              </a:spcAft>
            </a:pPr>
            <a:endParaRPr lang="pl-PL" altLang="pl-PL" sz="1700" dirty="0"/>
          </a:p>
          <a:p>
            <a:pPr>
              <a:spcBef>
                <a:spcPct val="10000"/>
              </a:spcBef>
              <a:spcAft>
                <a:spcPts val="600"/>
              </a:spcAft>
            </a:pPr>
            <a:endParaRPr lang="pl-PL" altLang="pl-PL" sz="1700" dirty="0"/>
          </a:p>
          <a:p>
            <a:pPr>
              <a:spcBef>
                <a:spcPct val="10000"/>
              </a:spcBef>
              <a:spcAft>
                <a:spcPts val="600"/>
              </a:spcAft>
            </a:pPr>
            <a:endParaRPr lang="pl-PL" altLang="pl-PL" sz="1700" dirty="0"/>
          </a:p>
          <a:p>
            <a:pPr>
              <a:spcBef>
                <a:spcPct val="10000"/>
              </a:spcBef>
              <a:spcAft>
                <a:spcPts val="600"/>
              </a:spcAft>
            </a:pPr>
            <a:endParaRPr lang="pl-PL" altLang="pl-PL" sz="1700" dirty="0"/>
          </a:p>
          <a:p>
            <a:pPr marL="0" indent="0">
              <a:spcBef>
                <a:spcPct val="10000"/>
              </a:spcBef>
              <a:spcAft>
                <a:spcPts val="600"/>
              </a:spcAft>
              <a:buNone/>
            </a:pPr>
            <a:r>
              <a:rPr lang="pl-PL" altLang="pl-PL" sz="1700" b="1" dirty="0"/>
              <a:t>Efekty:</a:t>
            </a:r>
          </a:p>
          <a:p>
            <a:pPr>
              <a:spcBef>
                <a:spcPct val="10000"/>
              </a:spcBef>
              <a:spcAft>
                <a:spcPts val="600"/>
              </a:spcAft>
            </a:pPr>
            <a:r>
              <a:rPr lang="pl-PL" altLang="pl-PL" sz="1700" dirty="0"/>
              <a:t>978 firm wzięło udział w badaniu ankietowym – wpisów na stronie 550 (56%)</a:t>
            </a:r>
            <a:endParaRPr lang="pl-PL" altLang="pl-PL" sz="1700" dirty="0"/>
          </a:p>
        </p:txBody>
      </p:sp>
      <p:pic>
        <p:nvPicPr>
          <p:cNvPr id="31949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7419" y="2564904"/>
            <a:ext cx="3602533" cy="35189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60755" y="2492896"/>
            <a:ext cx="4359721" cy="38884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215646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256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116632"/>
            <a:ext cx="9144000" cy="433387"/>
          </a:xfrm>
        </p:spPr>
        <p:txBody>
          <a:bodyPr/>
          <a:lstStyle/>
          <a:p>
            <a:r>
              <a:rPr lang="pl-PL" altLang="pl-PL" sz="3000" b="1" dirty="0">
                <a:solidFill>
                  <a:srgbClr val="000099"/>
                </a:solidFill>
              </a:rPr>
              <a:t>Badania ilościowe - przykład praktyczny 2</a:t>
            </a:r>
            <a:endParaRPr lang="pl-PL" altLang="pl-PL" sz="3000" b="1" dirty="0">
              <a:solidFill>
                <a:srgbClr val="000099"/>
              </a:solidFill>
            </a:endParaRPr>
          </a:p>
        </p:txBody>
      </p:sp>
      <p:sp>
        <p:nvSpPr>
          <p:cNvPr id="3225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79512" y="692696"/>
            <a:ext cx="8784976" cy="5976664"/>
          </a:xfrm>
        </p:spPr>
        <p:txBody>
          <a:bodyPr/>
          <a:lstStyle/>
          <a:p>
            <a:pPr marL="0" indent="0">
              <a:spcBef>
                <a:spcPct val="10000"/>
              </a:spcBef>
              <a:spcAft>
                <a:spcPts val="600"/>
              </a:spcAft>
              <a:buNone/>
            </a:pPr>
            <a:r>
              <a:rPr lang="pl-PL" altLang="pl-PL" sz="1800" b="1" dirty="0"/>
              <a:t>Certyfikaty:</a:t>
            </a:r>
          </a:p>
          <a:p>
            <a:pPr>
              <a:spcBef>
                <a:spcPct val="10000"/>
              </a:spcBef>
              <a:spcAft>
                <a:spcPts val="600"/>
              </a:spcAft>
            </a:pPr>
            <a:r>
              <a:rPr lang="pl-PL" altLang="pl-PL" sz="1800" b="1" dirty="0"/>
              <a:t>Firma Przyjazna Nauce (2014): </a:t>
            </a:r>
            <a:r>
              <a:rPr lang="pl-PL" altLang="pl-PL" sz="1800" dirty="0">
                <a:hlinkClick r:id="rId2"/>
              </a:rPr>
              <a:t>www.firmaprzyjaznanauce.pl</a:t>
            </a:r>
            <a:r>
              <a:rPr lang="pl-PL" altLang="pl-PL" sz="1800" dirty="0"/>
              <a:t> </a:t>
            </a:r>
          </a:p>
          <a:p>
            <a:pPr>
              <a:spcBef>
                <a:spcPct val="10000"/>
              </a:spcBef>
              <a:spcAft>
                <a:spcPts val="600"/>
              </a:spcAft>
            </a:pPr>
            <a:r>
              <a:rPr lang="pl-PL" altLang="pl-PL" sz="1800" b="1" dirty="0"/>
              <a:t>Lider Kapitału Ludzkiego (2015)</a:t>
            </a:r>
          </a:p>
          <a:p>
            <a:pPr>
              <a:spcBef>
                <a:spcPct val="10000"/>
              </a:spcBef>
              <a:spcAft>
                <a:spcPts val="600"/>
              </a:spcAft>
            </a:pPr>
            <a:r>
              <a:rPr lang="pl-PL" altLang="pl-PL" sz="1800" b="1" dirty="0"/>
              <a:t>Lider Okazji Rynkowych (2021)</a:t>
            </a:r>
          </a:p>
          <a:p>
            <a:pPr>
              <a:spcBef>
                <a:spcPct val="10000"/>
              </a:spcBef>
              <a:spcAft>
                <a:spcPts val="600"/>
              </a:spcAft>
            </a:pPr>
            <a:endParaRPr lang="pl-PL" altLang="pl-PL" sz="1800" dirty="0"/>
          </a:p>
          <a:p>
            <a:pPr>
              <a:spcBef>
                <a:spcPct val="10000"/>
              </a:spcBef>
              <a:spcAft>
                <a:spcPts val="600"/>
              </a:spcAft>
            </a:pPr>
            <a:endParaRPr lang="pl-PL" altLang="pl-PL" sz="1800" dirty="0"/>
          </a:p>
          <a:p>
            <a:pPr>
              <a:spcBef>
                <a:spcPct val="10000"/>
              </a:spcBef>
              <a:spcAft>
                <a:spcPts val="600"/>
              </a:spcAft>
            </a:pPr>
            <a:endParaRPr lang="pl-PL" altLang="pl-PL" sz="1800" dirty="0"/>
          </a:p>
          <a:p>
            <a:pPr>
              <a:spcBef>
                <a:spcPct val="10000"/>
              </a:spcBef>
              <a:spcAft>
                <a:spcPts val="600"/>
              </a:spcAft>
            </a:pPr>
            <a:endParaRPr lang="pl-PL" altLang="pl-PL" sz="1800" dirty="0"/>
          </a:p>
          <a:p>
            <a:pPr>
              <a:spcBef>
                <a:spcPct val="10000"/>
              </a:spcBef>
              <a:spcAft>
                <a:spcPts val="600"/>
              </a:spcAft>
            </a:pPr>
            <a:endParaRPr lang="pl-PL" altLang="pl-PL" sz="1800" dirty="0"/>
          </a:p>
          <a:p>
            <a:pPr>
              <a:spcBef>
                <a:spcPct val="10000"/>
              </a:spcBef>
              <a:spcAft>
                <a:spcPts val="600"/>
              </a:spcAft>
            </a:pPr>
            <a:endParaRPr lang="pl-PL" altLang="pl-PL" sz="1800" dirty="0"/>
          </a:p>
          <a:p>
            <a:pPr marL="0" indent="0">
              <a:spcBef>
                <a:spcPct val="10000"/>
              </a:spcBef>
              <a:spcAft>
                <a:spcPts val="600"/>
              </a:spcAft>
              <a:buNone/>
            </a:pPr>
            <a:endParaRPr lang="pl-PL" altLang="pl-PL" sz="1800" dirty="0"/>
          </a:p>
          <a:p>
            <a:pPr marL="0" indent="0">
              <a:spcBef>
                <a:spcPct val="10000"/>
              </a:spcBef>
              <a:spcAft>
                <a:spcPts val="200"/>
              </a:spcAft>
              <a:buNone/>
            </a:pPr>
            <a:r>
              <a:rPr lang="pl-PL" altLang="pl-PL" sz="1800" b="1" dirty="0"/>
              <a:t>Przykład efektów w badaniu ankietowym 2014:</a:t>
            </a:r>
          </a:p>
          <a:p>
            <a:pPr>
              <a:spcBef>
                <a:spcPct val="10000"/>
              </a:spcBef>
              <a:spcAft>
                <a:spcPts val="200"/>
              </a:spcAft>
            </a:pPr>
            <a:r>
              <a:rPr lang="pl-PL" altLang="pl-PL" sz="1800" dirty="0"/>
              <a:t>W badaniu wzięło udział 1741 firm: 1217 z Polski i 524 z pozostałych 21 krajów </a:t>
            </a:r>
            <a:r>
              <a:rPr lang="pl-PL" altLang="pl-PL" sz="1800" dirty="0"/>
              <a:t>UE</a:t>
            </a:r>
          </a:p>
          <a:p>
            <a:pPr>
              <a:spcBef>
                <a:spcPct val="10000"/>
              </a:spcBef>
              <a:spcAft>
                <a:spcPts val="200"/>
              </a:spcAft>
            </a:pPr>
            <a:r>
              <a:rPr lang="pl-PL" altLang="pl-PL" sz="1800" dirty="0"/>
              <a:t>Czas </a:t>
            </a:r>
            <a:r>
              <a:rPr lang="pl-PL" altLang="pl-PL" sz="1800" dirty="0"/>
              <a:t>trwania badania: 38 dni (45,8 odpowiedzi dziennie</a:t>
            </a:r>
            <a:r>
              <a:rPr lang="pl-PL" altLang="pl-PL" sz="1800" dirty="0"/>
              <a:t>)</a:t>
            </a:r>
          </a:p>
          <a:p>
            <a:pPr>
              <a:spcBef>
                <a:spcPct val="10000"/>
              </a:spcBef>
              <a:spcAft>
                <a:spcPts val="200"/>
              </a:spcAft>
            </a:pPr>
            <a:r>
              <a:rPr lang="pl-PL" altLang="pl-PL" sz="1800" dirty="0"/>
              <a:t>Średni </a:t>
            </a:r>
            <a:r>
              <a:rPr lang="pl-PL" altLang="pl-PL" sz="1800" dirty="0"/>
              <a:t>czas wypełnienia </a:t>
            </a:r>
            <a:r>
              <a:rPr lang="pl-PL" altLang="pl-PL" sz="1800" dirty="0"/>
              <a:t>kwestionariusza ankiety przez </a:t>
            </a:r>
            <a:r>
              <a:rPr lang="pl-PL" altLang="pl-PL" sz="1800" dirty="0"/>
              <a:t>respondenta: 39 </a:t>
            </a:r>
            <a:r>
              <a:rPr lang="pl-PL" altLang="pl-PL" sz="1800" dirty="0"/>
              <a:t>minut</a:t>
            </a:r>
          </a:p>
          <a:p>
            <a:pPr>
              <a:spcBef>
                <a:spcPct val="10000"/>
              </a:spcBef>
              <a:spcAft>
                <a:spcPts val="200"/>
              </a:spcAft>
            </a:pPr>
            <a:r>
              <a:rPr lang="pl-PL" altLang="pl-PL" sz="1800" dirty="0"/>
              <a:t>Wysłane </a:t>
            </a:r>
            <a:r>
              <a:rPr lang="pl-PL" altLang="pl-PL" sz="1800" dirty="0"/>
              <a:t>certyfikaty: 1640 łącznie, w tym 1144 (94%) do firm z Polski i 496 (94,7%) do firm z pozostałych 21 krajów UE.</a:t>
            </a:r>
          </a:p>
        </p:txBody>
      </p:sp>
      <p:pic>
        <p:nvPicPr>
          <p:cNvPr id="32051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35055" y="1431578"/>
            <a:ext cx="2701442" cy="37976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0515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1288" y="1719610"/>
            <a:ext cx="2234888" cy="3149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0516" name="Picture 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1210" y="2204865"/>
            <a:ext cx="1878622" cy="26642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166531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ext Box 4"/>
          <p:cNvSpPr txBox="1">
            <a:spLocks noChangeArrowheads="1"/>
          </p:cNvSpPr>
          <p:nvPr/>
        </p:nvSpPr>
        <p:spPr bwMode="auto">
          <a:xfrm>
            <a:off x="0" y="-27384"/>
            <a:ext cx="9144000" cy="5539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374" tIns="45690" rIns="91374" bIns="4569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  <a:defRPr/>
            </a:pPr>
            <a:r>
              <a:rPr lang="pl-PL" altLang="pl-PL" sz="3000" b="1" dirty="0" smtClean="0">
                <a:solidFill>
                  <a:srgbClr val="000099"/>
                </a:solidFill>
              </a:rPr>
              <a:t>Bibliografia</a:t>
            </a:r>
            <a:endParaRPr lang="pl-PL" altLang="pl-PL" sz="3000" dirty="0">
              <a:solidFill>
                <a:srgbClr val="000000"/>
              </a:solidFill>
            </a:endParaRPr>
          </a:p>
        </p:txBody>
      </p:sp>
      <p:sp>
        <p:nvSpPr>
          <p:cNvPr id="262151" name="Rectangle 7"/>
          <p:cNvSpPr>
            <a:spLocks noChangeArrowheads="1"/>
          </p:cNvSpPr>
          <p:nvPr/>
        </p:nvSpPr>
        <p:spPr bwMode="auto">
          <a:xfrm>
            <a:off x="228600" y="528464"/>
            <a:ext cx="8763000" cy="59968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374" tIns="45690" rIns="91374" bIns="45690"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266700" indent="-266700">
              <a:buFont typeface="+mj-lt"/>
              <a:buAutoNum type="arabicPeriod"/>
            </a:pPr>
            <a:r>
              <a:rPr lang="pl-PL" sz="1000" dirty="0"/>
              <a:t>Bełz G., </a:t>
            </a:r>
            <a:r>
              <a:rPr lang="pl-PL" sz="1000" dirty="0" err="1"/>
              <a:t>Cyfert</a:t>
            </a:r>
            <a:r>
              <a:rPr lang="pl-PL" sz="1000" dirty="0"/>
              <a:t> S., </a:t>
            </a:r>
            <a:r>
              <a:rPr lang="pl-PL" sz="1000" dirty="0" err="1"/>
              <a:t>Czakon</a:t>
            </a:r>
            <a:r>
              <a:rPr lang="pl-PL" sz="1000" dirty="0"/>
              <a:t> W., Dyduch W., Latusek-Jurczak D., Niemczyk J., </a:t>
            </a:r>
            <a:r>
              <a:rPr lang="pl-PL" sz="1000" dirty="0" err="1"/>
              <a:t>Sopińska</a:t>
            </a:r>
            <a:r>
              <a:rPr lang="pl-PL" sz="1000" dirty="0"/>
              <a:t> A., </a:t>
            </a:r>
            <a:r>
              <a:rPr lang="pl-PL" sz="1000" dirty="0" err="1"/>
              <a:t>Szpitter</a:t>
            </a:r>
            <a:r>
              <a:rPr lang="pl-PL" sz="1000" dirty="0"/>
              <a:t> A., Urbaniak M., Wiktor J. (2019), Subdyscypliny w naukach o zarządzaniu i jakości 2.0, Komitet Nauk Organizacji i Zarządzania Polskiej Akademii Nauk, Warszawa, </a:t>
            </a:r>
            <a:r>
              <a:rPr lang="pl-PL" sz="1000" dirty="0" smtClean="0"/>
              <a:t>www.knoiz.pan.pl/images/stories/pliki/pdf/Subdyscypliny_nauk_o_zarzdzaniu_i_jakoci.pdf </a:t>
            </a:r>
            <a:r>
              <a:rPr lang="pl-PL" sz="1000" dirty="0"/>
              <a:t>(dostęp: 25.09.2022).</a:t>
            </a:r>
            <a:endParaRPr lang="en-US" sz="1000" dirty="0"/>
          </a:p>
          <a:p>
            <a:pPr marL="266700" indent="-266700">
              <a:buFont typeface="+mj-lt"/>
              <a:buAutoNum type="arabicPeriod"/>
            </a:pPr>
            <a:r>
              <a:rPr lang="en-US" sz="1000" dirty="0" err="1"/>
              <a:t>Bosnjak</a:t>
            </a:r>
            <a:r>
              <a:rPr lang="en-US" sz="1000" dirty="0"/>
              <a:t> M., </a:t>
            </a:r>
            <a:r>
              <a:rPr lang="en-US" sz="1000" dirty="0" err="1"/>
              <a:t>Tuten</a:t>
            </a:r>
            <a:r>
              <a:rPr lang="en-US" sz="1000" dirty="0"/>
              <a:t> T.L. (2003), Prepaid and promised incentives in web surveys, “Social Science Computer Review”, vol. 21, </a:t>
            </a:r>
            <a:r>
              <a:rPr lang="en-US" sz="1000" dirty="0" err="1"/>
              <a:t>nr</a:t>
            </a:r>
            <a:r>
              <a:rPr lang="en-US" sz="1000" dirty="0"/>
              <a:t> 2, s. 208-217.</a:t>
            </a:r>
          </a:p>
          <a:p>
            <a:pPr marL="266700" indent="-266700">
              <a:buFont typeface="+mj-lt"/>
              <a:buAutoNum type="arabicPeriod"/>
            </a:pPr>
            <a:r>
              <a:rPr lang="pl-PL" sz="1000" dirty="0"/>
              <a:t>Chybalski F., Matejun M. (2013), Organizacja jako przedmiot badań – od zbierania danych do analizy wyników [w:] Nauka o organizacji. Ujęcie dynamiczne, red. A. Adamik, Oficyna a Wolters Kluwer business, Warszawa, </a:t>
            </a:r>
            <a:r>
              <a:rPr lang="pl-PL" sz="1000" dirty="0" smtClean="0"/>
              <a:t>s. </a:t>
            </a:r>
            <a:r>
              <a:rPr lang="pl-PL" sz="1000" dirty="0"/>
              <a:t>93-151.</a:t>
            </a:r>
            <a:endParaRPr lang="en-US" sz="1000" dirty="0"/>
          </a:p>
          <a:p>
            <a:pPr marL="266700" indent="-266700">
              <a:buFont typeface="+mj-lt"/>
              <a:buAutoNum type="arabicPeriod"/>
            </a:pPr>
            <a:r>
              <a:rPr lang="en-US" sz="1000" dirty="0"/>
              <a:t>Clark V.L.P., </a:t>
            </a:r>
            <a:r>
              <a:rPr lang="en-US" sz="1000" dirty="0" err="1"/>
              <a:t>Ivankova</a:t>
            </a:r>
            <a:r>
              <a:rPr lang="en-US" sz="1000" dirty="0"/>
              <a:t> N.V. (2016), Mixed methods research: A guide to the field, Sage Publications, Thousand Oaks.</a:t>
            </a:r>
          </a:p>
          <a:p>
            <a:pPr marL="266700" indent="-266700">
              <a:buFont typeface="+mj-lt"/>
              <a:buAutoNum type="arabicPeriod"/>
            </a:pPr>
            <a:r>
              <a:rPr lang="en-US" sz="1000" dirty="0"/>
              <a:t>Couper M.P., </a:t>
            </a:r>
            <a:r>
              <a:rPr lang="en-US" sz="1000" dirty="0" err="1"/>
              <a:t>Tourangeau</a:t>
            </a:r>
            <a:r>
              <a:rPr lang="en-US" sz="1000" dirty="0"/>
              <a:t> R., Conrad F.G., Singer E. (2006), Evaluating the effectiveness of Visual Analog Scales. A web experiment, “Social Science Computer Review”, 24(2), </a:t>
            </a:r>
            <a:r>
              <a:rPr lang="en-US" sz="1000" dirty="0" smtClean="0"/>
              <a:t>p. </a:t>
            </a:r>
            <a:r>
              <a:rPr lang="en-US" sz="1000" dirty="0"/>
              <a:t>227-245.</a:t>
            </a:r>
          </a:p>
          <a:p>
            <a:pPr marL="266700" indent="-266700">
              <a:buFont typeface="+mj-lt"/>
              <a:buAutoNum type="arabicPeriod"/>
            </a:pPr>
            <a:r>
              <a:rPr lang="en-US" sz="1000" dirty="0"/>
              <a:t>Creswell J.W., Clark V.L.P. (2011), Designing and conducting mixed methods research, Sage Publications, Thousand Oaks.</a:t>
            </a:r>
          </a:p>
          <a:p>
            <a:pPr marL="266700" indent="-266700">
              <a:buFont typeface="+mj-lt"/>
              <a:buAutoNum type="arabicPeriod"/>
            </a:pPr>
            <a:r>
              <a:rPr lang="en-US" sz="1000" dirty="0"/>
              <a:t>Denzin N.K., Lincoln Y.S. (2018), The discipline and practice of qualitative research [w:] Sage handbook of qualitative research, red. N.K. Denzin, Y.S. Lincoln, Sage Publications, Thousand Oaks, </a:t>
            </a:r>
            <a:r>
              <a:rPr lang="en-US" sz="1000" dirty="0" smtClean="0"/>
              <a:t>s</a:t>
            </a:r>
            <a:r>
              <a:rPr lang="en-US" sz="1000" dirty="0"/>
              <a:t>. 1-26.</a:t>
            </a:r>
          </a:p>
          <a:p>
            <a:pPr marL="266700" indent="-266700">
              <a:buFont typeface="+mj-lt"/>
              <a:buAutoNum type="arabicPeriod"/>
            </a:pPr>
            <a:r>
              <a:rPr lang="pl-PL" sz="1000" dirty="0"/>
              <a:t>Dyduch W. (2015), Ilościowe badanie i operacjonalizacja zjawisk w naukach o zarządzaniu [w:] Podstawy metodologii w naukach o zarządzaniu, red. </a:t>
            </a:r>
            <a:r>
              <a:rPr lang="en-US" sz="1000" dirty="0"/>
              <a:t>W. </a:t>
            </a:r>
            <a:r>
              <a:rPr lang="en-US" sz="1000" dirty="0" err="1"/>
              <a:t>Czakon</a:t>
            </a:r>
            <a:r>
              <a:rPr lang="en-US" sz="1000" dirty="0"/>
              <a:t>, </a:t>
            </a:r>
            <a:r>
              <a:rPr lang="en-US" sz="1000" dirty="0" err="1"/>
              <a:t>Oficyna</a:t>
            </a:r>
            <a:r>
              <a:rPr lang="en-US" sz="1000" dirty="0"/>
              <a:t> a Wolters Kluwer business, Warszawa, </a:t>
            </a:r>
            <a:r>
              <a:rPr lang="en-US" sz="1000" dirty="0" smtClean="0"/>
              <a:t>s. </a:t>
            </a:r>
            <a:r>
              <a:rPr lang="en-US" sz="1000" dirty="0"/>
              <a:t>306-331.</a:t>
            </a:r>
          </a:p>
          <a:p>
            <a:pPr marL="266700" indent="-266700">
              <a:buFont typeface="+mj-lt"/>
              <a:buAutoNum type="arabicPeriod"/>
            </a:pPr>
            <a:r>
              <a:rPr lang="en-US" sz="1000" dirty="0"/>
              <a:t>Fan W., Yan Z. (2010), Factors affecting response rates of the web survey: A systematic review, “Computers in Human Behavior”, vol. 26, </a:t>
            </a:r>
            <a:r>
              <a:rPr lang="en-US" sz="1000" dirty="0" err="1"/>
              <a:t>nr</a:t>
            </a:r>
            <a:r>
              <a:rPr lang="en-US" sz="1000" dirty="0"/>
              <a:t> 2, s. 132-139.</a:t>
            </a:r>
          </a:p>
          <a:p>
            <a:pPr marL="266700" indent="-266700">
              <a:buFont typeface="+mj-lt"/>
              <a:buAutoNum type="arabicPeriod"/>
            </a:pPr>
            <a:r>
              <a:rPr lang="en-US" sz="1000" dirty="0" err="1"/>
              <a:t>Goritz</a:t>
            </a:r>
            <a:r>
              <a:rPr lang="en-US" sz="1000" dirty="0"/>
              <a:t> A.S. (2006), Incentives in web studies: Methodological issues and a review, “International Journal of Internet Science”, vol. 1, </a:t>
            </a:r>
            <a:r>
              <a:rPr lang="en-US" sz="1000" dirty="0" err="1"/>
              <a:t>nr</a:t>
            </a:r>
            <a:r>
              <a:rPr lang="en-US" sz="1000" dirty="0"/>
              <a:t> 1, s. 58-70.</a:t>
            </a:r>
          </a:p>
          <a:p>
            <a:pPr marL="266700" indent="-266700">
              <a:buFont typeface="+mj-lt"/>
              <a:buAutoNum type="arabicPeriod"/>
            </a:pPr>
            <a:r>
              <a:rPr lang="en-US" sz="1000" dirty="0"/>
              <a:t>Johnson R.B., </a:t>
            </a:r>
            <a:r>
              <a:rPr lang="en-US" sz="1000" dirty="0" err="1"/>
              <a:t>Onwuegbuzie</a:t>
            </a:r>
            <a:r>
              <a:rPr lang="en-US" sz="1000" dirty="0"/>
              <a:t> A.J., Turner L.A. (2007), Toward a definition of mixed methods research, “Journal of Mixed Methods Research”, vol. 1, </a:t>
            </a:r>
            <a:r>
              <a:rPr lang="en-US" sz="1000" dirty="0" err="1"/>
              <a:t>nr</a:t>
            </a:r>
            <a:r>
              <a:rPr lang="en-US" sz="1000" dirty="0"/>
              <a:t> 2, s. 112-133.</a:t>
            </a:r>
          </a:p>
          <a:p>
            <a:pPr marL="266700" indent="-266700">
              <a:buFont typeface="+mj-lt"/>
              <a:buAutoNum type="arabicPeriod"/>
            </a:pPr>
            <a:r>
              <a:rPr lang="pl-PL" sz="1000" dirty="0"/>
              <a:t>Klimas P. (2021), Łączenie badań ilościowych z jakościowymi [w:] Metody badań ilościowych w zarządzaniu, red. Ł. Sułkowski, R. Lenart-</a:t>
            </a:r>
            <a:r>
              <a:rPr lang="pl-PL" sz="1000" dirty="0" err="1"/>
              <a:t>Gansiniec</a:t>
            </a:r>
            <a:r>
              <a:rPr lang="pl-PL" sz="1000" dirty="0"/>
              <a:t>, K. Kolasińska-Morawska, Wydawnictwo Społecznej Akademii Nauk, Łódź, </a:t>
            </a:r>
            <a:r>
              <a:rPr lang="pl-PL" sz="1000" dirty="0" smtClean="0"/>
              <a:t>s</a:t>
            </a:r>
            <a:r>
              <a:rPr lang="pl-PL" sz="1000" dirty="0"/>
              <a:t>. 321-354.</a:t>
            </a:r>
            <a:endParaRPr lang="en-US" sz="1000" dirty="0"/>
          </a:p>
          <a:p>
            <a:pPr marL="266700" indent="-266700">
              <a:buFont typeface="+mj-lt"/>
              <a:buAutoNum type="arabicPeriod"/>
            </a:pPr>
            <a:r>
              <a:rPr lang="pl-PL" sz="1000" dirty="0"/>
              <a:t>Kolasińska-Morawska K. (2023), Strategie badań mieszanych, [w:] Sułkowski Ł., Lenart-</a:t>
            </a:r>
            <a:r>
              <a:rPr lang="pl-PL" sz="1000" dirty="0" err="1"/>
              <a:t>Gansiniec</a:t>
            </a:r>
            <a:r>
              <a:rPr lang="pl-PL" sz="1000" dirty="0"/>
              <a:t> R. (red), Metody badań mieszanych w naukach o zarządzaniu, Wydawnictwo Naukowe Akademii WSB, Dąbrowa Górnicza.</a:t>
            </a:r>
            <a:endParaRPr lang="en-US" sz="1000" dirty="0"/>
          </a:p>
          <a:p>
            <a:pPr marL="266700" indent="-266700">
              <a:buFont typeface="+mj-lt"/>
              <a:buAutoNum type="arabicPeriod"/>
            </a:pPr>
            <a:r>
              <a:rPr lang="pl-PL" sz="1000" dirty="0"/>
              <a:t>Lisiński M., </a:t>
            </a:r>
            <a:r>
              <a:rPr lang="pl-PL" sz="1000" dirty="0" err="1"/>
              <a:t>Szarucki</a:t>
            </a:r>
            <a:r>
              <a:rPr lang="pl-PL" sz="1000" dirty="0"/>
              <a:t> M. (2020), Metody badawcze w naukach o zarządzaniu i jakości, PWE, Warszawa.</a:t>
            </a:r>
            <a:endParaRPr lang="en-US" sz="1000" dirty="0"/>
          </a:p>
          <a:p>
            <a:pPr marL="266700" indent="-266700">
              <a:buFont typeface="+mj-lt"/>
              <a:buAutoNum type="arabicPeriod"/>
            </a:pPr>
            <a:r>
              <a:rPr lang="pl-PL" sz="1000" dirty="0"/>
              <a:t>Matejun M. (2023), Metody, techniki i narzędzia gromadzenia danych w badaniach mieszanych, [w:] Sułkowski Ł., Lenart-</a:t>
            </a:r>
            <a:r>
              <a:rPr lang="pl-PL" sz="1000" dirty="0" err="1"/>
              <a:t>Gansiniec</a:t>
            </a:r>
            <a:r>
              <a:rPr lang="pl-PL" sz="1000" dirty="0"/>
              <a:t> R. (red), Metody badań mieszanych w naukach o zarządzaniu, Wydawnictwo Naukowe Akademii WSB, Dąbrowa Górnicza, s. 75-115.</a:t>
            </a:r>
            <a:endParaRPr lang="en-US" sz="1000" dirty="0"/>
          </a:p>
          <a:p>
            <a:pPr marL="266700" indent="-266700">
              <a:buFont typeface="+mj-lt"/>
              <a:buAutoNum type="arabicPeriod"/>
            </a:pPr>
            <a:r>
              <a:rPr lang="en-US" sz="1000" dirty="0" err="1"/>
              <a:t>Subedi</a:t>
            </a:r>
            <a:r>
              <a:rPr lang="en-US" sz="1000" dirty="0"/>
              <a:t> B.P. (2016), Using Likert type data in social science research: Confusion, issues and challenges, “International Journal of Contemporary Applied Sciences”, 3(2), </a:t>
            </a:r>
            <a:r>
              <a:rPr lang="en-US" sz="1000" dirty="0" smtClean="0"/>
              <a:t>p. </a:t>
            </a:r>
            <a:r>
              <a:rPr lang="en-US" sz="1000" dirty="0"/>
              <a:t>36-49.</a:t>
            </a:r>
          </a:p>
          <a:p>
            <a:pPr marL="266700" indent="-266700">
              <a:buFont typeface="+mj-lt"/>
              <a:buAutoNum type="arabicPeriod"/>
            </a:pPr>
            <a:r>
              <a:rPr lang="pl-PL" sz="1000" dirty="0"/>
              <a:t>Sudoł S. (2012), Nauki o zarządzaniu, PWE, Warszawa.</a:t>
            </a:r>
            <a:endParaRPr lang="en-US" sz="1000" dirty="0"/>
          </a:p>
          <a:p>
            <a:pPr marL="266700" indent="-266700">
              <a:buFont typeface="+mj-lt"/>
              <a:buAutoNum type="arabicPeriod"/>
            </a:pPr>
            <a:r>
              <a:rPr lang="pl-PL" sz="1000" dirty="0"/>
              <a:t>Sułkowski Ł., Lenart-</a:t>
            </a:r>
            <a:r>
              <a:rPr lang="pl-PL" sz="1000" dirty="0" err="1"/>
              <a:t>Gansiniec</a:t>
            </a:r>
            <a:r>
              <a:rPr lang="pl-PL" sz="1000" dirty="0"/>
              <a:t> R. (2021) Epistemologia, metodologia i metody badań w naukach o zarządzaniu i jakości, Wydawnictwo Społecznej Akademii Nauk, Łódź.</a:t>
            </a:r>
            <a:endParaRPr lang="en-US" sz="1000" dirty="0"/>
          </a:p>
          <a:p>
            <a:pPr marL="266700" indent="-266700">
              <a:buFont typeface="+mj-lt"/>
              <a:buAutoNum type="arabicPeriod"/>
            </a:pPr>
            <a:r>
              <a:rPr lang="pl-PL" sz="1000" dirty="0"/>
              <a:t>Sułkowski Ł., Lenart-</a:t>
            </a:r>
            <a:r>
              <a:rPr lang="pl-PL" sz="1000" dirty="0" err="1"/>
              <a:t>Gansiniec</a:t>
            </a:r>
            <a:r>
              <a:rPr lang="pl-PL" sz="1000" dirty="0"/>
              <a:t> R. (2023), Istota i znaczenie badań mieszanych w zarządzaniu, [w:] Sułkowski Ł., Lenart-</a:t>
            </a:r>
            <a:r>
              <a:rPr lang="pl-PL" sz="1000" dirty="0" err="1"/>
              <a:t>Gansiniec</a:t>
            </a:r>
            <a:r>
              <a:rPr lang="pl-PL" sz="1000" dirty="0"/>
              <a:t> R. (red), Metody badań mieszanych w naukach o zarządzaniu, Wydawnictwo Naukowe Akademii WSB, Dąbrowa Górnicza.</a:t>
            </a:r>
            <a:endParaRPr lang="en-US" sz="1000" dirty="0"/>
          </a:p>
          <a:p>
            <a:pPr marL="266700" indent="-266700">
              <a:buFont typeface="+mj-lt"/>
              <a:buAutoNum type="arabicPeriod"/>
            </a:pPr>
            <a:r>
              <a:rPr lang="pl-PL" sz="1000" dirty="0"/>
              <a:t>Sułkowski S. (2015), Metodologia zarządzania – od fundamentalizmu do pluralizmu [w:] Podstawy metodologii badań w naukach o zarządzaniu, red. W. </a:t>
            </a:r>
            <a:r>
              <a:rPr lang="pl-PL" sz="1000" dirty="0" err="1"/>
              <a:t>Czakon</a:t>
            </a:r>
            <a:r>
              <a:rPr lang="pl-PL" sz="1000" dirty="0"/>
              <a:t>, Oficyna a Wolters Kluwer business, Warszawa, </a:t>
            </a:r>
            <a:r>
              <a:rPr lang="pl-PL" sz="1000" dirty="0" smtClean="0"/>
              <a:t>s. </a:t>
            </a:r>
            <a:r>
              <a:rPr lang="pl-PL" sz="1000" dirty="0"/>
              <a:t>28-48.</a:t>
            </a:r>
            <a:endParaRPr lang="en-US" sz="1000" dirty="0"/>
          </a:p>
          <a:p>
            <a:pPr marL="266700" indent="-266700">
              <a:buFont typeface="+mj-lt"/>
              <a:buAutoNum type="arabicPeriod"/>
            </a:pPr>
            <a:r>
              <a:rPr lang="en-US" sz="1000" dirty="0"/>
              <a:t>Watkins D.C., </a:t>
            </a:r>
            <a:r>
              <a:rPr lang="en-US" sz="1000" dirty="0" err="1"/>
              <a:t>Gioia</a:t>
            </a:r>
            <a:r>
              <a:rPr lang="en-US" sz="1000" dirty="0"/>
              <a:t> D. (2015), Mixed methods research, Oxford University Press, New York.</a:t>
            </a:r>
          </a:p>
          <a:p>
            <a:pPr marL="266700" indent="-266700">
              <a:buFont typeface="+mj-lt"/>
              <a:buAutoNum type="arabicPeriod"/>
            </a:pPr>
            <a:r>
              <a:rPr lang="pl-PL" sz="1000" dirty="0"/>
              <a:t>Zakrzewska-Bielawska A. (2012), Istota procesu zarządzania [w:] Podstawy zarządzania, red. A. Zakrzewska-Bielawska, Oficyna a Wolters Kluwer business, Warszawa, </a:t>
            </a:r>
            <a:r>
              <a:rPr lang="pl-PL" sz="1000" dirty="0" smtClean="0"/>
              <a:t>s</a:t>
            </a:r>
            <a:r>
              <a:rPr lang="pl-PL" sz="1000" dirty="0"/>
              <a:t>. 15-40</a:t>
            </a:r>
            <a:r>
              <a:rPr lang="pl-PL" sz="1000" dirty="0" smtClean="0"/>
              <a:t>.</a:t>
            </a:r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3840785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18"/>
          <p:cNvSpPr>
            <a:spLocks noChangeArrowheads="1"/>
          </p:cNvSpPr>
          <p:nvPr/>
        </p:nvSpPr>
        <p:spPr bwMode="auto">
          <a:xfrm>
            <a:off x="0" y="5805264"/>
            <a:ext cx="9144000" cy="1080120"/>
          </a:xfrm>
          <a:prstGeom prst="rect">
            <a:avLst/>
          </a:prstGeom>
          <a:solidFill>
            <a:srgbClr val="2A98CD">
              <a:alpha val="50000"/>
            </a:srgbClr>
          </a:solidFill>
          <a:ln>
            <a:noFill/>
          </a:ln>
          <a:effectLst/>
          <a:extLst/>
        </p:spPr>
        <p:txBody>
          <a:bodyPr lIns="91374" tIns="45690" rIns="91374" bIns="45690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pl-PL" altLang="pl-PL" sz="1600" b="1" dirty="0">
                <a:solidFill>
                  <a:srgbClr val="000000"/>
                </a:solidFill>
              </a:rPr>
              <a:t>Otwarte seminarium naukowe Instytutu Spraw Publicznych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pl-PL" altLang="pl-PL" sz="1600" b="1" dirty="0">
                <a:solidFill>
                  <a:srgbClr val="000000"/>
                </a:solidFill>
              </a:rPr>
              <a:t>Wydział Zarządzania i Komunikacji Społecznej, Uniwersytet Jagielloński w Krakowie</a:t>
            </a:r>
            <a:br>
              <a:rPr lang="pl-PL" altLang="pl-PL" sz="1600" b="1" dirty="0">
                <a:solidFill>
                  <a:srgbClr val="000000"/>
                </a:solidFill>
              </a:rPr>
            </a:br>
            <a:r>
              <a:rPr lang="pl-PL" altLang="pl-PL" sz="1600" b="1" dirty="0">
                <a:solidFill>
                  <a:srgbClr val="000000"/>
                </a:solidFill>
              </a:rPr>
              <a:t>Kraków, 21.05.2025</a:t>
            </a:r>
          </a:p>
        </p:txBody>
      </p:sp>
      <p:pic>
        <p:nvPicPr>
          <p:cNvPr id="1026" name="Picture 2" descr="http://sueuaa.org/sites/default/files/2019-08/transparent-brain-creative-3-transparent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512" y="-30510"/>
            <a:ext cx="6987844" cy="61238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098" name="Rectangle 12"/>
          <p:cNvSpPr>
            <a:spLocks noGrp="1" noChangeArrowheads="1"/>
          </p:cNvSpPr>
          <p:nvPr>
            <p:ph type="ctrTitle"/>
          </p:nvPr>
        </p:nvSpPr>
        <p:spPr>
          <a:xfrm>
            <a:off x="251520" y="188641"/>
            <a:ext cx="8712968" cy="1152128"/>
          </a:xfrm>
          <a:solidFill>
            <a:schemeClr val="bg1">
              <a:lumMod val="95000"/>
              <a:alpha val="90000"/>
            </a:schemeClr>
          </a:solidFill>
        </p:spPr>
        <p:txBody>
          <a:bodyPr/>
          <a:lstStyle/>
          <a:p>
            <a:r>
              <a:rPr lang="pl-PL" altLang="pl-PL" sz="3000" b="1" dirty="0">
                <a:solidFill>
                  <a:srgbClr val="000099"/>
                </a:solidFill>
              </a:rPr>
              <a:t>Specyfika, zakres i wyzwania </a:t>
            </a:r>
            <a:r>
              <a:rPr lang="pl-PL" altLang="pl-PL" sz="3000" b="1" dirty="0" smtClean="0">
                <a:solidFill>
                  <a:srgbClr val="000099"/>
                </a:solidFill>
              </a:rPr>
              <a:t>prowadzenia </a:t>
            </a:r>
            <a:r>
              <a:rPr lang="pl-PL" altLang="pl-PL" sz="3000" b="1" dirty="0">
                <a:solidFill>
                  <a:srgbClr val="000099"/>
                </a:solidFill>
              </a:rPr>
              <a:t>badań mieszanych </a:t>
            </a:r>
            <a:r>
              <a:rPr lang="pl-PL" altLang="pl-PL" sz="3000" b="1" dirty="0" smtClean="0">
                <a:solidFill>
                  <a:srgbClr val="000099"/>
                </a:solidFill>
              </a:rPr>
              <a:t>w </a:t>
            </a:r>
            <a:r>
              <a:rPr lang="pl-PL" altLang="pl-PL" sz="3000" b="1" dirty="0">
                <a:solidFill>
                  <a:srgbClr val="000099"/>
                </a:solidFill>
              </a:rPr>
              <a:t>naukach o zarządzaniu i jakości</a:t>
            </a:r>
            <a:endParaRPr lang="pl-PL" altLang="pl-PL" sz="3000" b="1" dirty="0"/>
          </a:p>
        </p:txBody>
      </p:sp>
      <p:sp>
        <p:nvSpPr>
          <p:cNvPr id="9" name="Rectangle 12"/>
          <p:cNvSpPr txBox="1">
            <a:spLocks noChangeArrowheads="1"/>
          </p:cNvSpPr>
          <p:nvPr/>
        </p:nvSpPr>
        <p:spPr bwMode="auto">
          <a:xfrm>
            <a:off x="251520" y="1556792"/>
            <a:ext cx="8712968" cy="4032448"/>
          </a:xfrm>
          <a:prstGeom prst="rect">
            <a:avLst/>
          </a:prstGeom>
          <a:solidFill>
            <a:schemeClr val="bg1">
              <a:lumMod val="95000"/>
              <a:alpha val="90000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374" tIns="45690" rIns="91374" bIns="45690" numCol="1" anchor="t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5pPr>
            <a:lvl6pPr marL="45687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6pPr>
            <a:lvl7pPr marL="91374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7pPr>
            <a:lvl8pPr marL="1370611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8pPr>
            <a:lvl9pPr marL="1827481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pPr algn="l" defTabSz="914400">
              <a:spcAft>
                <a:spcPts val="1000"/>
              </a:spcAft>
            </a:pPr>
            <a:r>
              <a:rPr lang="pl-PL" altLang="pl-PL" sz="2500" b="1" kern="0" dirty="0" smtClean="0">
                <a:solidFill>
                  <a:srgbClr val="000099"/>
                </a:solidFill>
              </a:rPr>
              <a:t>Podsumowanie i zaproszenie do dyskusji:</a:t>
            </a:r>
          </a:p>
          <a:p>
            <a:pPr marL="457200" indent="-457200" algn="l" defTabSz="914400"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pl-PL" altLang="pl-PL" sz="2400" kern="0" dirty="0">
                <a:solidFill>
                  <a:srgbClr val="000099"/>
                </a:solidFill>
              </a:rPr>
              <a:t>specyfika </a:t>
            </a:r>
            <a:r>
              <a:rPr lang="pl-PL" altLang="pl-PL" sz="2400" kern="0" dirty="0" smtClean="0">
                <a:solidFill>
                  <a:srgbClr val="000099"/>
                </a:solidFill>
              </a:rPr>
              <a:t>badań mieszanych w </a:t>
            </a:r>
            <a:r>
              <a:rPr lang="pl-PL" altLang="pl-PL" sz="2400" kern="0" dirty="0" err="1" smtClean="0">
                <a:solidFill>
                  <a:srgbClr val="000099"/>
                </a:solidFill>
              </a:rPr>
              <a:t>NoZiJ</a:t>
            </a:r>
            <a:r>
              <a:rPr lang="pl-PL" altLang="pl-PL" sz="2400" kern="0" dirty="0">
                <a:solidFill>
                  <a:srgbClr val="000099"/>
                </a:solidFill>
              </a:rPr>
              <a:t>?</a:t>
            </a:r>
          </a:p>
          <a:p>
            <a:pPr marL="457200" indent="-457200" algn="l" defTabSz="914400"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pl-PL" altLang="pl-PL" sz="2400" kern="0" dirty="0">
                <a:solidFill>
                  <a:srgbClr val="000099"/>
                </a:solidFill>
              </a:rPr>
              <a:t>własne </a:t>
            </a:r>
            <a:r>
              <a:rPr lang="pl-PL" altLang="pl-PL" sz="2400" kern="0" dirty="0" smtClean="0">
                <a:solidFill>
                  <a:srgbClr val="000099"/>
                </a:solidFill>
              </a:rPr>
              <a:t>doświadczenia w prowadzeniu badań mieszanych?</a:t>
            </a:r>
          </a:p>
          <a:p>
            <a:pPr marL="457200" indent="-457200" algn="l" defTabSz="914400"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pl-PL" altLang="pl-PL" sz="2400" kern="0" dirty="0" smtClean="0">
                <a:solidFill>
                  <a:srgbClr val="000099"/>
                </a:solidFill>
              </a:rPr>
              <a:t>badania/ dane ilościowe i jakościowe jako podstawa prowadzenia badań mieszanych?</a:t>
            </a:r>
          </a:p>
          <a:p>
            <a:pPr marL="457200" indent="-457200" algn="l" defTabSz="914400"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pl-PL" altLang="pl-PL" sz="2400" kern="0" dirty="0">
                <a:solidFill>
                  <a:srgbClr val="000099"/>
                </a:solidFill>
              </a:rPr>
              <a:t>rola badań mieszanych w procesie poznania </a:t>
            </a:r>
            <a:r>
              <a:rPr lang="pl-PL" altLang="pl-PL" sz="2400" kern="0" dirty="0" smtClean="0">
                <a:solidFill>
                  <a:srgbClr val="000099"/>
                </a:solidFill>
              </a:rPr>
              <a:t>naukowego?</a:t>
            </a:r>
          </a:p>
          <a:p>
            <a:pPr marL="457200" indent="-457200" algn="l" defTabSz="914400"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pl-PL" altLang="pl-PL" sz="2400" kern="0" dirty="0" smtClean="0">
                <a:solidFill>
                  <a:srgbClr val="000099"/>
                </a:solidFill>
              </a:rPr>
              <a:t>wzrost skuteczności prowadzenia badań mieszanych?</a:t>
            </a:r>
            <a:endParaRPr lang="pl-PL" altLang="pl-PL" sz="2400" kern="0" dirty="0">
              <a:solidFill>
                <a:srgbClr val="000099"/>
              </a:solidFill>
            </a:endParaRPr>
          </a:p>
          <a:p>
            <a:pPr marL="457200" indent="-457200" algn="l" defTabSz="914400"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pl-PL" altLang="pl-PL" sz="2400" kern="0" dirty="0" smtClean="0">
                <a:solidFill>
                  <a:srgbClr val="000099"/>
                </a:solidFill>
              </a:rPr>
              <a:t>perspektywy rozwoju badań mieszanych w </a:t>
            </a:r>
            <a:r>
              <a:rPr lang="pl-PL" altLang="pl-PL" sz="2400" kern="0" dirty="0" err="1">
                <a:solidFill>
                  <a:srgbClr val="000099"/>
                </a:solidFill>
              </a:rPr>
              <a:t>NoZiJ</a:t>
            </a:r>
            <a:r>
              <a:rPr lang="pl-PL" altLang="pl-PL" sz="2400" kern="0" dirty="0">
                <a:solidFill>
                  <a:srgbClr val="000099"/>
                </a:solidFill>
              </a:rPr>
              <a:t>?</a:t>
            </a:r>
            <a:endParaRPr lang="pl-PL" altLang="pl-PL" sz="2400" kern="0" dirty="0" smtClean="0">
              <a:solidFill>
                <a:srgbClr val="000099"/>
              </a:solidFill>
            </a:endParaRPr>
          </a:p>
          <a:p>
            <a:pPr defTabSz="914400">
              <a:spcAft>
                <a:spcPts val="1000"/>
              </a:spcAft>
            </a:pPr>
            <a:endParaRPr lang="pl-PL" altLang="pl-PL" sz="2400" b="1" kern="0" dirty="0"/>
          </a:p>
        </p:txBody>
      </p:sp>
    </p:spTree>
    <p:extLst>
      <p:ext uri="{BB962C8B-B14F-4D97-AF65-F5344CB8AC3E}">
        <p14:creationId xmlns:p14="http://schemas.microsoft.com/office/powerpoint/2010/main" val="39714870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ext Box 4"/>
          <p:cNvSpPr txBox="1">
            <a:spLocks noChangeArrowheads="1"/>
          </p:cNvSpPr>
          <p:nvPr/>
        </p:nvSpPr>
        <p:spPr bwMode="auto">
          <a:xfrm>
            <a:off x="0" y="76206"/>
            <a:ext cx="9144000" cy="625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374" tIns="45690" rIns="91374" bIns="4569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pl-PL" altLang="pl-PL" sz="3500" b="1" dirty="0">
                <a:solidFill>
                  <a:srgbClr val="000099"/>
                </a:solidFill>
              </a:rPr>
              <a:t>Specyfika badań mieszanych</a:t>
            </a:r>
            <a:endParaRPr lang="pl-PL" altLang="pl-PL" sz="3000" dirty="0">
              <a:solidFill>
                <a:srgbClr val="000000"/>
              </a:solidFill>
            </a:endParaRPr>
          </a:p>
        </p:txBody>
      </p:sp>
      <p:sp>
        <p:nvSpPr>
          <p:cNvPr id="6147" name="Rectangle 7"/>
          <p:cNvSpPr>
            <a:spLocks noChangeArrowheads="1"/>
          </p:cNvSpPr>
          <p:nvPr/>
        </p:nvSpPr>
        <p:spPr bwMode="auto">
          <a:xfrm>
            <a:off x="228600" y="692696"/>
            <a:ext cx="8763000" cy="1676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374" tIns="45690" rIns="91374" bIns="45690"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Aft>
                <a:spcPts val="500"/>
              </a:spcAft>
            </a:pPr>
            <a:r>
              <a:rPr lang="pl-PL" sz="1800" b="1" dirty="0"/>
              <a:t>Badania </a:t>
            </a:r>
            <a:r>
              <a:rPr lang="pl-PL" sz="1800" b="1" dirty="0" smtClean="0"/>
              <a:t>mieszane (łączone)</a:t>
            </a:r>
            <a:r>
              <a:rPr lang="pl-PL" sz="1800" dirty="0" smtClean="0"/>
              <a:t> (zob</a:t>
            </a:r>
            <a:r>
              <a:rPr lang="pl-PL" sz="1800" dirty="0"/>
              <a:t>. szerzej: </a:t>
            </a:r>
            <a:r>
              <a:rPr lang="pl-PL" sz="1800" dirty="0" err="1"/>
              <a:t>Creswell</a:t>
            </a:r>
            <a:r>
              <a:rPr lang="pl-PL" sz="1800" dirty="0"/>
              <a:t>, Clark 2011; Watkins, </a:t>
            </a:r>
            <a:r>
              <a:rPr lang="pl-PL" sz="1800" dirty="0" err="1"/>
              <a:t>Gioia</a:t>
            </a:r>
            <a:r>
              <a:rPr lang="pl-PL" sz="1800" dirty="0"/>
              <a:t> 2015; Clark, </a:t>
            </a:r>
            <a:r>
              <a:rPr lang="pl-PL" sz="1800" dirty="0" err="1"/>
              <a:t>Ivankova</a:t>
            </a:r>
            <a:r>
              <a:rPr lang="pl-PL" sz="1800" dirty="0"/>
              <a:t> 2016; Klimas </a:t>
            </a:r>
            <a:r>
              <a:rPr lang="pl-PL" sz="1800" dirty="0" smtClean="0"/>
              <a:t>2021): integracja metod </a:t>
            </a:r>
            <a:r>
              <a:rPr lang="pl-PL" sz="1800" dirty="0"/>
              <a:t>ilościowych i jakościowych w celu rozwiązania określonego problemu badawczego. </a:t>
            </a:r>
            <a:endParaRPr lang="pl-PL" sz="1800" dirty="0" smtClean="0"/>
          </a:p>
          <a:p>
            <a:pPr lvl="1">
              <a:spcAft>
                <a:spcPts val="500"/>
              </a:spcAft>
            </a:pPr>
            <a:r>
              <a:rPr lang="pl-PL" sz="1800" dirty="0" smtClean="0"/>
              <a:t>„Rodzaj </a:t>
            </a:r>
            <a:r>
              <a:rPr lang="pl-PL" sz="1800" dirty="0"/>
              <a:t>badań, w których badacz lub zespół badaczy łączy </a:t>
            </a:r>
            <a:r>
              <a:rPr lang="pl-PL" sz="1800" dirty="0" smtClean="0"/>
              <a:t>elementy jakościowych </a:t>
            </a:r>
            <a:r>
              <a:rPr lang="pl-PL" sz="1800" dirty="0"/>
              <a:t>i ilościowych podejść badawczych (np. wykorzystanie jakościowych i </a:t>
            </a:r>
            <a:r>
              <a:rPr lang="pl-PL" sz="1800" dirty="0" smtClean="0"/>
              <a:t>ilościowych </a:t>
            </a:r>
            <a:r>
              <a:rPr lang="pl-PL" sz="1800" dirty="0"/>
              <a:t>punktów widzenia, gromadzenie danych, analiza, techniki wnioskowania) w </a:t>
            </a:r>
            <a:r>
              <a:rPr lang="pl-PL" sz="1800" dirty="0" smtClean="0"/>
              <a:t>celu </a:t>
            </a:r>
            <a:r>
              <a:rPr lang="pl-PL" sz="1800" dirty="0"/>
              <a:t>szerokości i głębi zrozumienia i potwierdzenia” (Johnson i in., 2007</a:t>
            </a:r>
            <a:r>
              <a:rPr lang="pl-PL" sz="1800" dirty="0" smtClean="0"/>
              <a:t>),</a:t>
            </a:r>
          </a:p>
          <a:p>
            <a:pPr lvl="1">
              <a:spcAft>
                <a:spcPts val="500"/>
              </a:spcAft>
            </a:pPr>
            <a:r>
              <a:rPr lang="pl-PL" sz="1800" dirty="0" smtClean="0"/>
              <a:t>„Koncentrują </a:t>
            </a:r>
            <a:r>
              <a:rPr lang="pl-PL" sz="1800" dirty="0"/>
              <a:t>się na gromadzeniu, analizowaniu i łączeniu zarówno danych </a:t>
            </a:r>
            <a:r>
              <a:rPr lang="pl-PL" sz="1800" dirty="0" smtClean="0"/>
              <a:t>ilościowych, jak </a:t>
            </a:r>
            <a:r>
              <a:rPr lang="pl-PL" sz="1800" dirty="0"/>
              <a:t>i jakościowych w jednym badaniu lub serii badań” (</a:t>
            </a:r>
            <a:r>
              <a:rPr lang="pl-PL" sz="1800" dirty="0" smtClean="0"/>
              <a:t>Sułkowski, Lenart-</a:t>
            </a:r>
            <a:r>
              <a:rPr lang="pl-PL" sz="1800" dirty="0" err="1" smtClean="0"/>
              <a:t>Gansiniec</a:t>
            </a:r>
            <a:r>
              <a:rPr lang="pl-PL" sz="1800" dirty="0" smtClean="0"/>
              <a:t>, 2023).</a:t>
            </a:r>
            <a:endParaRPr lang="pl-PL" sz="1800" dirty="0" smtClean="0"/>
          </a:p>
          <a:p>
            <a:pPr>
              <a:spcAft>
                <a:spcPts val="500"/>
              </a:spcAft>
            </a:pPr>
            <a:r>
              <a:rPr lang="pl-PL" sz="1800" b="1" dirty="0" smtClean="0"/>
              <a:t>Specyfika</a:t>
            </a:r>
            <a:r>
              <a:rPr lang="pl-PL" sz="1800" dirty="0" smtClean="0"/>
              <a:t> </a:t>
            </a:r>
            <a:r>
              <a:rPr lang="pl-PL" sz="1800" dirty="0"/>
              <a:t>bazuje przede wszystkim na eklektyzmie metodologicznym, pluralizmie </a:t>
            </a:r>
            <a:r>
              <a:rPr lang="pl-PL" sz="1800" dirty="0" smtClean="0"/>
              <a:t>paradygmatycznym oraz </a:t>
            </a:r>
            <a:r>
              <a:rPr lang="pl-PL" sz="1800" dirty="0"/>
              <a:t>iteracyjnym i cyklicznym podejściu do </a:t>
            </a:r>
            <a:r>
              <a:rPr lang="pl-PL" sz="1800" dirty="0" smtClean="0"/>
              <a:t>badań w </a:t>
            </a:r>
            <a:r>
              <a:rPr lang="pl-PL" sz="1800" dirty="0"/>
              <a:t>warunkach </a:t>
            </a:r>
            <a:r>
              <a:rPr lang="pl-PL" sz="1800" dirty="0" smtClean="0"/>
              <a:t>poszukiwania równowagi </a:t>
            </a:r>
            <a:r>
              <a:rPr lang="pl-PL" sz="1800" dirty="0"/>
              <a:t>i kompromisu ilościowego </a:t>
            </a:r>
            <a:r>
              <a:rPr lang="pl-PL" sz="1800" dirty="0" smtClean="0"/>
              <a:t>oraz </a:t>
            </a:r>
            <a:r>
              <a:rPr lang="pl-PL" sz="1800" dirty="0"/>
              <a:t>jakościowego podejścia do poznania otaczającej </a:t>
            </a:r>
            <a:r>
              <a:rPr lang="pl-PL" sz="1800" dirty="0" smtClean="0"/>
              <a:t>rzeczywistości</a:t>
            </a:r>
          </a:p>
          <a:p>
            <a:pPr lvl="1">
              <a:spcAft>
                <a:spcPts val="500"/>
              </a:spcAft>
            </a:pPr>
            <a:r>
              <a:rPr lang="pl-PL" sz="1800" dirty="0" smtClean="0"/>
              <a:t>szczególnie wartościowe do prowadzenia badań w </a:t>
            </a:r>
            <a:r>
              <a:rPr lang="pl-PL" sz="1800" dirty="0" err="1" smtClean="0"/>
              <a:t>NoZiJ</a:t>
            </a:r>
            <a:r>
              <a:rPr lang="pl-PL" sz="1800" dirty="0" smtClean="0"/>
              <a:t>, </a:t>
            </a:r>
            <a:r>
              <a:rPr lang="pl-PL" sz="1800" dirty="0"/>
              <a:t>których tożsamość </a:t>
            </a:r>
            <a:r>
              <a:rPr lang="pl-PL" sz="1800" dirty="0" smtClean="0"/>
              <a:t>bazuje </a:t>
            </a:r>
            <a:r>
              <a:rPr lang="pl-PL" sz="1800" dirty="0"/>
              <a:t>na takich </a:t>
            </a:r>
            <a:r>
              <a:rPr lang="pl-PL" sz="1800" dirty="0" smtClean="0"/>
              <a:t>podstawach, </a:t>
            </a:r>
            <a:r>
              <a:rPr lang="pl-PL" sz="1800" dirty="0"/>
              <a:t>jak: praktyczny charakter, interdyscyplinarność, </a:t>
            </a:r>
            <a:r>
              <a:rPr lang="pl-PL" sz="1800" dirty="0" err="1"/>
              <a:t>pluaralizm</a:t>
            </a:r>
            <a:r>
              <a:rPr lang="pl-PL" sz="1800" dirty="0"/>
              <a:t> i eklektyzm metodologiczny </a:t>
            </a:r>
            <a:r>
              <a:rPr lang="pl-PL" sz="1800" dirty="0" smtClean="0"/>
              <a:t>(Zakrzewska-Bielawska </a:t>
            </a:r>
            <a:r>
              <a:rPr lang="pl-PL" sz="1800" dirty="0"/>
              <a:t>2012, s. </a:t>
            </a:r>
            <a:r>
              <a:rPr lang="pl-PL" sz="1800" dirty="0" smtClean="0"/>
              <a:t>15-19),</a:t>
            </a:r>
          </a:p>
          <a:p>
            <a:pPr lvl="1">
              <a:spcAft>
                <a:spcPts val="500"/>
              </a:spcAft>
            </a:pPr>
            <a:r>
              <a:rPr lang="pl-PL" sz="1800" dirty="0" smtClean="0"/>
              <a:t>duża różnorodność metod, technik i narzędzi badawczych o zróżnicowanym charakterze w </a:t>
            </a:r>
            <a:r>
              <a:rPr lang="pl-PL" sz="1800" dirty="0" err="1" smtClean="0"/>
              <a:t>NoZiJ</a:t>
            </a:r>
            <a:r>
              <a:rPr lang="pl-PL" sz="1800" dirty="0"/>
              <a:t> (Sudoł </a:t>
            </a:r>
            <a:r>
              <a:rPr lang="pl-PL" sz="1800" dirty="0" smtClean="0"/>
              <a:t>2012; Sułkowski, 2015; Lisiński, </a:t>
            </a:r>
            <a:r>
              <a:rPr lang="pl-PL" sz="1800" dirty="0" err="1" smtClean="0"/>
              <a:t>Szarucki</a:t>
            </a:r>
            <a:r>
              <a:rPr lang="pl-PL" sz="1800" dirty="0" smtClean="0"/>
              <a:t>, 2020; Sułkowski, Lenart-</a:t>
            </a:r>
            <a:r>
              <a:rPr lang="pl-PL" sz="1800" dirty="0" err="1" smtClean="0"/>
              <a:t>Gansiniec</a:t>
            </a:r>
            <a:r>
              <a:rPr lang="pl-PL" sz="1800" dirty="0" smtClean="0"/>
              <a:t>, 2021).</a:t>
            </a:r>
            <a:endParaRPr lang="pl-PL" sz="1800" dirty="0"/>
          </a:p>
          <a:p>
            <a:pPr>
              <a:spcAft>
                <a:spcPts val="500"/>
              </a:spcAft>
            </a:pPr>
            <a:endParaRPr lang="pl-PL" sz="1800" dirty="0" smtClean="0"/>
          </a:p>
          <a:p>
            <a:pPr>
              <a:spcAft>
                <a:spcPts val="500"/>
              </a:spcAft>
            </a:pPr>
            <a:endParaRPr lang="pl-PL" sz="1800" dirty="0"/>
          </a:p>
        </p:txBody>
      </p:sp>
    </p:spTree>
    <p:extLst>
      <p:ext uri="{BB962C8B-B14F-4D97-AF65-F5344CB8AC3E}">
        <p14:creationId xmlns:p14="http://schemas.microsoft.com/office/powerpoint/2010/main" val="2408079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ext Box 4"/>
          <p:cNvSpPr txBox="1">
            <a:spLocks noChangeArrowheads="1"/>
          </p:cNvSpPr>
          <p:nvPr/>
        </p:nvSpPr>
        <p:spPr bwMode="auto">
          <a:xfrm>
            <a:off x="0" y="76206"/>
            <a:ext cx="9144000" cy="625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374" tIns="45690" rIns="91374" bIns="4569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pl-PL" altLang="pl-PL" sz="3500" b="1" dirty="0">
                <a:solidFill>
                  <a:srgbClr val="000099"/>
                </a:solidFill>
              </a:rPr>
              <a:t>Zakres wykorzystania badań mieszanych (1)</a:t>
            </a:r>
            <a:endParaRPr lang="pl-PL" altLang="pl-PL" sz="3000" dirty="0">
              <a:solidFill>
                <a:srgbClr val="000000"/>
              </a:solidFill>
            </a:endParaRPr>
          </a:p>
        </p:txBody>
      </p:sp>
      <p:sp>
        <p:nvSpPr>
          <p:cNvPr id="6147" name="Rectangle 7"/>
          <p:cNvSpPr>
            <a:spLocks noChangeArrowheads="1"/>
          </p:cNvSpPr>
          <p:nvPr/>
        </p:nvSpPr>
        <p:spPr bwMode="auto">
          <a:xfrm>
            <a:off x="228600" y="764704"/>
            <a:ext cx="8763000" cy="1676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374" tIns="45690" rIns="91374" bIns="45690"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pl-PL" sz="2100" b="1" dirty="0">
                <a:solidFill>
                  <a:srgbClr val="0000FF"/>
                </a:solidFill>
              </a:rPr>
              <a:t>Analiza </a:t>
            </a:r>
            <a:r>
              <a:rPr lang="pl-PL" sz="2100" b="1" dirty="0" err="1">
                <a:solidFill>
                  <a:srgbClr val="0000FF"/>
                </a:solidFill>
              </a:rPr>
              <a:t>bibliometryczna</a:t>
            </a:r>
            <a:r>
              <a:rPr lang="pl-PL" sz="2100" b="1" dirty="0">
                <a:solidFill>
                  <a:srgbClr val="0000FF"/>
                </a:solidFill>
              </a:rPr>
              <a:t>: </a:t>
            </a:r>
            <a:r>
              <a:rPr lang="pl-PL" sz="2100" dirty="0"/>
              <a:t>wzrost zainteresowania badaniami mieszanymi w </a:t>
            </a:r>
            <a:r>
              <a:rPr lang="pl-PL" sz="2100" dirty="0" err="1"/>
              <a:t>NoZiJ</a:t>
            </a:r>
            <a:endParaRPr lang="pl-PL" sz="2100" dirty="0"/>
          </a:p>
          <a:p>
            <a:pPr lvl="1"/>
            <a:r>
              <a:rPr lang="pl-PL" sz="1700" dirty="0"/>
              <a:t>przegląd publikacji w bazie SCOPUS</a:t>
            </a:r>
          </a:p>
          <a:p>
            <a:pPr lvl="1"/>
            <a:r>
              <a:rPr lang="pl-PL" sz="1700" dirty="0"/>
              <a:t>zapytanie: </a:t>
            </a:r>
            <a:r>
              <a:rPr lang="en-US" sz="1700" dirty="0"/>
              <a:t>(TITLE-ABS-KEY ("</a:t>
            </a:r>
            <a:r>
              <a:rPr lang="en-US" sz="1700" dirty="0"/>
              <a:t>mixed research</a:t>
            </a:r>
            <a:r>
              <a:rPr lang="en-US" sz="1700" dirty="0"/>
              <a:t>" </a:t>
            </a:r>
            <a:r>
              <a:rPr lang="en-US" sz="1700" dirty="0"/>
              <a:t>OR </a:t>
            </a:r>
            <a:r>
              <a:rPr lang="en-US" sz="1700" dirty="0"/>
              <a:t>"</a:t>
            </a:r>
            <a:r>
              <a:rPr lang="en-US" sz="1700" dirty="0"/>
              <a:t>mixed methods research</a:t>
            </a:r>
            <a:r>
              <a:rPr lang="en-US" sz="1700" dirty="0"/>
              <a:t>")  </a:t>
            </a:r>
            <a:r>
              <a:rPr lang="en-US" sz="1700" dirty="0"/>
              <a:t>AND  TITLE-ABS-KEY </a:t>
            </a:r>
            <a:r>
              <a:rPr lang="en-US" sz="1700" dirty="0"/>
              <a:t>(management OR business)) </a:t>
            </a:r>
            <a:endParaRPr lang="pl-PL" sz="1700" dirty="0"/>
          </a:p>
          <a:p>
            <a:pPr lvl="1"/>
            <a:r>
              <a:rPr lang="pl-PL" sz="1700" dirty="0"/>
              <a:t>w latach 1994-2024 łącznie 2884 publikacji (w roku 2025 „już” 209 publikacji)</a:t>
            </a:r>
          </a:p>
          <a:p>
            <a:endParaRPr lang="en-US" sz="2100" dirty="0"/>
          </a:p>
        </p:txBody>
      </p:sp>
      <p:graphicFrame>
        <p:nvGraphicFramePr>
          <p:cNvPr id="5" name="Wykres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628408411"/>
              </p:ext>
            </p:extLst>
          </p:nvPr>
        </p:nvGraphicFramePr>
        <p:xfrm>
          <a:off x="255689" y="2852936"/>
          <a:ext cx="8735913" cy="388843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5381409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908720"/>
            <a:ext cx="8424936" cy="53814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6" name="Text Box 4"/>
          <p:cNvSpPr txBox="1">
            <a:spLocks noChangeArrowheads="1"/>
          </p:cNvSpPr>
          <p:nvPr/>
        </p:nvSpPr>
        <p:spPr bwMode="auto">
          <a:xfrm>
            <a:off x="0" y="76206"/>
            <a:ext cx="9144000" cy="625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374" tIns="45690" rIns="91374" bIns="4569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pl-PL" altLang="pl-PL" sz="3500" b="1" dirty="0">
                <a:solidFill>
                  <a:srgbClr val="000099"/>
                </a:solidFill>
              </a:rPr>
              <a:t>Zakres wykorzystania badań mieszanych (1)</a:t>
            </a:r>
            <a:endParaRPr lang="pl-PL" altLang="pl-PL" sz="3000" dirty="0">
              <a:solidFill>
                <a:srgbClr val="000000"/>
              </a:solidFill>
            </a:endParaRPr>
          </a:p>
        </p:txBody>
      </p:sp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556" y="961332"/>
            <a:ext cx="8825932" cy="50599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084000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ext Box 4"/>
          <p:cNvSpPr txBox="1">
            <a:spLocks noChangeArrowheads="1"/>
          </p:cNvSpPr>
          <p:nvPr/>
        </p:nvSpPr>
        <p:spPr bwMode="auto">
          <a:xfrm>
            <a:off x="0" y="76206"/>
            <a:ext cx="9144000" cy="625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374" tIns="45690" rIns="91374" bIns="4569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pl-PL" altLang="pl-PL" sz="3500" b="1" dirty="0">
                <a:solidFill>
                  <a:srgbClr val="000099"/>
                </a:solidFill>
              </a:rPr>
              <a:t>Zakres wykorzystania badań mieszanych (1)</a:t>
            </a:r>
            <a:endParaRPr lang="pl-PL" altLang="pl-PL" sz="3000" dirty="0">
              <a:solidFill>
                <a:srgbClr val="000000"/>
              </a:solidFill>
            </a:endParaRP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90500" y="745060"/>
            <a:ext cx="8763000" cy="1676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374" tIns="45690" rIns="91374" bIns="45690"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Aft>
                <a:spcPts val="500"/>
              </a:spcAft>
            </a:pPr>
            <a:r>
              <a:rPr lang="pl-PL" sz="2100" b="1" dirty="0">
                <a:solidFill>
                  <a:srgbClr val="0000FF"/>
                </a:solidFill>
              </a:rPr>
              <a:t>Najpopularniejsze czasopisma:</a:t>
            </a:r>
          </a:p>
          <a:p>
            <a:pPr lvl="1">
              <a:spcAft>
                <a:spcPts val="500"/>
              </a:spcAft>
            </a:pPr>
            <a:r>
              <a:rPr lang="en-US" sz="2100" dirty="0"/>
              <a:t>International Journal </a:t>
            </a:r>
            <a:r>
              <a:rPr lang="pl-PL" sz="2100" dirty="0"/>
              <a:t>o</a:t>
            </a:r>
            <a:r>
              <a:rPr lang="en-US" sz="2100" dirty="0"/>
              <a:t>f </a:t>
            </a:r>
            <a:r>
              <a:rPr lang="en-US" sz="2100" dirty="0"/>
              <a:t>Multiple Research </a:t>
            </a:r>
            <a:r>
              <a:rPr lang="en-US" sz="2100" dirty="0"/>
              <a:t>Approaches</a:t>
            </a:r>
            <a:r>
              <a:rPr lang="pl-PL" sz="2100" dirty="0"/>
              <a:t> (53, 1,8%) – brak w wykazie</a:t>
            </a:r>
            <a:endParaRPr lang="en-US" sz="2100" dirty="0"/>
          </a:p>
          <a:p>
            <a:pPr lvl="1">
              <a:spcAft>
                <a:spcPts val="500"/>
              </a:spcAft>
            </a:pPr>
            <a:r>
              <a:rPr lang="en-US" sz="2100" dirty="0"/>
              <a:t>Sustainability </a:t>
            </a:r>
            <a:r>
              <a:rPr lang="pl-PL" sz="2100" dirty="0"/>
              <a:t>(40, 1,4%) – 100 pkt., </a:t>
            </a:r>
            <a:r>
              <a:rPr lang="pl-PL" sz="2100" dirty="0" err="1"/>
              <a:t>NoZiJ</a:t>
            </a:r>
            <a:endParaRPr lang="en-US" sz="2100" dirty="0"/>
          </a:p>
          <a:p>
            <a:pPr lvl="1">
              <a:spcAft>
                <a:spcPts val="500"/>
              </a:spcAft>
            </a:pPr>
            <a:r>
              <a:rPr lang="en-US" sz="2100" dirty="0"/>
              <a:t>BMJ Open</a:t>
            </a:r>
            <a:r>
              <a:rPr lang="pl-PL" sz="2100" dirty="0"/>
              <a:t> (</a:t>
            </a:r>
            <a:r>
              <a:rPr lang="en-US" sz="2100" dirty="0"/>
              <a:t>23</a:t>
            </a:r>
            <a:r>
              <a:rPr lang="pl-PL" sz="2100" dirty="0"/>
              <a:t>, 0,8%) – 100 pkt., brak w </a:t>
            </a:r>
            <a:r>
              <a:rPr lang="pl-PL" sz="2100" dirty="0" err="1"/>
              <a:t>NoZiJ</a:t>
            </a:r>
            <a:endParaRPr lang="pl-PL" sz="2100" dirty="0"/>
          </a:p>
          <a:p>
            <a:pPr marL="399858">
              <a:spcAft>
                <a:spcPts val="500"/>
              </a:spcAft>
            </a:pPr>
            <a:r>
              <a:rPr lang="pl-PL" sz="2100" b="1" dirty="0">
                <a:solidFill>
                  <a:srgbClr val="0000FF"/>
                </a:solidFill>
              </a:rPr>
              <a:t>Interesujące, wartościowe czasopisma z </a:t>
            </a:r>
            <a:r>
              <a:rPr lang="pl-PL" sz="2100" b="1" dirty="0" err="1">
                <a:solidFill>
                  <a:srgbClr val="0000FF"/>
                </a:solidFill>
              </a:rPr>
              <a:t>NoZiJ</a:t>
            </a:r>
            <a:r>
              <a:rPr lang="pl-PL" sz="2100" b="1" dirty="0">
                <a:solidFill>
                  <a:srgbClr val="0000FF"/>
                </a:solidFill>
              </a:rPr>
              <a:t>:</a:t>
            </a:r>
          </a:p>
          <a:p>
            <a:pPr marL="799716" lvl="1">
              <a:spcAft>
                <a:spcPts val="500"/>
              </a:spcAft>
            </a:pPr>
            <a:r>
              <a:rPr lang="en-US" sz="2100" dirty="0" err="1"/>
              <a:t>Plos</a:t>
            </a:r>
            <a:r>
              <a:rPr lang="en-US" sz="2100" dirty="0"/>
              <a:t> One</a:t>
            </a:r>
            <a:r>
              <a:rPr lang="pl-PL" sz="2100" dirty="0"/>
              <a:t> (15, 0,5%) – 100 pkt., </a:t>
            </a:r>
            <a:r>
              <a:rPr lang="pl-PL" sz="2100" dirty="0" err="1"/>
              <a:t>NoZiJ</a:t>
            </a:r>
            <a:endParaRPr lang="pl-PL" sz="2100" dirty="0"/>
          </a:p>
          <a:p>
            <a:pPr marL="799716" lvl="1">
              <a:spcAft>
                <a:spcPts val="500"/>
              </a:spcAft>
            </a:pPr>
            <a:r>
              <a:rPr lang="en-US" sz="2100" dirty="0"/>
              <a:t>Journal </a:t>
            </a:r>
            <a:r>
              <a:rPr lang="en-US" sz="2100" dirty="0"/>
              <a:t>of Mixed Methods Research </a:t>
            </a:r>
            <a:r>
              <a:rPr lang="pl-PL" sz="2100" dirty="0"/>
              <a:t>(10, 0,3%) </a:t>
            </a:r>
            <a:r>
              <a:rPr lang="pl-PL" sz="2100" dirty="0"/>
              <a:t>–</a:t>
            </a:r>
            <a:r>
              <a:rPr lang="pl-PL" sz="2100" dirty="0"/>
              <a:t> </a:t>
            </a:r>
            <a:r>
              <a:rPr lang="en-US" sz="2100" dirty="0"/>
              <a:t>140 </a:t>
            </a:r>
            <a:r>
              <a:rPr lang="en-US" sz="2100" dirty="0" err="1"/>
              <a:t>pkt</a:t>
            </a:r>
            <a:r>
              <a:rPr lang="pl-PL" sz="2100" dirty="0"/>
              <a:t>., </a:t>
            </a:r>
            <a:r>
              <a:rPr lang="pl-PL" sz="2100" dirty="0" err="1"/>
              <a:t>NoZiJ</a:t>
            </a:r>
            <a:endParaRPr lang="pl-PL" sz="2100" dirty="0"/>
          </a:p>
          <a:p>
            <a:pPr marL="799716" lvl="1">
              <a:spcAft>
                <a:spcPts val="500"/>
              </a:spcAft>
            </a:pPr>
            <a:r>
              <a:rPr lang="en-US" sz="2100" dirty="0"/>
              <a:t>Electronic </a:t>
            </a:r>
            <a:r>
              <a:rPr lang="en-US" sz="2100" dirty="0"/>
              <a:t>Journal </a:t>
            </a:r>
            <a:r>
              <a:rPr lang="pl-PL" sz="2100" dirty="0"/>
              <a:t>o</a:t>
            </a:r>
            <a:r>
              <a:rPr lang="en-US" sz="2100" dirty="0"/>
              <a:t>f </a:t>
            </a:r>
            <a:r>
              <a:rPr lang="en-US" sz="2100" dirty="0"/>
              <a:t>Business Research </a:t>
            </a:r>
            <a:r>
              <a:rPr lang="en-US" sz="2100" dirty="0"/>
              <a:t>Methods</a:t>
            </a:r>
            <a:r>
              <a:rPr lang="pl-PL" sz="2100" dirty="0"/>
              <a:t> (10, 0,3%) – 20 pkt., </a:t>
            </a:r>
            <a:r>
              <a:rPr lang="pl-PL" sz="2100" dirty="0" err="1"/>
              <a:t>NoZiJ</a:t>
            </a:r>
            <a:endParaRPr lang="en-US" sz="2100" dirty="0"/>
          </a:p>
          <a:p>
            <a:pPr marL="799716" lvl="1">
              <a:spcAft>
                <a:spcPts val="500"/>
              </a:spcAft>
            </a:pPr>
            <a:r>
              <a:rPr lang="en-US" sz="2100" dirty="0"/>
              <a:t>Quality </a:t>
            </a:r>
            <a:r>
              <a:rPr lang="pl-PL" sz="2100" dirty="0"/>
              <a:t>a</a:t>
            </a:r>
            <a:r>
              <a:rPr lang="en-US" sz="2100" dirty="0" err="1"/>
              <a:t>nd</a:t>
            </a:r>
            <a:r>
              <a:rPr lang="en-US" sz="2100" dirty="0"/>
              <a:t> Quantity</a:t>
            </a:r>
            <a:r>
              <a:rPr lang="pl-PL" sz="2100" dirty="0"/>
              <a:t> (</a:t>
            </a:r>
            <a:r>
              <a:rPr lang="en-US" sz="2100" dirty="0"/>
              <a:t>10</a:t>
            </a:r>
            <a:r>
              <a:rPr lang="pl-PL" sz="2100" dirty="0"/>
              <a:t>, 0,3%) – 100 pkt., </a:t>
            </a:r>
            <a:r>
              <a:rPr lang="pl-PL" sz="2100" dirty="0" err="1"/>
              <a:t>NoZiJ</a:t>
            </a:r>
            <a:endParaRPr lang="en-US" sz="2100" dirty="0"/>
          </a:p>
          <a:p>
            <a:pPr marL="799716" lvl="1">
              <a:spcAft>
                <a:spcPts val="500"/>
              </a:spcAft>
            </a:pPr>
            <a:r>
              <a:rPr lang="en-US" sz="2100" dirty="0"/>
              <a:t>Journal </a:t>
            </a:r>
            <a:r>
              <a:rPr lang="pl-PL" sz="2100" dirty="0"/>
              <a:t>o</a:t>
            </a:r>
            <a:r>
              <a:rPr lang="en-US" sz="2100" dirty="0"/>
              <a:t>f </a:t>
            </a:r>
            <a:r>
              <a:rPr lang="en-US" sz="2100" dirty="0"/>
              <a:t>Cleaner </a:t>
            </a:r>
            <a:r>
              <a:rPr lang="en-US" sz="2100" dirty="0"/>
              <a:t>Production</a:t>
            </a:r>
            <a:r>
              <a:rPr lang="pl-PL" sz="2100" dirty="0"/>
              <a:t> (</a:t>
            </a:r>
            <a:r>
              <a:rPr lang="en-US" sz="2100" dirty="0"/>
              <a:t>8</a:t>
            </a:r>
            <a:r>
              <a:rPr lang="pl-PL" sz="2100" dirty="0"/>
              <a:t>, 0,3%) – 140 pkt., </a:t>
            </a:r>
            <a:r>
              <a:rPr lang="pl-PL" sz="2100" dirty="0" err="1"/>
              <a:t>NoZiJ</a:t>
            </a:r>
            <a:endParaRPr lang="en-US" sz="2100" dirty="0"/>
          </a:p>
          <a:p>
            <a:pPr marL="799716" lvl="1">
              <a:spcAft>
                <a:spcPts val="500"/>
              </a:spcAft>
            </a:pPr>
            <a:r>
              <a:rPr lang="en-US" sz="2100" dirty="0"/>
              <a:t>Journal </a:t>
            </a:r>
            <a:r>
              <a:rPr lang="pl-PL" sz="2100" dirty="0"/>
              <a:t>o</a:t>
            </a:r>
            <a:r>
              <a:rPr lang="en-US" sz="2100" dirty="0"/>
              <a:t>f </a:t>
            </a:r>
            <a:r>
              <a:rPr lang="en-US" sz="2100" dirty="0"/>
              <a:t>Business </a:t>
            </a:r>
            <a:r>
              <a:rPr lang="en-US" sz="2100" dirty="0"/>
              <a:t>Research</a:t>
            </a:r>
            <a:r>
              <a:rPr lang="pl-PL" sz="2100" dirty="0"/>
              <a:t> (</a:t>
            </a:r>
            <a:r>
              <a:rPr lang="en-US" sz="2100" dirty="0"/>
              <a:t>7</a:t>
            </a:r>
            <a:r>
              <a:rPr lang="pl-PL" sz="2100" dirty="0"/>
              <a:t>, 0,2%) – 140 pkt., </a:t>
            </a:r>
            <a:r>
              <a:rPr lang="pl-PL" sz="2100" dirty="0" err="1"/>
              <a:t>NoZiJ</a:t>
            </a:r>
            <a:endParaRPr lang="en-US" sz="2100" dirty="0"/>
          </a:p>
          <a:p>
            <a:pPr marL="799716" lvl="1">
              <a:spcAft>
                <a:spcPts val="500"/>
              </a:spcAft>
            </a:pPr>
            <a:r>
              <a:rPr lang="en-US" sz="2100" dirty="0"/>
              <a:t>Environmental </a:t>
            </a:r>
            <a:r>
              <a:rPr lang="en-US" sz="2100" dirty="0"/>
              <a:t>Management</a:t>
            </a:r>
            <a:r>
              <a:rPr lang="pl-PL" sz="2100" dirty="0"/>
              <a:t> (</a:t>
            </a:r>
            <a:r>
              <a:rPr lang="en-US" sz="2100" dirty="0"/>
              <a:t>6</a:t>
            </a:r>
            <a:r>
              <a:rPr lang="pl-PL" sz="2100" dirty="0"/>
              <a:t>, 0,2%) – 100 pkt., </a:t>
            </a:r>
            <a:r>
              <a:rPr lang="pl-PL" sz="2100" dirty="0" err="1"/>
              <a:t>NoZiJ</a:t>
            </a:r>
            <a:endParaRPr lang="en-US" sz="2100" dirty="0"/>
          </a:p>
        </p:txBody>
      </p:sp>
    </p:spTree>
    <p:extLst>
      <p:ext uri="{BB962C8B-B14F-4D97-AF65-F5344CB8AC3E}">
        <p14:creationId xmlns:p14="http://schemas.microsoft.com/office/powerpoint/2010/main" val="28479257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ext Box 4"/>
          <p:cNvSpPr txBox="1">
            <a:spLocks noChangeArrowheads="1"/>
          </p:cNvSpPr>
          <p:nvPr/>
        </p:nvSpPr>
        <p:spPr bwMode="auto">
          <a:xfrm>
            <a:off x="0" y="76206"/>
            <a:ext cx="9144000" cy="625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374" tIns="45690" rIns="91374" bIns="4569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pl-PL" altLang="pl-PL" sz="3500" b="1" dirty="0">
                <a:solidFill>
                  <a:srgbClr val="000099"/>
                </a:solidFill>
              </a:rPr>
              <a:t>Zakres wykorzystania badań mieszanych (2)</a:t>
            </a:r>
            <a:endParaRPr lang="pl-PL" altLang="pl-PL" sz="3000" dirty="0">
              <a:solidFill>
                <a:srgbClr val="000000"/>
              </a:solidFill>
            </a:endParaRPr>
          </a:p>
        </p:txBody>
      </p:sp>
      <p:sp>
        <p:nvSpPr>
          <p:cNvPr id="6147" name="Rectangle 7"/>
          <p:cNvSpPr>
            <a:spLocks noChangeArrowheads="1"/>
          </p:cNvSpPr>
          <p:nvPr/>
        </p:nvSpPr>
        <p:spPr bwMode="auto">
          <a:xfrm>
            <a:off x="228600" y="764704"/>
            <a:ext cx="8763000" cy="1676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374" tIns="45690" rIns="91374" bIns="45690"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pl-PL" sz="2200" b="1" dirty="0">
                <a:solidFill>
                  <a:srgbClr val="0000FF"/>
                </a:solidFill>
              </a:rPr>
              <a:t>Własne badanie sondażowe </a:t>
            </a:r>
            <a:r>
              <a:rPr lang="pl-PL" sz="2200" dirty="0"/>
              <a:t>(2019/2020) na ogólnopolskiej </a:t>
            </a:r>
            <a:r>
              <a:rPr lang="pl-PL" sz="2200" dirty="0"/>
              <a:t>próbie 102 przedstawicieli środowiska nauk o zarządzaniu i jakości. </a:t>
            </a:r>
            <a:endParaRPr lang="pl-PL" sz="2200" dirty="0"/>
          </a:p>
          <a:p>
            <a:pPr marL="0" indent="0">
              <a:buNone/>
            </a:pPr>
            <a:r>
              <a:rPr lang="pl-PL" sz="2200" b="1" dirty="0"/>
              <a:t>Respondenci:</a:t>
            </a:r>
          </a:p>
          <a:p>
            <a:r>
              <a:rPr lang="pl-PL" sz="2200" dirty="0"/>
              <a:t>10</a:t>
            </a:r>
            <a:r>
              <a:rPr lang="pl-PL" sz="2200" dirty="0"/>
              <a:t>% –</a:t>
            </a:r>
            <a:r>
              <a:rPr lang="pl-PL" sz="2200" dirty="0"/>
              <a:t> prof.; 24</a:t>
            </a:r>
            <a:r>
              <a:rPr lang="pl-PL" sz="2200" dirty="0"/>
              <a:t>% –</a:t>
            </a:r>
            <a:r>
              <a:rPr lang="pl-PL" sz="2200" dirty="0"/>
              <a:t> dr hab.; 61</a:t>
            </a:r>
            <a:r>
              <a:rPr lang="pl-PL" sz="2200" dirty="0"/>
              <a:t>% –</a:t>
            </a:r>
            <a:r>
              <a:rPr lang="pl-PL" sz="2200" dirty="0"/>
              <a:t> dr; 5</a:t>
            </a:r>
            <a:r>
              <a:rPr lang="pl-PL" sz="2200" dirty="0"/>
              <a:t>% </a:t>
            </a:r>
            <a:r>
              <a:rPr lang="pl-PL" sz="2200" dirty="0"/>
              <a:t>– mgr</a:t>
            </a:r>
          </a:p>
          <a:p>
            <a:r>
              <a:rPr lang="pl-PL" sz="2200" dirty="0"/>
              <a:t>72% </a:t>
            </a:r>
            <a:r>
              <a:rPr lang="pl-PL" sz="2200" dirty="0"/>
              <a:t>–</a:t>
            </a:r>
            <a:r>
              <a:rPr lang="pl-PL" sz="2200" dirty="0"/>
              <a:t> doświadczenie w prowadzeniu badań w </a:t>
            </a:r>
            <a:r>
              <a:rPr lang="pl-PL" sz="2200" dirty="0" err="1"/>
              <a:t>NoZiJ</a:t>
            </a:r>
            <a:r>
              <a:rPr lang="pl-PL" sz="2200" dirty="0"/>
              <a:t> powyżej10 </a:t>
            </a:r>
            <a:r>
              <a:rPr lang="pl-PL" sz="2200" dirty="0"/>
              <a:t>lat, </a:t>
            </a:r>
            <a:r>
              <a:rPr lang="pl-PL" sz="2200" dirty="0"/>
              <a:t/>
            </a:r>
            <a:br>
              <a:rPr lang="pl-PL" sz="2200" dirty="0"/>
            </a:br>
            <a:r>
              <a:rPr lang="pl-PL" sz="2200" dirty="0"/>
              <a:t>w </a:t>
            </a:r>
            <a:r>
              <a:rPr lang="pl-PL" sz="2200" dirty="0"/>
              <a:t>tym 23% powyżej 20 lat. </a:t>
            </a:r>
            <a:endParaRPr lang="pl-PL" sz="2200" dirty="0"/>
          </a:p>
          <a:p>
            <a:r>
              <a:rPr lang="pl-PL" sz="2200" b="1" dirty="0"/>
              <a:t>Rodzaj uczelni:</a:t>
            </a:r>
          </a:p>
          <a:p>
            <a:pPr lvl="1"/>
            <a:r>
              <a:rPr lang="pl-PL" sz="2200" dirty="0"/>
              <a:t>uczelni technicznych</a:t>
            </a:r>
          </a:p>
          <a:p>
            <a:pPr lvl="1"/>
            <a:r>
              <a:rPr lang="pl-PL" sz="2200" dirty="0"/>
              <a:t>uniwersytetów</a:t>
            </a:r>
          </a:p>
          <a:p>
            <a:pPr lvl="1"/>
            <a:r>
              <a:rPr lang="pl-PL" sz="2200" dirty="0"/>
              <a:t>uczelni ekonomicznych</a:t>
            </a:r>
          </a:p>
          <a:p>
            <a:pPr lvl="1"/>
            <a:r>
              <a:rPr lang="pl-PL" sz="2200" dirty="0"/>
              <a:t>prywatnych </a:t>
            </a:r>
            <a:r>
              <a:rPr lang="pl-PL" sz="2200" dirty="0"/>
              <a:t>szkół </a:t>
            </a:r>
            <a:r>
              <a:rPr lang="pl-PL" sz="2200" dirty="0"/>
              <a:t>wyższych</a:t>
            </a:r>
          </a:p>
          <a:p>
            <a:pPr marL="399858"/>
            <a:r>
              <a:rPr lang="pl-PL" sz="2200" b="1" dirty="0"/>
              <a:t>Kategoria uczelni:</a:t>
            </a:r>
          </a:p>
          <a:p>
            <a:pPr lvl="1"/>
            <a:r>
              <a:rPr lang="pl-PL" sz="2200" dirty="0"/>
              <a:t>66% – reprezentanci jednostek „A” lub „A</a:t>
            </a:r>
            <a:r>
              <a:rPr lang="pl-PL" sz="2200" dirty="0"/>
              <a:t>+”</a:t>
            </a:r>
          </a:p>
          <a:p>
            <a:pPr lvl="1"/>
            <a:r>
              <a:rPr lang="pl-PL" sz="2200" dirty="0"/>
              <a:t>33</a:t>
            </a:r>
            <a:r>
              <a:rPr lang="pl-PL" sz="2200" dirty="0"/>
              <a:t>% - reprezentanci jednostek „</a:t>
            </a:r>
            <a:r>
              <a:rPr lang="pl-PL" sz="2200" dirty="0"/>
              <a:t>B”</a:t>
            </a:r>
          </a:p>
          <a:p>
            <a:pPr lvl="1"/>
            <a:r>
              <a:rPr lang="pl-PL" sz="2200" dirty="0"/>
              <a:t>1</a:t>
            </a:r>
            <a:r>
              <a:rPr lang="pl-PL" sz="2200" dirty="0"/>
              <a:t>% - jednostek „C”</a:t>
            </a:r>
            <a:endParaRPr lang="en-US" sz="2200" dirty="0"/>
          </a:p>
        </p:txBody>
      </p:sp>
    </p:spTree>
    <p:extLst>
      <p:ext uri="{BB962C8B-B14F-4D97-AF65-F5344CB8AC3E}">
        <p14:creationId xmlns:p14="http://schemas.microsoft.com/office/powerpoint/2010/main" val="2524492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ext Box 4"/>
          <p:cNvSpPr txBox="1">
            <a:spLocks noChangeArrowheads="1"/>
          </p:cNvSpPr>
          <p:nvPr/>
        </p:nvSpPr>
        <p:spPr bwMode="auto">
          <a:xfrm>
            <a:off x="0" y="76206"/>
            <a:ext cx="9144000" cy="625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374" tIns="45690" rIns="91374" bIns="4569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pl-PL" altLang="pl-PL" sz="3500" b="1" dirty="0">
                <a:solidFill>
                  <a:srgbClr val="000099"/>
                </a:solidFill>
              </a:rPr>
              <a:t>Zakres wykorzystania badań mieszanych (2)</a:t>
            </a:r>
            <a:endParaRPr lang="pl-PL" altLang="pl-PL" sz="3000" dirty="0">
              <a:solidFill>
                <a:srgbClr val="000000"/>
              </a:solidFill>
            </a:endParaRPr>
          </a:p>
        </p:txBody>
      </p:sp>
      <p:sp>
        <p:nvSpPr>
          <p:cNvPr id="6147" name="Rectangle 7"/>
          <p:cNvSpPr>
            <a:spLocks noChangeArrowheads="1"/>
          </p:cNvSpPr>
          <p:nvPr/>
        </p:nvSpPr>
        <p:spPr bwMode="auto">
          <a:xfrm>
            <a:off x="228600" y="692696"/>
            <a:ext cx="8763000" cy="1676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374" tIns="45690" rIns="91374" bIns="45690"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pl-PL" sz="1800" b="1" dirty="0">
                <a:solidFill>
                  <a:srgbClr val="0000FF"/>
                </a:solidFill>
              </a:rPr>
              <a:t>Pytanie: </a:t>
            </a:r>
            <a:r>
              <a:rPr lang="pl-PL" sz="1800" dirty="0"/>
              <a:t>Jakie podejścia badawcze są przez Panią/Pana stosowane w badaniach</a:t>
            </a:r>
            <a:r>
              <a:rPr lang="pl-PL" sz="1800" dirty="0"/>
              <a:t>? </a:t>
            </a:r>
          </a:p>
          <a:p>
            <a:pPr lvl="1"/>
            <a:r>
              <a:rPr lang="pl-PL" sz="1800" dirty="0"/>
              <a:t>ilościowe, jakościowe</a:t>
            </a:r>
            <a:r>
              <a:rPr lang="pl-PL" sz="1800" dirty="0"/>
              <a:t>, mieszane (ilościowe i jakościowe metody zbierania i/lub analizy danych w pojedynczym </a:t>
            </a:r>
            <a:r>
              <a:rPr lang="pl-PL" sz="1800" dirty="0"/>
              <a:t>badaniu) </a:t>
            </a:r>
          </a:p>
          <a:p>
            <a:pPr lvl="1"/>
            <a:r>
              <a:rPr lang="pl-PL" sz="1800" dirty="0"/>
              <a:t>skala </a:t>
            </a:r>
            <a:r>
              <a:rPr lang="pl-PL" sz="1800" dirty="0"/>
              <a:t>1 </a:t>
            </a:r>
            <a:r>
              <a:rPr lang="pl-PL" sz="1800" dirty="0"/>
              <a:t>(nigdy/bardzo rzadko) do 5 (bardzo często/zawsze)</a:t>
            </a:r>
          </a:p>
          <a:p>
            <a:pPr marL="0" indent="0">
              <a:buNone/>
            </a:pPr>
            <a:r>
              <a:rPr lang="pl-PL" sz="1800" dirty="0"/>
              <a:t>Średnie wskazania:</a:t>
            </a:r>
          </a:p>
          <a:p>
            <a:r>
              <a:rPr lang="pl-PL" sz="1800" dirty="0"/>
              <a:t>podejście ilościowe: M = 3,91,  </a:t>
            </a:r>
            <a:r>
              <a:rPr lang="pl-PL" sz="1800" dirty="0" err="1"/>
              <a:t>Mod</a:t>
            </a:r>
            <a:r>
              <a:rPr lang="pl-PL" sz="1800" dirty="0"/>
              <a:t> = 4</a:t>
            </a:r>
          </a:p>
          <a:p>
            <a:r>
              <a:rPr lang="pl-PL" sz="1800" dirty="0"/>
              <a:t>podejście </a:t>
            </a:r>
            <a:r>
              <a:rPr lang="pl-PL" sz="1800" dirty="0"/>
              <a:t>jakościowe: M = 3,86, </a:t>
            </a:r>
            <a:r>
              <a:rPr lang="pl-PL" sz="1800" dirty="0" err="1"/>
              <a:t>Mod</a:t>
            </a:r>
            <a:r>
              <a:rPr lang="pl-PL" sz="1800" dirty="0"/>
              <a:t> = </a:t>
            </a:r>
            <a:r>
              <a:rPr lang="pl-PL" sz="1800" dirty="0"/>
              <a:t>4</a:t>
            </a:r>
          </a:p>
          <a:p>
            <a:r>
              <a:rPr lang="pl-PL" sz="1800" dirty="0"/>
              <a:t>podejście </a:t>
            </a:r>
            <a:r>
              <a:rPr lang="pl-PL" sz="1800" dirty="0"/>
              <a:t>mieszane: M = 3,74, </a:t>
            </a:r>
            <a:r>
              <a:rPr lang="pl-PL" sz="1800" dirty="0" err="1"/>
              <a:t>Mod</a:t>
            </a:r>
            <a:r>
              <a:rPr lang="pl-PL" sz="1800" dirty="0"/>
              <a:t> = </a:t>
            </a:r>
            <a:r>
              <a:rPr lang="pl-PL" sz="1800" dirty="0"/>
              <a:t>4</a:t>
            </a:r>
          </a:p>
          <a:p>
            <a:pPr marL="0" indent="0">
              <a:buNone/>
            </a:pPr>
            <a:r>
              <a:rPr lang="pl-PL" sz="1800" dirty="0"/>
              <a:t>4 grupy </a:t>
            </a:r>
            <a:r>
              <a:rPr lang="pl-PL" sz="1800" dirty="0"/>
              <a:t>respondentów reprezentujących:</a:t>
            </a:r>
          </a:p>
          <a:p>
            <a:r>
              <a:rPr lang="pl-PL" sz="1800" b="1" dirty="0">
                <a:solidFill>
                  <a:srgbClr val="0000FF"/>
                </a:solidFill>
              </a:rPr>
              <a:t>24% - ilościowe podejście </a:t>
            </a:r>
            <a:r>
              <a:rPr lang="pl-PL" sz="1800" b="1" dirty="0">
                <a:solidFill>
                  <a:srgbClr val="0000FF"/>
                </a:solidFill>
              </a:rPr>
              <a:t>badawcze</a:t>
            </a:r>
            <a:r>
              <a:rPr lang="pl-PL" sz="1800" dirty="0"/>
              <a:t> – obejmującą osoby wykorzystujące w relatywnie największym stopniu badania ilościowe.</a:t>
            </a:r>
          </a:p>
          <a:p>
            <a:r>
              <a:rPr lang="pl-PL" sz="1800" b="1" dirty="0">
                <a:solidFill>
                  <a:srgbClr val="0000FF"/>
                </a:solidFill>
              </a:rPr>
              <a:t>15% - jakościowe </a:t>
            </a:r>
            <a:r>
              <a:rPr lang="pl-PL" sz="1800" b="1" dirty="0">
                <a:solidFill>
                  <a:srgbClr val="0000FF"/>
                </a:solidFill>
              </a:rPr>
              <a:t>podejście badawcze </a:t>
            </a:r>
            <a:r>
              <a:rPr lang="pl-PL" sz="1800" dirty="0"/>
              <a:t>– do której zaliczono osoby prowadzące przede wszystkim analizy jakościowe.</a:t>
            </a:r>
          </a:p>
          <a:p>
            <a:r>
              <a:rPr lang="pl-PL" sz="1800" b="1" dirty="0">
                <a:solidFill>
                  <a:srgbClr val="0000FF"/>
                </a:solidFill>
              </a:rPr>
              <a:t>37% - mieszane </a:t>
            </a:r>
            <a:r>
              <a:rPr lang="pl-PL" sz="1800" b="1" dirty="0">
                <a:solidFill>
                  <a:srgbClr val="0000FF"/>
                </a:solidFill>
              </a:rPr>
              <a:t>podejście badawcze </a:t>
            </a:r>
            <a:r>
              <a:rPr lang="pl-PL" sz="1800" dirty="0"/>
              <a:t>– w której znaleźli się eksperci stosujący najczęściej podejście mieszane, lub wykorzystujący w </a:t>
            </a:r>
            <a:r>
              <a:rPr lang="pl-PL" sz="1800" dirty="0"/>
              <a:t>takim samym </a:t>
            </a:r>
            <a:r>
              <a:rPr lang="pl-PL" sz="1800" dirty="0"/>
              <a:t>zakresie metody ilościowe, jakościowe oraz </a:t>
            </a:r>
            <a:r>
              <a:rPr lang="pl-PL" sz="1800" dirty="0"/>
              <a:t>mieszane.</a:t>
            </a:r>
            <a:endParaRPr lang="pl-PL" sz="1800" dirty="0"/>
          </a:p>
          <a:p>
            <a:r>
              <a:rPr lang="pl-PL" sz="1800" b="1" dirty="0">
                <a:solidFill>
                  <a:srgbClr val="0000FF"/>
                </a:solidFill>
              </a:rPr>
              <a:t>24% - elastyczne </a:t>
            </a:r>
            <a:r>
              <a:rPr lang="pl-PL" sz="1800" b="1" dirty="0">
                <a:solidFill>
                  <a:srgbClr val="0000FF"/>
                </a:solidFill>
              </a:rPr>
              <a:t>podejście badawcze </a:t>
            </a:r>
            <a:r>
              <a:rPr lang="pl-PL" sz="1800" dirty="0"/>
              <a:t>- trudne do jednoznacznej oceny z powodu braku wskazania wiodącego rodzaju prowadzonych badań. Respondenci z tej grupy prawdopodobnie stosują różne podejścia badawcze w zależności od celu oraz zakresu merytorycznego prowadzonych analiz</a:t>
            </a:r>
            <a:r>
              <a:rPr lang="pl-PL" sz="1800" dirty="0"/>
              <a:t>.</a:t>
            </a:r>
            <a:endParaRPr lang="pl-PL" sz="1800" dirty="0"/>
          </a:p>
        </p:txBody>
      </p:sp>
    </p:spTree>
    <p:extLst>
      <p:ext uri="{BB962C8B-B14F-4D97-AF65-F5344CB8AC3E}">
        <p14:creationId xmlns:p14="http://schemas.microsoft.com/office/powerpoint/2010/main" val="10583526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ext Box 4"/>
          <p:cNvSpPr txBox="1">
            <a:spLocks noChangeArrowheads="1"/>
          </p:cNvSpPr>
          <p:nvPr/>
        </p:nvSpPr>
        <p:spPr bwMode="auto">
          <a:xfrm>
            <a:off x="0" y="76206"/>
            <a:ext cx="9144000" cy="625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374" tIns="45690" rIns="91374" bIns="4569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pl-PL" altLang="pl-PL" sz="3500" b="1" dirty="0">
                <a:solidFill>
                  <a:srgbClr val="000099"/>
                </a:solidFill>
              </a:rPr>
              <a:t>Zakres wykorzystania badań mieszanych (2)</a:t>
            </a:r>
            <a:endParaRPr lang="pl-PL" altLang="pl-PL" sz="3000" dirty="0">
              <a:solidFill>
                <a:srgbClr val="000000"/>
              </a:solidFill>
            </a:endParaRPr>
          </a:p>
        </p:txBody>
      </p:sp>
      <p:sp>
        <p:nvSpPr>
          <p:cNvPr id="6147" name="Rectangle 7"/>
          <p:cNvSpPr>
            <a:spLocks noChangeArrowheads="1"/>
          </p:cNvSpPr>
          <p:nvPr/>
        </p:nvSpPr>
        <p:spPr bwMode="auto">
          <a:xfrm>
            <a:off x="228600" y="764704"/>
            <a:ext cx="8763000" cy="1676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374" tIns="45690" rIns="91374" bIns="45690"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pl-PL" sz="2100" b="1" dirty="0">
                <a:solidFill>
                  <a:srgbClr val="0000FF"/>
                </a:solidFill>
              </a:rPr>
              <a:t>Zróżnicowanie podejść w zależności od reprezentowanej subdyscypliny </a:t>
            </a:r>
            <a:r>
              <a:rPr lang="pl-PL" sz="2100" b="1" dirty="0" err="1">
                <a:solidFill>
                  <a:srgbClr val="0000FF"/>
                </a:solidFill>
              </a:rPr>
              <a:t>NoZiJ</a:t>
            </a:r>
            <a:r>
              <a:rPr lang="pl-PL" sz="2100" b="1" dirty="0">
                <a:solidFill>
                  <a:srgbClr val="0000FF"/>
                </a:solidFill>
              </a:rPr>
              <a:t> (Bełz i in. </a:t>
            </a:r>
            <a:r>
              <a:rPr lang="pl-PL" sz="2100" b="1" dirty="0">
                <a:solidFill>
                  <a:srgbClr val="0000FF"/>
                </a:solidFill>
              </a:rPr>
              <a:t>2019)</a:t>
            </a:r>
            <a:endParaRPr lang="pl-PL" sz="2100" dirty="0"/>
          </a:p>
        </p:txBody>
      </p:sp>
      <p:graphicFrame>
        <p:nvGraphicFramePr>
          <p:cNvPr id="2" name="Tabe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49196111"/>
              </p:ext>
            </p:extLst>
          </p:nvPr>
        </p:nvGraphicFramePr>
        <p:xfrm>
          <a:off x="228601" y="1602906"/>
          <a:ext cx="8763000" cy="5120640"/>
        </p:xfrm>
        <a:graphic>
          <a:graphicData uri="http://schemas.openxmlformats.org/drawingml/2006/table">
            <a:tbl>
              <a:tblPr firstRow="1" firstCol="1" bandRow="1">
                <a:tableStyleId>{F5AB1C69-6EDB-4FF4-983F-18BD219EF322}</a:tableStyleId>
              </a:tblPr>
              <a:tblGrid>
                <a:gridCol w="4647006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371998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371998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371998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243840">
                <a:tc row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l-PL" sz="1600" b="1" dirty="0">
                          <a:solidFill>
                            <a:sysClr val="windowText" lastClr="000000"/>
                          </a:solidFill>
                          <a:effectLst/>
                        </a:rPr>
                        <a:t>Obszar / element analizy</a:t>
                      </a:r>
                      <a:endParaRPr lang="en-US" sz="1600" b="1" dirty="0">
                        <a:solidFill>
                          <a:sysClr val="windowText" lastClr="00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087" marR="4408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l-PL" sz="1600" b="1" dirty="0">
                          <a:solidFill>
                            <a:sysClr val="windowText" lastClr="000000"/>
                          </a:solidFill>
                          <a:effectLst/>
                        </a:rPr>
                        <a:t>Stosowane podejście </a:t>
                      </a:r>
                      <a:r>
                        <a:rPr lang="pl-PL" sz="1600" b="1" dirty="0" smtClean="0">
                          <a:solidFill>
                            <a:sysClr val="windowText" lastClr="000000"/>
                          </a:solidFill>
                          <a:effectLst/>
                        </a:rPr>
                        <a:t>badawcze (Dominanta)</a:t>
                      </a:r>
                      <a:endParaRPr lang="en-US" sz="1600" b="1" dirty="0">
                        <a:solidFill>
                          <a:sysClr val="windowText" lastClr="00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087" marR="44087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4384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l-PL" sz="1600" b="1" dirty="0">
                          <a:solidFill>
                            <a:sysClr val="windowText" lastClr="000000"/>
                          </a:solidFill>
                          <a:effectLst/>
                        </a:rPr>
                        <a:t>mieszane</a:t>
                      </a:r>
                      <a:endParaRPr lang="en-US" sz="1600" b="1" dirty="0">
                        <a:solidFill>
                          <a:sysClr val="windowText" lastClr="00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087" marR="44087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l-PL" sz="1600" b="1" dirty="0">
                          <a:solidFill>
                            <a:sysClr val="windowText" lastClr="000000"/>
                          </a:solidFill>
                          <a:effectLst/>
                        </a:rPr>
                        <a:t>ilościowe</a:t>
                      </a:r>
                      <a:endParaRPr lang="en-US" sz="1600" b="1" dirty="0">
                        <a:solidFill>
                          <a:sysClr val="windowText" lastClr="00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087" marR="44087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l-PL" sz="1600" b="1" dirty="0">
                          <a:solidFill>
                            <a:sysClr val="windowText" lastClr="000000"/>
                          </a:solidFill>
                          <a:effectLst/>
                        </a:rPr>
                        <a:t>jakościowe</a:t>
                      </a:r>
                      <a:endParaRPr lang="en-US" sz="1600" b="1" dirty="0">
                        <a:solidFill>
                          <a:sysClr val="windowText" lastClr="00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087" marR="44087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243840">
                <a:tc gridSpan="4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l-PL" sz="1600" b="0">
                          <a:solidFill>
                            <a:sysClr val="windowText" lastClr="000000"/>
                          </a:solidFill>
                          <a:effectLst/>
                        </a:rPr>
                        <a:t>Zakres przedmiotowy badań (subdyscyplina)</a:t>
                      </a:r>
                      <a:endParaRPr lang="en-US" sz="1600" b="0">
                        <a:solidFill>
                          <a:sysClr val="windowText" lastClr="00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087" marR="4408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24384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l-PL" sz="1600" b="0">
                          <a:solidFill>
                            <a:sysClr val="windowText" lastClr="000000"/>
                          </a:solidFill>
                          <a:effectLst/>
                        </a:rPr>
                        <a:t>Zarządzanie strategiczne</a:t>
                      </a:r>
                      <a:endParaRPr lang="en-US" sz="1600" b="0">
                        <a:solidFill>
                          <a:sysClr val="windowText" lastClr="00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087" marR="4408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1600" b="0">
                          <a:solidFill>
                            <a:sysClr val="windowText" lastClr="000000"/>
                          </a:solidFill>
                          <a:effectLst/>
                        </a:rPr>
                        <a:t>4</a:t>
                      </a:r>
                      <a:endParaRPr lang="en-US" sz="1600" b="0">
                        <a:solidFill>
                          <a:sysClr val="windowText" lastClr="00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087" marR="4408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1600" b="0">
                          <a:solidFill>
                            <a:sysClr val="windowText" lastClr="000000"/>
                          </a:solidFill>
                          <a:effectLst/>
                        </a:rPr>
                        <a:t>4</a:t>
                      </a:r>
                      <a:endParaRPr lang="en-US" sz="1600" b="0">
                        <a:solidFill>
                          <a:sysClr val="windowText" lastClr="00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087" marR="4408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1600" b="0" dirty="0">
                          <a:solidFill>
                            <a:sysClr val="windowText" lastClr="000000"/>
                          </a:solidFill>
                          <a:effectLst/>
                        </a:rPr>
                        <a:t>5</a:t>
                      </a:r>
                      <a:endParaRPr lang="en-US" sz="1600" b="0" dirty="0">
                        <a:solidFill>
                          <a:sysClr val="windowText" lastClr="00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087" marR="4408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24384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l-PL" sz="1600" b="0">
                          <a:solidFill>
                            <a:sysClr val="windowText" lastClr="000000"/>
                          </a:solidFill>
                          <a:effectLst/>
                        </a:rPr>
                        <a:t>Przedsiębiorczość</a:t>
                      </a:r>
                      <a:endParaRPr lang="en-US" sz="1600" b="0">
                        <a:solidFill>
                          <a:sysClr val="windowText" lastClr="00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087" marR="4408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1600" b="0" dirty="0">
                          <a:solidFill>
                            <a:sysClr val="windowText" lastClr="000000"/>
                          </a:solidFill>
                          <a:effectLst/>
                        </a:rPr>
                        <a:t>4</a:t>
                      </a:r>
                      <a:endParaRPr lang="en-US" sz="1600" b="0" dirty="0">
                        <a:solidFill>
                          <a:sysClr val="windowText" lastClr="00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087" marR="4408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1600" b="0">
                          <a:solidFill>
                            <a:sysClr val="windowText" lastClr="000000"/>
                          </a:solidFill>
                          <a:effectLst/>
                        </a:rPr>
                        <a:t>4</a:t>
                      </a:r>
                      <a:endParaRPr lang="en-US" sz="1600" b="0">
                        <a:solidFill>
                          <a:sysClr val="windowText" lastClr="00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087" marR="4408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1600" b="0">
                          <a:solidFill>
                            <a:sysClr val="windowText" lastClr="000000"/>
                          </a:solidFill>
                          <a:effectLst/>
                        </a:rPr>
                        <a:t>4</a:t>
                      </a:r>
                      <a:endParaRPr lang="en-US" sz="1600" b="0">
                        <a:solidFill>
                          <a:sysClr val="windowText" lastClr="00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087" marR="4408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24384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l-PL" sz="1600" b="0">
                          <a:solidFill>
                            <a:sysClr val="windowText" lastClr="000000"/>
                          </a:solidFill>
                          <a:effectLst/>
                        </a:rPr>
                        <a:t>Wspomaganie decyzji kierowniczych</a:t>
                      </a:r>
                      <a:endParaRPr lang="en-US" sz="1600" b="0">
                        <a:solidFill>
                          <a:sysClr val="windowText" lastClr="00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087" marR="4408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1600" b="0" dirty="0">
                          <a:solidFill>
                            <a:sysClr val="windowText" lastClr="000000"/>
                          </a:solidFill>
                          <a:effectLst/>
                        </a:rPr>
                        <a:t>5</a:t>
                      </a:r>
                      <a:endParaRPr lang="en-US" sz="1600" b="0" dirty="0">
                        <a:solidFill>
                          <a:sysClr val="windowText" lastClr="00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087" marR="4408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1600" b="0" dirty="0">
                          <a:solidFill>
                            <a:sysClr val="windowText" lastClr="000000"/>
                          </a:solidFill>
                          <a:effectLst/>
                        </a:rPr>
                        <a:t>5</a:t>
                      </a:r>
                      <a:endParaRPr lang="en-US" sz="1600" b="0" dirty="0">
                        <a:solidFill>
                          <a:sysClr val="windowText" lastClr="00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087" marR="4408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1600" b="0">
                          <a:solidFill>
                            <a:sysClr val="windowText" lastClr="000000"/>
                          </a:solidFill>
                          <a:effectLst/>
                        </a:rPr>
                        <a:t>3</a:t>
                      </a:r>
                      <a:endParaRPr lang="en-US" sz="1600" b="0">
                        <a:solidFill>
                          <a:sysClr val="windowText" lastClr="00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087" marR="4408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24384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l-PL" sz="1600" b="0">
                          <a:solidFill>
                            <a:sysClr val="windowText" lastClr="000000"/>
                          </a:solidFill>
                          <a:effectLst/>
                        </a:rPr>
                        <a:t>Zarządzanie procesami i projektami</a:t>
                      </a:r>
                      <a:endParaRPr lang="en-US" sz="1600" b="0">
                        <a:solidFill>
                          <a:sysClr val="windowText" lastClr="00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087" marR="4408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1600" b="0" dirty="0">
                          <a:solidFill>
                            <a:sysClr val="windowText" lastClr="000000"/>
                          </a:solidFill>
                          <a:effectLst/>
                        </a:rPr>
                        <a:t>4</a:t>
                      </a:r>
                      <a:endParaRPr lang="en-US" sz="1600" b="0" dirty="0">
                        <a:solidFill>
                          <a:sysClr val="windowText" lastClr="00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087" marR="4408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1600" b="0">
                          <a:solidFill>
                            <a:sysClr val="windowText" lastClr="000000"/>
                          </a:solidFill>
                          <a:effectLst/>
                        </a:rPr>
                        <a:t>4</a:t>
                      </a:r>
                      <a:endParaRPr lang="en-US" sz="1600" b="0">
                        <a:solidFill>
                          <a:sysClr val="windowText" lastClr="00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087" marR="4408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1600" b="0">
                          <a:solidFill>
                            <a:sysClr val="windowText" lastClr="000000"/>
                          </a:solidFill>
                          <a:effectLst/>
                        </a:rPr>
                        <a:t>4</a:t>
                      </a:r>
                      <a:endParaRPr lang="en-US" sz="1600" b="0">
                        <a:solidFill>
                          <a:sysClr val="windowText" lastClr="00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087" marR="4408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24384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l-PL" sz="1600" b="0">
                          <a:solidFill>
                            <a:sysClr val="windowText" lastClr="000000"/>
                          </a:solidFill>
                          <a:effectLst/>
                        </a:rPr>
                        <a:t>Zachowania organizacyjne</a:t>
                      </a:r>
                      <a:endParaRPr lang="en-US" sz="1600" b="0">
                        <a:solidFill>
                          <a:sysClr val="windowText" lastClr="00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087" marR="4408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1600" b="0">
                          <a:solidFill>
                            <a:sysClr val="windowText" lastClr="000000"/>
                          </a:solidFill>
                          <a:effectLst/>
                        </a:rPr>
                        <a:t>4</a:t>
                      </a:r>
                      <a:endParaRPr lang="en-US" sz="1600" b="0">
                        <a:solidFill>
                          <a:sysClr val="windowText" lastClr="00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087" marR="4408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1600" b="0" dirty="0">
                          <a:solidFill>
                            <a:sysClr val="windowText" lastClr="000000"/>
                          </a:solidFill>
                          <a:effectLst/>
                        </a:rPr>
                        <a:t>5</a:t>
                      </a:r>
                      <a:endParaRPr lang="en-US" sz="1600" b="0" dirty="0">
                        <a:solidFill>
                          <a:sysClr val="windowText" lastClr="00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087" marR="4408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1600" b="0">
                          <a:solidFill>
                            <a:sysClr val="windowText" lastClr="000000"/>
                          </a:solidFill>
                          <a:effectLst/>
                        </a:rPr>
                        <a:t>4</a:t>
                      </a:r>
                      <a:endParaRPr lang="en-US" sz="1600" b="0">
                        <a:solidFill>
                          <a:sysClr val="windowText" lastClr="00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087" marR="4408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24384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l-PL" sz="1600" b="0">
                          <a:solidFill>
                            <a:sysClr val="windowText" lastClr="000000"/>
                          </a:solidFill>
                          <a:effectLst/>
                        </a:rPr>
                        <a:t>Zarządzanie innowacjami</a:t>
                      </a:r>
                      <a:endParaRPr lang="en-US" sz="1600" b="0">
                        <a:solidFill>
                          <a:sysClr val="windowText" lastClr="00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087" marR="4408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1600" b="0" dirty="0">
                          <a:solidFill>
                            <a:sysClr val="windowText" lastClr="000000"/>
                          </a:solidFill>
                          <a:effectLst/>
                        </a:rPr>
                        <a:t>4</a:t>
                      </a:r>
                      <a:endParaRPr lang="en-US" sz="1600" b="0" dirty="0">
                        <a:solidFill>
                          <a:sysClr val="windowText" lastClr="00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087" marR="4408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1600" b="0">
                          <a:solidFill>
                            <a:sysClr val="windowText" lastClr="000000"/>
                          </a:solidFill>
                          <a:effectLst/>
                        </a:rPr>
                        <a:t>4</a:t>
                      </a:r>
                      <a:endParaRPr lang="en-US" sz="1600" b="0">
                        <a:solidFill>
                          <a:sysClr val="windowText" lastClr="00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087" marR="4408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1600" b="0">
                          <a:solidFill>
                            <a:sysClr val="windowText" lastClr="000000"/>
                          </a:solidFill>
                          <a:effectLst/>
                        </a:rPr>
                        <a:t>4</a:t>
                      </a:r>
                      <a:endParaRPr lang="en-US" sz="1600" b="0">
                        <a:solidFill>
                          <a:sysClr val="windowText" lastClr="00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087" marR="4408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24384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l-PL" sz="1600" b="0">
                          <a:solidFill>
                            <a:sysClr val="windowText" lastClr="000000"/>
                          </a:solidFill>
                          <a:effectLst/>
                        </a:rPr>
                        <a:t>Zarządzanie jakością</a:t>
                      </a:r>
                      <a:endParaRPr lang="en-US" sz="1600" b="0">
                        <a:solidFill>
                          <a:sysClr val="windowText" lastClr="00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087" marR="4408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1600" b="0">
                          <a:solidFill>
                            <a:sysClr val="windowText" lastClr="000000"/>
                          </a:solidFill>
                          <a:effectLst/>
                        </a:rPr>
                        <a:t>4</a:t>
                      </a:r>
                      <a:endParaRPr lang="en-US" sz="1600" b="0">
                        <a:solidFill>
                          <a:sysClr val="windowText" lastClr="00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087" marR="4408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1600" b="0" dirty="0">
                          <a:solidFill>
                            <a:sysClr val="windowText" lastClr="000000"/>
                          </a:solidFill>
                          <a:effectLst/>
                        </a:rPr>
                        <a:t>5</a:t>
                      </a:r>
                      <a:endParaRPr lang="en-US" sz="1600" b="0" dirty="0">
                        <a:solidFill>
                          <a:sysClr val="windowText" lastClr="00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087" marR="4408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1600" b="0">
                          <a:solidFill>
                            <a:sysClr val="windowText" lastClr="000000"/>
                          </a:solidFill>
                          <a:effectLst/>
                        </a:rPr>
                        <a:t>4</a:t>
                      </a:r>
                      <a:endParaRPr lang="en-US" sz="1600" b="0">
                        <a:solidFill>
                          <a:sysClr val="windowText" lastClr="00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087" marR="4408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24384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l-PL" sz="1600" b="0">
                          <a:solidFill>
                            <a:sysClr val="windowText" lastClr="000000"/>
                          </a:solidFill>
                          <a:effectLst/>
                        </a:rPr>
                        <a:t>Zarządzanie produkcją, usługami i technologią</a:t>
                      </a:r>
                      <a:endParaRPr lang="en-US" sz="1600" b="0">
                        <a:solidFill>
                          <a:sysClr val="windowText" lastClr="00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087" marR="4408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1600" b="0" dirty="0">
                          <a:solidFill>
                            <a:sysClr val="windowText" lastClr="000000"/>
                          </a:solidFill>
                          <a:effectLst/>
                        </a:rPr>
                        <a:t>4</a:t>
                      </a:r>
                      <a:endParaRPr lang="en-US" sz="1600" b="0" dirty="0">
                        <a:solidFill>
                          <a:sysClr val="windowText" lastClr="00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087" marR="4408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1600" b="0">
                          <a:solidFill>
                            <a:sysClr val="windowText" lastClr="000000"/>
                          </a:solidFill>
                          <a:effectLst/>
                        </a:rPr>
                        <a:t>4</a:t>
                      </a:r>
                      <a:endParaRPr lang="en-US" sz="1600" b="0">
                        <a:solidFill>
                          <a:sysClr val="windowText" lastClr="00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087" marR="4408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1600" b="0">
                          <a:solidFill>
                            <a:sysClr val="windowText" lastClr="000000"/>
                          </a:solidFill>
                          <a:effectLst/>
                        </a:rPr>
                        <a:t>4</a:t>
                      </a:r>
                      <a:endParaRPr lang="en-US" sz="1600" b="0">
                        <a:solidFill>
                          <a:sysClr val="windowText" lastClr="00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087" marR="4408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  <a:tr h="24384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l-PL" sz="1600" b="0">
                          <a:solidFill>
                            <a:sysClr val="windowText" lastClr="000000"/>
                          </a:solidFill>
                          <a:effectLst/>
                        </a:rPr>
                        <a:t>Zarządzanie finansami i rachunkowość menedżerska</a:t>
                      </a:r>
                      <a:endParaRPr lang="en-US" sz="1600" b="0">
                        <a:solidFill>
                          <a:sysClr val="windowText" lastClr="00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087" marR="4408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1600" b="0" dirty="0">
                          <a:solidFill>
                            <a:sysClr val="windowText" lastClr="000000"/>
                          </a:solidFill>
                          <a:effectLst/>
                        </a:rPr>
                        <a:t>4</a:t>
                      </a:r>
                      <a:endParaRPr lang="en-US" sz="1600" b="0" dirty="0">
                        <a:solidFill>
                          <a:sysClr val="windowText" lastClr="00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087" marR="4408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1600" b="0">
                          <a:solidFill>
                            <a:sysClr val="windowText" lastClr="000000"/>
                          </a:solidFill>
                          <a:effectLst/>
                        </a:rPr>
                        <a:t>4</a:t>
                      </a:r>
                      <a:endParaRPr lang="en-US" sz="1600" b="0">
                        <a:solidFill>
                          <a:sysClr val="windowText" lastClr="00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087" marR="4408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1600" b="0">
                          <a:solidFill>
                            <a:sysClr val="windowText" lastClr="000000"/>
                          </a:solidFill>
                          <a:effectLst/>
                        </a:rPr>
                        <a:t>4</a:t>
                      </a:r>
                      <a:endParaRPr lang="en-US" sz="1600" b="0">
                        <a:solidFill>
                          <a:sysClr val="windowText" lastClr="00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087" marR="4408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11"/>
                  </a:ext>
                </a:extLst>
              </a:tr>
              <a:tr h="24384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l-PL" sz="1600" b="0">
                          <a:solidFill>
                            <a:sysClr val="windowText" lastClr="000000"/>
                          </a:solidFill>
                          <a:effectLst/>
                        </a:rPr>
                        <a:t>Zarządzanie logistyczne</a:t>
                      </a:r>
                      <a:endParaRPr lang="en-US" sz="1600" b="0">
                        <a:solidFill>
                          <a:sysClr val="windowText" lastClr="00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087" marR="4408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1600" b="0">
                          <a:solidFill>
                            <a:sysClr val="windowText" lastClr="000000"/>
                          </a:solidFill>
                          <a:effectLst/>
                        </a:rPr>
                        <a:t>4</a:t>
                      </a:r>
                      <a:endParaRPr lang="en-US" sz="1600" b="0">
                        <a:solidFill>
                          <a:sysClr val="windowText" lastClr="00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087" marR="4408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1600" b="0" dirty="0">
                          <a:solidFill>
                            <a:sysClr val="windowText" lastClr="000000"/>
                          </a:solidFill>
                          <a:effectLst/>
                        </a:rPr>
                        <a:t>5</a:t>
                      </a:r>
                      <a:endParaRPr lang="en-US" sz="1600" b="0" dirty="0">
                        <a:solidFill>
                          <a:sysClr val="windowText" lastClr="00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087" marR="4408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1600" b="0">
                          <a:solidFill>
                            <a:sysClr val="windowText" lastClr="000000"/>
                          </a:solidFill>
                          <a:effectLst/>
                        </a:rPr>
                        <a:t>4</a:t>
                      </a:r>
                      <a:endParaRPr lang="en-US" sz="1600" b="0">
                        <a:solidFill>
                          <a:sysClr val="windowText" lastClr="00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087" marR="4408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12"/>
                  </a:ext>
                </a:extLst>
              </a:tr>
              <a:tr h="24384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l-PL" sz="1600" b="0">
                          <a:solidFill>
                            <a:sysClr val="windowText" lastClr="000000"/>
                          </a:solidFill>
                          <a:effectLst/>
                        </a:rPr>
                        <a:t>Zarządzanie zasobami ludzkimi</a:t>
                      </a:r>
                      <a:endParaRPr lang="en-US" sz="1600" b="0">
                        <a:solidFill>
                          <a:sysClr val="windowText" lastClr="00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087" marR="4408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1600" b="0" dirty="0">
                          <a:solidFill>
                            <a:sysClr val="windowText" lastClr="000000"/>
                          </a:solidFill>
                          <a:effectLst/>
                        </a:rPr>
                        <a:t>4</a:t>
                      </a:r>
                      <a:endParaRPr lang="en-US" sz="1600" b="0" dirty="0">
                        <a:solidFill>
                          <a:sysClr val="windowText" lastClr="00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087" marR="4408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1600" b="0">
                          <a:solidFill>
                            <a:sysClr val="windowText" lastClr="000000"/>
                          </a:solidFill>
                          <a:effectLst/>
                        </a:rPr>
                        <a:t>4</a:t>
                      </a:r>
                      <a:endParaRPr lang="en-US" sz="1600" b="0">
                        <a:solidFill>
                          <a:sysClr val="windowText" lastClr="00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087" marR="4408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1600" b="0">
                          <a:solidFill>
                            <a:sysClr val="windowText" lastClr="000000"/>
                          </a:solidFill>
                          <a:effectLst/>
                        </a:rPr>
                        <a:t>4</a:t>
                      </a:r>
                      <a:endParaRPr lang="en-US" sz="1600" b="0">
                        <a:solidFill>
                          <a:sysClr val="windowText" lastClr="00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087" marR="4408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13"/>
                  </a:ext>
                </a:extLst>
              </a:tr>
              <a:tr h="24384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l-PL" sz="1600" b="0">
                          <a:solidFill>
                            <a:sysClr val="windowText" lastClr="000000"/>
                          </a:solidFill>
                          <a:effectLst/>
                        </a:rPr>
                        <a:t>Zarządzanie marketingiem</a:t>
                      </a:r>
                      <a:endParaRPr lang="en-US" sz="1600" b="0">
                        <a:solidFill>
                          <a:sysClr val="windowText" lastClr="00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087" marR="4408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1600" b="0">
                          <a:solidFill>
                            <a:sysClr val="windowText" lastClr="000000"/>
                          </a:solidFill>
                          <a:effectLst/>
                        </a:rPr>
                        <a:t>4</a:t>
                      </a:r>
                      <a:endParaRPr lang="en-US" sz="1600" b="0">
                        <a:solidFill>
                          <a:sysClr val="windowText" lastClr="00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087" marR="4408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1600" b="0" dirty="0">
                          <a:solidFill>
                            <a:sysClr val="windowText" lastClr="000000"/>
                          </a:solidFill>
                          <a:effectLst/>
                        </a:rPr>
                        <a:t>5</a:t>
                      </a:r>
                      <a:endParaRPr lang="en-US" sz="1600" b="0" dirty="0">
                        <a:solidFill>
                          <a:sysClr val="windowText" lastClr="00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087" marR="4408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1600" b="0">
                          <a:solidFill>
                            <a:sysClr val="windowText" lastClr="000000"/>
                          </a:solidFill>
                          <a:effectLst/>
                        </a:rPr>
                        <a:t>3</a:t>
                      </a:r>
                      <a:endParaRPr lang="en-US" sz="1600" b="0">
                        <a:solidFill>
                          <a:sysClr val="windowText" lastClr="00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087" marR="4408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14"/>
                  </a:ext>
                </a:extLst>
              </a:tr>
              <a:tr h="24384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l-PL" sz="1600" b="0">
                          <a:solidFill>
                            <a:sysClr val="windowText" lastClr="000000"/>
                          </a:solidFill>
                          <a:effectLst/>
                        </a:rPr>
                        <a:t>Metodologia nauk o zarządzaniu i jakości</a:t>
                      </a:r>
                      <a:endParaRPr lang="en-US" sz="1600" b="0">
                        <a:solidFill>
                          <a:sysClr val="windowText" lastClr="00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087" marR="4408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1600" b="0">
                          <a:solidFill>
                            <a:sysClr val="windowText" lastClr="000000"/>
                          </a:solidFill>
                          <a:effectLst/>
                        </a:rPr>
                        <a:t>3</a:t>
                      </a:r>
                      <a:endParaRPr lang="en-US" sz="1600" b="0">
                        <a:solidFill>
                          <a:sysClr val="windowText" lastClr="00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087" marR="4408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1600" b="0" dirty="0">
                          <a:solidFill>
                            <a:sysClr val="windowText" lastClr="000000"/>
                          </a:solidFill>
                          <a:effectLst/>
                        </a:rPr>
                        <a:t>5</a:t>
                      </a:r>
                      <a:endParaRPr lang="en-US" sz="1600" b="0" dirty="0">
                        <a:solidFill>
                          <a:sysClr val="windowText" lastClr="00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087" marR="4408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1600" b="0">
                          <a:solidFill>
                            <a:sysClr val="windowText" lastClr="000000"/>
                          </a:solidFill>
                          <a:effectLst/>
                        </a:rPr>
                        <a:t>2</a:t>
                      </a:r>
                      <a:endParaRPr lang="en-US" sz="1600" b="0">
                        <a:solidFill>
                          <a:sysClr val="windowText" lastClr="00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087" marR="4408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15"/>
                  </a:ext>
                </a:extLst>
              </a:tr>
              <a:tr h="24384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l-PL" sz="1600" b="0" dirty="0">
                          <a:solidFill>
                            <a:sysClr val="windowText" lastClr="000000"/>
                          </a:solidFill>
                          <a:effectLst/>
                        </a:rPr>
                        <a:t>Zarządzanie </a:t>
                      </a:r>
                      <a:r>
                        <a:rPr lang="pl-PL" sz="1600" b="0" dirty="0" smtClean="0">
                          <a:solidFill>
                            <a:sysClr val="windowText" lastClr="000000"/>
                          </a:solidFill>
                          <a:effectLst/>
                        </a:rPr>
                        <a:t>publiczne (dodatkowa</a:t>
                      </a:r>
                      <a:r>
                        <a:rPr lang="pl-PL" sz="1600" b="0" baseline="0" dirty="0" smtClean="0">
                          <a:solidFill>
                            <a:sysClr val="windowText" lastClr="000000"/>
                          </a:solidFill>
                          <a:effectLst/>
                        </a:rPr>
                        <a:t> odpowiedź)</a:t>
                      </a:r>
                      <a:endParaRPr lang="en-US" sz="1600" b="0" dirty="0">
                        <a:solidFill>
                          <a:sysClr val="windowText" lastClr="00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087" marR="4408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1600" b="0" dirty="0">
                          <a:solidFill>
                            <a:sysClr val="windowText" lastClr="000000"/>
                          </a:solidFill>
                          <a:effectLst/>
                        </a:rPr>
                        <a:t>4</a:t>
                      </a:r>
                      <a:endParaRPr lang="en-US" sz="1600" b="0" dirty="0">
                        <a:solidFill>
                          <a:sysClr val="windowText" lastClr="00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087" marR="4408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1600" b="0" dirty="0">
                          <a:solidFill>
                            <a:sysClr val="windowText" lastClr="000000"/>
                          </a:solidFill>
                          <a:effectLst/>
                        </a:rPr>
                        <a:t>4</a:t>
                      </a:r>
                      <a:endParaRPr lang="en-US" sz="1600" b="0" dirty="0">
                        <a:solidFill>
                          <a:sysClr val="windowText" lastClr="00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087" marR="4408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1600" b="0">
                          <a:solidFill>
                            <a:sysClr val="windowText" lastClr="000000"/>
                          </a:solidFill>
                          <a:effectLst/>
                        </a:rPr>
                        <a:t>2</a:t>
                      </a:r>
                      <a:endParaRPr lang="en-US" sz="1600" b="0">
                        <a:solidFill>
                          <a:sysClr val="windowText" lastClr="00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087" marR="4408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16"/>
                  </a:ext>
                </a:extLst>
              </a:tr>
              <a:tr h="243840">
                <a:tc gridSpan="4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l-PL" sz="1600" b="0">
                          <a:solidFill>
                            <a:sysClr val="windowText" lastClr="000000"/>
                          </a:solidFill>
                          <a:effectLst/>
                        </a:rPr>
                        <a:t>Zakres podmiotowy badań</a:t>
                      </a:r>
                      <a:endParaRPr lang="en-US" sz="1600" b="0">
                        <a:solidFill>
                          <a:sysClr val="windowText" lastClr="00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087" marR="4408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17"/>
                  </a:ext>
                </a:extLst>
              </a:tr>
              <a:tr h="24384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l-PL" sz="1600" b="0">
                          <a:solidFill>
                            <a:sysClr val="windowText" lastClr="000000"/>
                          </a:solidFill>
                          <a:effectLst/>
                        </a:rPr>
                        <a:t>Organizacje gospodarcze</a:t>
                      </a:r>
                      <a:endParaRPr lang="en-US" sz="1600" b="0">
                        <a:solidFill>
                          <a:sysClr val="windowText" lastClr="00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087" marR="4408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1600" b="0">
                          <a:solidFill>
                            <a:sysClr val="windowText" lastClr="000000"/>
                          </a:solidFill>
                          <a:effectLst/>
                        </a:rPr>
                        <a:t>4</a:t>
                      </a:r>
                      <a:endParaRPr lang="en-US" sz="1600" b="0">
                        <a:solidFill>
                          <a:sysClr val="windowText" lastClr="00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087" marR="4408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1600" b="0">
                          <a:solidFill>
                            <a:sysClr val="windowText" lastClr="000000"/>
                          </a:solidFill>
                          <a:effectLst/>
                        </a:rPr>
                        <a:t>4</a:t>
                      </a:r>
                      <a:endParaRPr lang="en-US" sz="1600" b="0">
                        <a:solidFill>
                          <a:sysClr val="windowText" lastClr="00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087" marR="4408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1600" b="0">
                          <a:solidFill>
                            <a:sysClr val="windowText" lastClr="000000"/>
                          </a:solidFill>
                          <a:effectLst/>
                        </a:rPr>
                        <a:t>4</a:t>
                      </a:r>
                      <a:endParaRPr lang="en-US" sz="1600" b="0">
                        <a:solidFill>
                          <a:sysClr val="windowText" lastClr="00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087" marR="4408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18"/>
                  </a:ext>
                </a:extLst>
              </a:tr>
              <a:tr h="24384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l-PL" sz="1600" b="0">
                          <a:solidFill>
                            <a:sysClr val="windowText" lastClr="000000"/>
                          </a:solidFill>
                          <a:effectLst/>
                        </a:rPr>
                        <a:t>Organizacje non-profit</a:t>
                      </a:r>
                      <a:endParaRPr lang="en-US" sz="1600" b="0">
                        <a:solidFill>
                          <a:sysClr val="windowText" lastClr="00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087" marR="4408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1600" b="0">
                          <a:solidFill>
                            <a:sysClr val="windowText" lastClr="000000"/>
                          </a:solidFill>
                          <a:effectLst/>
                        </a:rPr>
                        <a:t>4</a:t>
                      </a:r>
                      <a:endParaRPr lang="en-US" sz="1600" b="0">
                        <a:solidFill>
                          <a:sysClr val="windowText" lastClr="00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087" marR="4408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1600" b="0">
                          <a:solidFill>
                            <a:sysClr val="windowText" lastClr="000000"/>
                          </a:solidFill>
                          <a:effectLst/>
                        </a:rPr>
                        <a:t>4</a:t>
                      </a:r>
                      <a:endParaRPr lang="en-US" sz="1600" b="0">
                        <a:solidFill>
                          <a:sysClr val="windowText" lastClr="00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087" marR="4408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1600" b="0">
                          <a:solidFill>
                            <a:sysClr val="windowText" lastClr="000000"/>
                          </a:solidFill>
                          <a:effectLst/>
                        </a:rPr>
                        <a:t>4</a:t>
                      </a:r>
                      <a:endParaRPr lang="en-US" sz="1600" b="0">
                        <a:solidFill>
                          <a:sysClr val="windowText" lastClr="00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087" marR="4408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19"/>
                  </a:ext>
                </a:extLst>
              </a:tr>
              <a:tr h="24384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l-PL" sz="1600" b="0">
                          <a:solidFill>
                            <a:sysClr val="windowText" lastClr="000000"/>
                          </a:solidFill>
                          <a:effectLst/>
                        </a:rPr>
                        <a:t>Organizacje publiczne</a:t>
                      </a:r>
                      <a:endParaRPr lang="en-US" sz="1600" b="0">
                        <a:solidFill>
                          <a:sysClr val="windowText" lastClr="00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087" marR="4408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1600" b="0">
                          <a:solidFill>
                            <a:sysClr val="windowText" lastClr="000000"/>
                          </a:solidFill>
                          <a:effectLst/>
                        </a:rPr>
                        <a:t>4</a:t>
                      </a:r>
                      <a:endParaRPr lang="en-US" sz="1600" b="0">
                        <a:solidFill>
                          <a:sysClr val="windowText" lastClr="00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087" marR="4408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1600" b="0">
                          <a:solidFill>
                            <a:sysClr val="windowText" lastClr="000000"/>
                          </a:solidFill>
                          <a:effectLst/>
                        </a:rPr>
                        <a:t>4</a:t>
                      </a:r>
                      <a:endParaRPr lang="en-US" sz="1600" b="0">
                        <a:solidFill>
                          <a:sysClr val="windowText" lastClr="00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087" marR="4408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1600" b="0" dirty="0">
                          <a:solidFill>
                            <a:sysClr val="windowText" lastClr="000000"/>
                          </a:solidFill>
                          <a:effectLst/>
                        </a:rPr>
                        <a:t>4</a:t>
                      </a:r>
                      <a:endParaRPr lang="en-US" sz="1600" b="0" dirty="0">
                        <a:solidFill>
                          <a:sysClr val="windowText" lastClr="00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087" marR="4408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2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834710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0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Projekt domyślny">
  <a:themeElements>
    <a:clrScheme name="Niestandardowy 56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0000FF"/>
      </a:hlink>
      <a:folHlink>
        <a:srgbClr val="B2B2B2"/>
      </a:folHlink>
    </a:clrScheme>
    <a:fontScheme name="Projekt domyślny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34925" cap="flat" cmpd="sng" algn="ctr">
          <a:solidFill>
            <a:schemeClr val="tx1"/>
          </a:solidFill>
          <a:prstDash val="solid"/>
          <a:round/>
          <a:headEnd type="none" w="med" len="med"/>
          <a:tailEnd type="triangl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just" defTabSz="914400" rtl="0" eaLnBrk="0" fontAlgn="base" latinLnBrk="0" hangingPunct="0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Char char="•"/>
          <a:tabLst/>
          <a:defRPr kumimoji="0" lang="pl-PL" altLang="pl-PL" sz="23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34925" cap="flat" cmpd="sng" algn="ctr">
          <a:solidFill>
            <a:schemeClr val="tx1"/>
          </a:solidFill>
          <a:prstDash val="solid"/>
          <a:round/>
          <a:headEnd type="none" w="med" len="med"/>
          <a:tailEnd type="triangl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just" defTabSz="914400" rtl="0" eaLnBrk="0" fontAlgn="base" latinLnBrk="0" hangingPunct="0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Char char="•"/>
          <a:tabLst/>
          <a:defRPr kumimoji="0" lang="pl-PL" altLang="pl-PL" sz="23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Projekt domyślny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ojekt domyślny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jekt domyślny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ojekt domyślny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ojekt domyślny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ojekt domyślny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ojekt domyślny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Projekt domyślny">
  <a:themeElements>
    <a:clrScheme name="Niestandardowy 57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0000FF"/>
      </a:hlink>
      <a:folHlink>
        <a:srgbClr val="B2B2B2"/>
      </a:folHlink>
    </a:clrScheme>
    <a:fontScheme name="Projekt domyślny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34925" cap="flat" cmpd="sng" algn="ctr">
          <a:solidFill>
            <a:schemeClr val="tx1"/>
          </a:solidFill>
          <a:prstDash val="solid"/>
          <a:round/>
          <a:headEnd type="none" w="med" len="med"/>
          <a:tailEnd type="triangl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just" defTabSz="914400" rtl="0" eaLnBrk="0" fontAlgn="base" latinLnBrk="0" hangingPunct="0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Char char="•"/>
          <a:tabLst/>
          <a:defRPr kumimoji="0" lang="pl-PL" altLang="pl-PL" sz="23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34925" cap="flat" cmpd="sng" algn="ctr">
          <a:solidFill>
            <a:schemeClr val="tx1"/>
          </a:solidFill>
          <a:prstDash val="solid"/>
          <a:round/>
          <a:headEnd type="none" w="med" len="med"/>
          <a:tailEnd type="triangl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just" defTabSz="914400" rtl="0" eaLnBrk="0" fontAlgn="base" latinLnBrk="0" hangingPunct="0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Char char="•"/>
          <a:tabLst/>
          <a:defRPr kumimoji="0" lang="pl-PL" altLang="pl-PL" sz="23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Projekt domyślny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ojekt domyślny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jekt domyślny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ojekt domyślny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ojekt domyślny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ojekt domyślny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ojekt domyślny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2_Projekt domyślny">
  <a:themeElements>
    <a:clrScheme name="Niestandardowy 3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0000FF"/>
      </a:hlink>
      <a:folHlink>
        <a:srgbClr val="B2B2B2"/>
      </a:folHlink>
    </a:clrScheme>
    <a:fontScheme name="Projekt domyślny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Char char="•"/>
          <a:tabLst/>
          <a:defRPr kumimoji="0" lang="pl-PL" altLang="pl-PL" sz="2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Char char="•"/>
          <a:tabLst/>
          <a:defRPr kumimoji="0" lang="pl-PL" altLang="pl-PL" sz="2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Projekt domyślny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ojekt domyślny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jekt domyślny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ojekt domyślny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ojekt domyślny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ojekt domyślny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ojekt domyślny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1_Motyw pakietu Office">
  <a:themeElements>
    <a:clrScheme name="Niestandardowy 55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0000FF"/>
      </a:hlink>
      <a:folHlink>
        <a:srgbClr val="B2B2B2"/>
      </a:folHlink>
    </a:clrScheme>
    <a:fontScheme name="Motyw pakietu Office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triangl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pl-PL" sz="20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triangl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pl-PL" sz="20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Motyw pakietu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yw pakietu Offic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tyw pakietu Offic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yw pakietu Offic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yw pakietu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yw pakietu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yw pakietu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2_Motyw pakietu Office">
  <a:themeElements>
    <a:clrScheme name="Niestandardowy 55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0000FF"/>
      </a:hlink>
      <a:folHlink>
        <a:srgbClr val="B2B2B2"/>
      </a:folHlink>
    </a:clrScheme>
    <a:fontScheme name="Motyw pakietu Office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triangl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pl-PL" sz="20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triangl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pl-PL" sz="20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Motyw pakietu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yw pakietu Offic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tyw pakietu Offic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yw pakietu Offic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yw pakietu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yw pakietu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yw pakietu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3_Projekt domyślny">
  <a:themeElements>
    <a:clrScheme name="Niestandardowy 3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0000FF"/>
      </a:hlink>
      <a:folHlink>
        <a:srgbClr val="B2B2B2"/>
      </a:folHlink>
    </a:clrScheme>
    <a:fontScheme name="Projekt domyślny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Char char="•"/>
          <a:tabLst/>
          <a:defRPr kumimoji="0" lang="pl-PL" altLang="pl-PL" sz="2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Char char="•"/>
          <a:tabLst/>
          <a:defRPr kumimoji="0" lang="pl-PL" altLang="pl-PL" sz="2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Projekt domyślny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ojekt domyślny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jekt domyślny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ojekt domyślny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ojekt domyślny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ojekt domyślny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ojekt domyślny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8.xml><?xml version="1.0" encoding="utf-8"?>
<a:theme xmlns:a="http://schemas.openxmlformats.org/drawingml/2006/main" name="4_Projekt domyślny">
  <a:themeElements>
    <a:clrScheme name="Niestandardowy 3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0000FF"/>
      </a:hlink>
      <a:folHlink>
        <a:srgbClr val="B2B2B2"/>
      </a:folHlink>
    </a:clrScheme>
    <a:fontScheme name="Projekt domyślny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Char char="•"/>
          <a:tabLst/>
          <a:defRPr kumimoji="0" lang="pl-PL" altLang="pl-PL" sz="2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Char char="•"/>
          <a:tabLst/>
          <a:defRPr kumimoji="0" lang="pl-PL" altLang="pl-PL" sz="2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Projekt domyślny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ojekt domyślny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jekt domyślny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ojekt domyślny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ojekt domyślny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ojekt domyślny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ojekt domyślny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9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11342</TotalTime>
  <Words>3507</Words>
  <Application>Microsoft Office PowerPoint</Application>
  <PresentationFormat>Pokaz na ekranie (4:3)</PresentationFormat>
  <Paragraphs>461</Paragraphs>
  <Slides>28</Slides>
  <Notes>2</Notes>
  <HiddenSlides>0</HiddenSlides>
  <MMClips>0</MMClips>
  <ScaleCrop>false</ScaleCrop>
  <HeadingPairs>
    <vt:vector size="4" baseType="variant">
      <vt:variant>
        <vt:lpstr>Motyw</vt:lpstr>
      </vt:variant>
      <vt:variant>
        <vt:i4>8</vt:i4>
      </vt:variant>
      <vt:variant>
        <vt:lpstr>Tytuły slajdów</vt:lpstr>
      </vt:variant>
      <vt:variant>
        <vt:i4>28</vt:i4>
      </vt:variant>
    </vt:vector>
  </HeadingPairs>
  <TitlesOfParts>
    <vt:vector size="36" baseType="lpstr">
      <vt:lpstr>Motyw pakietu Office</vt:lpstr>
      <vt:lpstr>1_Projekt domyślny</vt:lpstr>
      <vt:lpstr>Projekt domyślny</vt:lpstr>
      <vt:lpstr>2_Projekt domyślny</vt:lpstr>
      <vt:lpstr>1_Motyw pakietu Office</vt:lpstr>
      <vt:lpstr>2_Motyw pakietu Office</vt:lpstr>
      <vt:lpstr>3_Projekt domyślny</vt:lpstr>
      <vt:lpstr>4_Projekt domyślny</vt:lpstr>
      <vt:lpstr>Specyfika, zakres i wyzwania  prowadzenia badań mieszanych  w naukach o zarządzaniu i jakości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Świadomość metodologiczna badań mieszanych  w procesie poznania naukowego</vt:lpstr>
      <vt:lpstr>Świadomość metodologiczna badań mieszanych  w procesie poznania naukowego</vt:lpstr>
      <vt:lpstr>Świadomość metodologiczna badań mieszanych  w procesie poznania naukowego - przykłady</vt:lpstr>
      <vt:lpstr>Angażowanie respondentów w badania mieszane</vt:lpstr>
      <vt:lpstr>Badania jakościowe - przykład praktyczny</vt:lpstr>
      <vt:lpstr>Badania ilościowe - przykład praktyczny 1</vt:lpstr>
      <vt:lpstr>Badania ilościowe - przykład praktyczny 2</vt:lpstr>
      <vt:lpstr>Prezentacja programu PowerPoint</vt:lpstr>
      <vt:lpstr>Specyfika, zakres i wyzwania prowadzenia badań mieszanych w naukach o zarządzaniu i jakości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Prezentacja programu PowerPoint</dc:title>
  <dc:creator>Marek</dc:creator>
  <cp:lastModifiedBy>Kowalski Ryszard</cp:lastModifiedBy>
  <cp:revision>1721</cp:revision>
  <cp:lastPrinted>2017-10-11T05:33:05Z</cp:lastPrinted>
  <dcterms:created xsi:type="dcterms:W3CDTF">2016-09-27T17:58:18Z</dcterms:created>
  <dcterms:modified xsi:type="dcterms:W3CDTF">2025-05-20T22:41:55Z</dcterms:modified>
</cp:coreProperties>
</file>