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894" r:id="rId1"/>
    <p:sldMasterId id="2147483906" r:id="rId2"/>
    <p:sldMasterId id="2147483918" r:id="rId3"/>
  </p:sldMasterIdLst>
  <p:notesMasterIdLst>
    <p:notesMasterId r:id="rId14"/>
  </p:notesMasterIdLst>
  <p:handoutMasterIdLst>
    <p:handoutMasterId r:id="rId15"/>
  </p:handoutMasterIdLst>
  <p:sldIdLst>
    <p:sldId id="1117" r:id="rId4"/>
    <p:sldId id="1120" r:id="rId5"/>
    <p:sldId id="1125" r:id="rId6"/>
    <p:sldId id="1144" r:id="rId7"/>
    <p:sldId id="1127" r:id="rId8"/>
    <p:sldId id="1142" r:id="rId9"/>
    <p:sldId id="1140" r:id="rId10"/>
    <p:sldId id="1143" r:id="rId11"/>
    <p:sldId id="1146" r:id="rId12"/>
    <p:sldId id="1138" r:id="rId13"/>
  </p:sldIdLst>
  <p:sldSz cx="12801600" cy="9601200" type="A3"/>
  <p:notesSz cx="6858000" cy="9774238"/>
  <p:defaultTextStyle>
    <a:defPPr>
      <a:defRPr lang="pl-PL"/>
    </a:defPPr>
    <a:lvl1pPr algn="l" rtl="0" eaLnBrk="0" fontAlgn="base" hangingPunct="0">
      <a:spcBef>
        <a:spcPct val="20000"/>
      </a:spcBef>
      <a:spcAft>
        <a:spcPct val="0"/>
      </a:spcAft>
      <a:buChar char="•"/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33690" algn="l" rtl="0" eaLnBrk="0" fontAlgn="base" hangingPunct="0">
      <a:spcBef>
        <a:spcPct val="20000"/>
      </a:spcBef>
      <a:spcAft>
        <a:spcPct val="0"/>
      </a:spcAft>
      <a:buChar char="•"/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67445" algn="l" rtl="0" eaLnBrk="0" fontAlgn="base" hangingPunct="0">
      <a:spcBef>
        <a:spcPct val="20000"/>
      </a:spcBef>
      <a:spcAft>
        <a:spcPct val="0"/>
      </a:spcAft>
      <a:buChar char="•"/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901197" algn="l" rtl="0" eaLnBrk="0" fontAlgn="base" hangingPunct="0">
      <a:spcBef>
        <a:spcPct val="20000"/>
      </a:spcBef>
      <a:spcAft>
        <a:spcPct val="0"/>
      </a:spcAft>
      <a:buChar char="•"/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534939" algn="l" rtl="0" eaLnBrk="0" fontAlgn="base" hangingPunct="0">
      <a:spcBef>
        <a:spcPct val="20000"/>
      </a:spcBef>
      <a:spcAft>
        <a:spcPct val="0"/>
      </a:spcAft>
      <a:buChar char="•"/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168680" algn="l" defTabSz="1267445" rtl="0" eaLnBrk="1" latinLnBrk="0" hangingPunct="1"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3802417" algn="l" defTabSz="1267445" rtl="0" eaLnBrk="1" latinLnBrk="0" hangingPunct="1"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4436158" algn="l" defTabSz="1267445" rtl="0" eaLnBrk="1" latinLnBrk="0" hangingPunct="1"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5069897" algn="l" defTabSz="1267445" rtl="0" eaLnBrk="1" latinLnBrk="0" hangingPunct="1"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7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6161"/>
    <a:srgbClr val="E4B4AA"/>
    <a:srgbClr val="000099"/>
    <a:srgbClr val="CCFFCC"/>
    <a:srgbClr val="0033CC"/>
    <a:srgbClr val="FF0000"/>
    <a:srgbClr val="00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1" autoAdjust="0"/>
    <p:restoredTop sz="94737" autoAdjust="0"/>
  </p:normalViewPr>
  <p:slideViewPr>
    <p:cSldViewPr>
      <p:cViewPr varScale="1">
        <p:scale>
          <a:sx n="111" d="100"/>
          <a:sy n="111" d="100"/>
        </p:scale>
        <p:origin x="-1878" y="-78"/>
      </p:cViewPr>
      <p:guideLst>
        <p:guide orient="horz" pos="2160"/>
        <p:guide orient="horz" pos="3024"/>
        <p:guide pos="2880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60" y="-90"/>
      </p:cViewPr>
      <p:guideLst>
        <p:guide orient="horz" pos="307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6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96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fld id="{28EF9031-2071-4582-86F5-D87342B4F08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43659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98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5838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3438"/>
            <a:ext cx="5029200" cy="4397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noProof="0"/>
              <a:t>Kliknij, aby edytować style wzorca tekstu</a:t>
            </a:r>
          </a:p>
          <a:p>
            <a:pPr lvl="1"/>
            <a:r>
              <a:rPr lang="pl-PL" altLang="pl-PL" noProof="0"/>
              <a:t>Drugi poziom</a:t>
            </a:r>
          </a:p>
          <a:p>
            <a:pPr lvl="2"/>
            <a:r>
              <a:rPr lang="pl-PL" altLang="pl-PL" noProof="0"/>
              <a:t>Trzeci poziom</a:t>
            </a:r>
          </a:p>
          <a:p>
            <a:pPr lvl="3"/>
            <a:r>
              <a:rPr lang="pl-PL" altLang="pl-PL" noProof="0"/>
              <a:t>Czwarty poziom</a:t>
            </a:r>
          </a:p>
          <a:p>
            <a:pPr lvl="4"/>
            <a:r>
              <a:rPr lang="pl-PL" altLang="pl-PL" noProof="0"/>
              <a:t>Piąty poziom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971800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85288"/>
            <a:ext cx="2971800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fld id="{7E92DBD5-5720-4925-A179-D3DF8BE78F1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1690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3369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6744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901197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534939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168680" algn="l" defTabSz="126744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02417" algn="l" defTabSz="126744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36158" algn="l" defTabSz="126744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069897" algn="l" defTabSz="126744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C5BA411-4FEB-49D0-8A3B-6B3F33D9F18A}" type="slidenum">
              <a:rPr lang="pl-PL" altLang="pl-PL" sz="1200">
                <a:solidFill>
                  <a:prstClr val="black"/>
                </a:solidFill>
              </a:rPr>
              <a:pPr/>
              <a:t>3</a:t>
            </a:fld>
            <a:endParaRPr lang="pl-PL" altLang="pl-PL" sz="120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BF65FFE-0CE7-419B-86F4-65C0191B4ECF}" type="slidenum">
              <a:rPr lang="pl-PL" altLang="pl-PL" sz="1200">
                <a:solidFill>
                  <a:prstClr val="black"/>
                </a:solidFill>
              </a:rPr>
              <a:pPr/>
              <a:t>10</a:t>
            </a:fld>
            <a:endParaRPr lang="pl-PL" altLang="pl-PL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713"/>
            <a:ext cx="10881360" cy="205803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3690" indent="0" algn="ctr">
              <a:buNone/>
              <a:defRPr/>
            </a:lvl2pPr>
            <a:lvl3pPr marL="1267445" indent="0" algn="ctr">
              <a:buNone/>
              <a:defRPr/>
            </a:lvl3pPr>
            <a:lvl4pPr marL="1901197" indent="0" algn="ctr">
              <a:buNone/>
              <a:defRPr/>
            </a:lvl4pPr>
            <a:lvl5pPr marL="2534939" indent="0" algn="ctr">
              <a:buNone/>
              <a:defRPr/>
            </a:lvl5pPr>
            <a:lvl6pPr marL="3168680" indent="0" algn="ctr">
              <a:buNone/>
              <a:defRPr/>
            </a:lvl6pPr>
            <a:lvl7pPr marL="3802417" indent="0" algn="ctr">
              <a:buNone/>
              <a:defRPr/>
            </a:lvl7pPr>
            <a:lvl8pPr marL="4436158" indent="0" algn="ctr">
              <a:buNone/>
              <a:defRPr/>
            </a:lvl8pPr>
            <a:lvl9pPr marL="5069897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421C7-D7BC-4817-A136-7C575DC428C1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01083-EEAD-4BA7-952F-45324D918BC3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6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F81F3-F478-495E-8977-8A7E98912C62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57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40080" indent="0" algn="ctr">
              <a:buNone/>
              <a:defRPr/>
            </a:lvl2pPr>
            <a:lvl3pPr marL="1280160" indent="0" algn="ctr">
              <a:buNone/>
              <a:defRPr/>
            </a:lvl3pPr>
            <a:lvl4pPr marL="1920240" indent="0" algn="ctr">
              <a:buNone/>
              <a:defRPr/>
            </a:lvl4pPr>
            <a:lvl5pPr marL="2560320" indent="0" algn="ctr">
              <a:buNone/>
              <a:defRPr/>
            </a:lvl5pPr>
            <a:lvl6pPr marL="3200400" indent="0" algn="ctr">
              <a:buNone/>
              <a:defRPr/>
            </a:lvl6pPr>
            <a:lvl7pPr marL="3840480" indent="0" algn="ctr">
              <a:buNone/>
              <a:defRPr/>
            </a:lvl7pPr>
            <a:lvl8pPr marL="4480560" indent="0" algn="ctr">
              <a:buNone/>
              <a:defRPr/>
            </a:lvl8pPr>
            <a:lvl9pPr marL="512064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B32A4-6224-4870-A321-88B8D56FCEF4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90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B1D4A-2686-487E-B458-5476F3C44327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02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80" indent="0">
              <a:buNone/>
              <a:defRPr sz="2500"/>
            </a:lvl2pPr>
            <a:lvl3pPr marL="1280160" indent="0">
              <a:buNone/>
              <a:defRPr sz="2200"/>
            </a:lvl3pPr>
            <a:lvl4pPr marL="1920240" indent="0">
              <a:buNone/>
              <a:defRPr sz="2000"/>
            </a:lvl4pPr>
            <a:lvl5pPr marL="2560320" indent="0">
              <a:buNone/>
              <a:defRPr sz="2000"/>
            </a:lvl5pPr>
            <a:lvl6pPr marL="3200400" indent="0">
              <a:buNone/>
              <a:defRPr sz="2000"/>
            </a:lvl6pPr>
            <a:lvl7pPr marL="3840480" indent="0">
              <a:buNone/>
              <a:defRPr sz="2000"/>
            </a:lvl7pPr>
            <a:lvl8pPr marL="4480560" indent="0">
              <a:buNone/>
              <a:defRPr sz="2000"/>
            </a:lvl8pPr>
            <a:lvl9pPr marL="5120640" indent="0">
              <a:buNone/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26E3F-2E3C-4F1D-8458-26FEAD29E55B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29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F5516-B4C1-4090-9C23-EFF97B76940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14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8A15B-1651-4B13-A840-F5F98315203B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73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BDF5D-00E1-44DE-BE7C-4AA1DB6984A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478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C682F-E7CF-4516-B810-707778FDEB36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33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DA88C-B5C7-458B-947A-BEBEA57A7EE1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5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730EF-9EDF-4551-AEB4-96F7DAB34D60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46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DCEDE-8C68-4688-9E14-D00A4C4F0065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89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F97F4-061C-4117-99F6-E18149BF9DB6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16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938E4-4A15-4871-BDD7-B76E472D0F00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8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715"/>
            <a:ext cx="10881360" cy="205803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3613" indent="0" algn="ctr">
              <a:buNone/>
              <a:defRPr/>
            </a:lvl2pPr>
            <a:lvl3pPr marL="1267293" indent="0" algn="ctr">
              <a:buNone/>
              <a:defRPr/>
            </a:lvl3pPr>
            <a:lvl4pPr marL="1900969" indent="0" algn="ctr">
              <a:buNone/>
              <a:defRPr/>
            </a:lvl4pPr>
            <a:lvl5pPr marL="2534634" indent="0" algn="ctr">
              <a:buNone/>
              <a:defRPr/>
            </a:lvl5pPr>
            <a:lvl6pPr marL="3168299" indent="0" algn="ctr">
              <a:buNone/>
              <a:defRPr/>
            </a:lvl6pPr>
            <a:lvl7pPr marL="3801960" indent="0" algn="ctr">
              <a:buNone/>
              <a:defRPr/>
            </a:lvl7pPr>
            <a:lvl8pPr marL="4435626" indent="0" algn="ctr">
              <a:buNone/>
              <a:defRPr/>
            </a:lvl8pPr>
            <a:lvl9pPr marL="5069288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421C7-D7BC-4817-A136-7C575DC428C1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57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730EF-9EDF-4551-AEB4-96F7DAB34D60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71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780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3613" indent="0">
              <a:buNone/>
              <a:defRPr sz="2500"/>
            </a:lvl2pPr>
            <a:lvl3pPr marL="1267293" indent="0">
              <a:buNone/>
              <a:defRPr sz="2200"/>
            </a:lvl3pPr>
            <a:lvl4pPr marL="1900969" indent="0">
              <a:buNone/>
              <a:defRPr sz="2000"/>
            </a:lvl4pPr>
            <a:lvl5pPr marL="2534634" indent="0">
              <a:buNone/>
              <a:defRPr sz="2000"/>
            </a:lvl5pPr>
            <a:lvl6pPr marL="3168299" indent="0">
              <a:buNone/>
              <a:defRPr sz="2000"/>
            </a:lvl6pPr>
            <a:lvl7pPr marL="3801960" indent="0">
              <a:buNone/>
              <a:defRPr sz="2000"/>
            </a:lvl7pPr>
            <a:lvl8pPr marL="4435626" indent="0">
              <a:buNone/>
              <a:defRPr sz="2000"/>
            </a:lvl8pPr>
            <a:lvl9pPr marL="5069288" indent="0">
              <a:buNone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C451E-4A28-45E0-A36F-68B3540BC2EE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17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2A5EA-5224-4158-9527-BC179697150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96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2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60"/>
            <a:ext cx="5656263" cy="895668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3613" indent="0">
              <a:buNone/>
              <a:defRPr sz="2800" b="1"/>
            </a:lvl2pPr>
            <a:lvl3pPr marL="1267293" indent="0">
              <a:buNone/>
              <a:defRPr sz="2500" b="1"/>
            </a:lvl3pPr>
            <a:lvl4pPr marL="1900969" indent="0">
              <a:buNone/>
              <a:defRPr sz="2200" b="1"/>
            </a:lvl4pPr>
            <a:lvl5pPr marL="2534634" indent="0">
              <a:buNone/>
              <a:defRPr sz="2200" b="1"/>
            </a:lvl5pPr>
            <a:lvl6pPr marL="3168299" indent="0">
              <a:buNone/>
              <a:defRPr sz="2200" b="1"/>
            </a:lvl6pPr>
            <a:lvl7pPr marL="3801960" indent="0">
              <a:buNone/>
              <a:defRPr sz="2200" b="1"/>
            </a:lvl7pPr>
            <a:lvl8pPr marL="4435626" indent="0">
              <a:buNone/>
              <a:defRPr sz="2200" b="1"/>
            </a:lvl8pPr>
            <a:lvl9pPr marL="5069288" indent="0">
              <a:buNone/>
              <a:defRPr sz="2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156" y="2149160"/>
            <a:ext cx="5658485" cy="895668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3613" indent="0">
              <a:buNone/>
              <a:defRPr sz="2800" b="1"/>
            </a:lvl2pPr>
            <a:lvl3pPr marL="1267293" indent="0">
              <a:buNone/>
              <a:defRPr sz="2500" b="1"/>
            </a:lvl3pPr>
            <a:lvl4pPr marL="1900969" indent="0">
              <a:buNone/>
              <a:defRPr sz="2200" b="1"/>
            </a:lvl4pPr>
            <a:lvl5pPr marL="2534634" indent="0">
              <a:buNone/>
              <a:defRPr sz="2200" b="1"/>
            </a:lvl5pPr>
            <a:lvl6pPr marL="3168299" indent="0">
              <a:buNone/>
              <a:defRPr sz="2200" b="1"/>
            </a:lvl6pPr>
            <a:lvl7pPr marL="3801960" indent="0">
              <a:buNone/>
              <a:defRPr sz="2200" b="1"/>
            </a:lvl7pPr>
            <a:lvl8pPr marL="4435626" indent="0">
              <a:buNone/>
              <a:defRPr sz="2200" b="1"/>
            </a:lvl8pPr>
            <a:lvl9pPr marL="5069288" indent="0">
              <a:buNone/>
              <a:defRPr sz="2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15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8A525-D529-43BF-B1D6-0290DFC360F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369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24E37-A393-4B9D-8D09-7D267AF27C18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06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8CBBF-4E43-41D1-A4CD-B3D5807BB149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8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778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3690" indent="0">
              <a:buNone/>
              <a:defRPr sz="2500"/>
            </a:lvl2pPr>
            <a:lvl3pPr marL="1267445" indent="0">
              <a:buNone/>
              <a:defRPr sz="2200"/>
            </a:lvl3pPr>
            <a:lvl4pPr marL="1901197" indent="0">
              <a:buNone/>
              <a:defRPr sz="2000"/>
            </a:lvl4pPr>
            <a:lvl5pPr marL="2534939" indent="0">
              <a:buNone/>
              <a:defRPr sz="2000"/>
            </a:lvl5pPr>
            <a:lvl6pPr marL="3168680" indent="0">
              <a:buNone/>
              <a:defRPr sz="2000"/>
            </a:lvl6pPr>
            <a:lvl7pPr marL="3802417" indent="0">
              <a:buNone/>
              <a:defRPr sz="2000"/>
            </a:lvl7pPr>
            <a:lvl8pPr marL="4436158" indent="0">
              <a:buNone/>
              <a:defRPr sz="2000"/>
            </a:lvl8pPr>
            <a:lvl9pPr marL="5069897" indent="0">
              <a:buNone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C451E-4A28-45E0-A36F-68B3540BC2EE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27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6" y="382387"/>
            <a:ext cx="4211638" cy="162687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6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6" y="2009145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3613" indent="0">
              <a:buNone/>
              <a:defRPr sz="1700"/>
            </a:lvl2pPr>
            <a:lvl3pPr marL="1267293" indent="0">
              <a:buNone/>
              <a:defRPr sz="1400"/>
            </a:lvl3pPr>
            <a:lvl4pPr marL="1900969" indent="0">
              <a:buNone/>
              <a:defRPr sz="1300"/>
            </a:lvl4pPr>
            <a:lvl5pPr marL="2534634" indent="0">
              <a:buNone/>
              <a:defRPr sz="1300"/>
            </a:lvl5pPr>
            <a:lvl6pPr marL="3168299" indent="0">
              <a:buNone/>
              <a:defRPr sz="1300"/>
            </a:lvl6pPr>
            <a:lvl7pPr marL="3801960" indent="0">
              <a:buNone/>
              <a:defRPr sz="1300"/>
            </a:lvl7pPr>
            <a:lvl8pPr marL="4435626" indent="0">
              <a:buNone/>
              <a:defRPr sz="1300"/>
            </a:lvl8pPr>
            <a:lvl9pPr marL="5069288" indent="0">
              <a:buNone/>
              <a:defRPr sz="13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FE969-DBB6-4B10-A623-0CDB800F9447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31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958"/>
            <a:ext cx="7680960" cy="793435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3613" indent="0">
              <a:buNone/>
              <a:defRPr sz="3900"/>
            </a:lvl2pPr>
            <a:lvl3pPr marL="1267293" indent="0">
              <a:buNone/>
              <a:defRPr sz="3400"/>
            </a:lvl3pPr>
            <a:lvl4pPr marL="1900969" indent="0">
              <a:buNone/>
              <a:defRPr sz="2800"/>
            </a:lvl4pPr>
            <a:lvl5pPr marL="2534634" indent="0">
              <a:buNone/>
              <a:defRPr sz="2800"/>
            </a:lvl5pPr>
            <a:lvl6pPr marL="3168299" indent="0">
              <a:buNone/>
              <a:defRPr sz="2800"/>
            </a:lvl6pPr>
            <a:lvl7pPr marL="3801960" indent="0">
              <a:buNone/>
              <a:defRPr sz="2800"/>
            </a:lvl7pPr>
            <a:lvl8pPr marL="4435626" indent="0">
              <a:buNone/>
              <a:defRPr sz="2800"/>
            </a:lvl8pPr>
            <a:lvl9pPr marL="5069288" indent="0">
              <a:buNone/>
              <a:defRPr sz="28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5"/>
            <a:ext cx="7680960" cy="1126808"/>
          </a:xfrm>
        </p:spPr>
        <p:txBody>
          <a:bodyPr/>
          <a:lstStyle>
            <a:lvl1pPr marL="0" indent="0">
              <a:buNone/>
              <a:defRPr sz="2000"/>
            </a:lvl1pPr>
            <a:lvl2pPr marL="633613" indent="0">
              <a:buNone/>
              <a:defRPr sz="1700"/>
            </a:lvl2pPr>
            <a:lvl3pPr marL="1267293" indent="0">
              <a:buNone/>
              <a:defRPr sz="1400"/>
            </a:lvl3pPr>
            <a:lvl4pPr marL="1900969" indent="0">
              <a:buNone/>
              <a:defRPr sz="1300"/>
            </a:lvl4pPr>
            <a:lvl5pPr marL="2534634" indent="0">
              <a:buNone/>
              <a:defRPr sz="1300"/>
            </a:lvl5pPr>
            <a:lvl6pPr marL="3168299" indent="0">
              <a:buNone/>
              <a:defRPr sz="1300"/>
            </a:lvl6pPr>
            <a:lvl7pPr marL="3801960" indent="0">
              <a:buNone/>
              <a:defRPr sz="1300"/>
            </a:lvl7pPr>
            <a:lvl8pPr marL="4435626" indent="0">
              <a:buNone/>
              <a:defRPr sz="1300"/>
            </a:lvl8pPr>
            <a:lvl9pPr marL="5069288" indent="0">
              <a:buNone/>
              <a:defRPr sz="13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8F0DD-F40C-440E-A920-01C359CC8F2A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15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01083-EEAD-4BA7-952F-45324D918BC3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663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F81F3-F478-495E-8977-8A7E98912C62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2A5EA-5224-4158-9527-BC179697150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5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2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60"/>
            <a:ext cx="5656263" cy="895668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3690" indent="0">
              <a:buNone/>
              <a:defRPr sz="2800" b="1"/>
            </a:lvl2pPr>
            <a:lvl3pPr marL="1267445" indent="0">
              <a:buNone/>
              <a:defRPr sz="2500" b="1"/>
            </a:lvl3pPr>
            <a:lvl4pPr marL="1901197" indent="0">
              <a:buNone/>
              <a:defRPr sz="2200" b="1"/>
            </a:lvl4pPr>
            <a:lvl5pPr marL="2534939" indent="0">
              <a:buNone/>
              <a:defRPr sz="2200" b="1"/>
            </a:lvl5pPr>
            <a:lvl6pPr marL="3168680" indent="0">
              <a:buNone/>
              <a:defRPr sz="2200" b="1"/>
            </a:lvl6pPr>
            <a:lvl7pPr marL="3802417" indent="0">
              <a:buNone/>
              <a:defRPr sz="2200" b="1"/>
            </a:lvl7pPr>
            <a:lvl8pPr marL="4436158" indent="0">
              <a:buNone/>
              <a:defRPr sz="2200" b="1"/>
            </a:lvl8pPr>
            <a:lvl9pPr marL="5069897" indent="0">
              <a:buNone/>
              <a:defRPr sz="2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155" y="2149160"/>
            <a:ext cx="5658485" cy="895668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3690" indent="0">
              <a:buNone/>
              <a:defRPr sz="2800" b="1"/>
            </a:lvl2pPr>
            <a:lvl3pPr marL="1267445" indent="0">
              <a:buNone/>
              <a:defRPr sz="2500" b="1"/>
            </a:lvl3pPr>
            <a:lvl4pPr marL="1901197" indent="0">
              <a:buNone/>
              <a:defRPr sz="2200" b="1"/>
            </a:lvl4pPr>
            <a:lvl5pPr marL="2534939" indent="0">
              <a:buNone/>
              <a:defRPr sz="2200" b="1"/>
            </a:lvl5pPr>
            <a:lvl6pPr marL="3168680" indent="0">
              <a:buNone/>
              <a:defRPr sz="2200" b="1"/>
            </a:lvl6pPr>
            <a:lvl7pPr marL="3802417" indent="0">
              <a:buNone/>
              <a:defRPr sz="2200" b="1"/>
            </a:lvl7pPr>
            <a:lvl8pPr marL="4436158" indent="0">
              <a:buNone/>
              <a:defRPr sz="2200" b="1"/>
            </a:lvl8pPr>
            <a:lvl9pPr marL="5069897" indent="0">
              <a:buNone/>
              <a:defRPr sz="2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155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8A525-D529-43BF-B1D6-0290DFC360F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24E37-A393-4B9D-8D09-7D267AF27C18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7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8CBBF-4E43-41D1-A4CD-B3D5807BB149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65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6" y="382386"/>
            <a:ext cx="4211638" cy="162687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6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6" y="2009145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3690" indent="0">
              <a:buNone/>
              <a:defRPr sz="1700"/>
            </a:lvl2pPr>
            <a:lvl3pPr marL="1267445" indent="0">
              <a:buNone/>
              <a:defRPr sz="1400"/>
            </a:lvl3pPr>
            <a:lvl4pPr marL="1901197" indent="0">
              <a:buNone/>
              <a:defRPr sz="1300"/>
            </a:lvl4pPr>
            <a:lvl5pPr marL="2534939" indent="0">
              <a:buNone/>
              <a:defRPr sz="1300"/>
            </a:lvl5pPr>
            <a:lvl6pPr marL="3168680" indent="0">
              <a:buNone/>
              <a:defRPr sz="1300"/>
            </a:lvl6pPr>
            <a:lvl7pPr marL="3802417" indent="0">
              <a:buNone/>
              <a:defRPr sz="1300"/>
            </a:lvl7pPr>
            <a:lvl8pPr marL="4436158" indent="0">
              <a:buNone/>
              <a:defRPr sz="1300"/>
            </a:lvl8pPr>
            <a:lvl9pPr marL="5069897" indent="0">
              <a:buNone/>
              <a:defRPr sz="13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FE969-DBB6-4B10-A623-0CDB800F9447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7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957"/>
            <a:ext cx="7680960" cy="793435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3690" indent="0">
              <a:buNone/>
              <a:defRPr sz="3900"/>
            </a:lvl2pPr>
            <a:lvl3pPr marL="1267445" indent="0">
              <a:buNone/>
              <a:defRPr sz="3400"/>
            </a:lvl3pPr>
            <a:lvl4pPr marL="1901197" indent="0">
              <a:buNone/>
              <a:defRPr sz="2800"/>
            </a:lvl4pPr>
            <a:lvl5pPr marL="2534939" indent="0">
              <a:buNone/>
              <a:defRPr sz="2800"/>
            </a:lvl5pPr>
            <a:lvl6pPr marL="3168680" indent="0">
              <a:buNone/>
              <a:defRPr sz="2800"/>
            </a:lvl6pPr>
            <a:lvl7pPr marL="3802417" indent="0">
              <a:buNone/>
              <a:defRPr sz="2800"/>
            </a:lvl7pPr>
            <a:lvl8pPr marL="4436158" indent="0">
              <a:buNone/>
              <a:defRPr sz="2800"/>
            </a:lvl8pPr>
            <a:lvl9pPr marL="5069897" indent="0">
              <a:buNone/>
              <a:defRPr sz="28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5"/>
            <a:ext cx="7680960" cy="1126808"/>
          </a:xfrm>
        </p:spPr>
        <p:txBody>
          <a:bodyPr/>
          <a:lstStyle>
            <a:lvl1pPr marL="0" indent="0">
              <a:buNone/>
              <a:defRPr sz="2000"/>
            </a:lvl1pPr>
            <a:lvl2pPr marL="633690" indent="0">
              <a:buNone/>
              <a:defRPr sz="1700"/>
            </a:lvl2pPr>
            <a:lvl3pPr marL="1267445" indent="0">
              <a:buNone/>
              <a:defRPr sz="1400"/>
            </a:lvl3pPr>
            <a:lvl4pPr marL="1901197" indent="0">
              <a:buNone/>
              <a:defRPr sz="1300"/>
            </a:lvl4pPr>
            <a:lvl5pPr marL="2534939" indent="0">
              <a:buNone/>
              <a:defRPr sz="1300"/>
            </a:lvl5pPr>
            <a:lvl6pPr marL="3168680" indent="0">
              <a:buNone/>
              <a:defRPr sz="1300"/>
            </a:lvl6pPr>
            <a:lvl7pPr marL="3802417" indent="0">
              <a:buNone/>
              <a:defRPr sz="1300"/>
            </a:lvl7pPr>
            <a:lvl8pPr marL="4436158" indent="0">
              <a:buNone/>
              <a:defRPr sz="1300"/>
            </a:lvl8pPr>
            <a:lvl9pPr marL="5069897" indent="0">
              <a:buNone/>
              <a:defRPr sz="13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8F0DD-F40C-440E-A920-01C359CC8F2A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738" tIns="63427" rIns="126738" bIns="634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738" tIns="63427" rIns="126738" bIns="634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6738" tIns="63427" rIns="126738" bIns="6342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2000"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6738" tIns="63427" rIns="126738" bIns="63427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2000"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6738" tIns="63427" rIns="126738" bIns="6342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/>
            </a:lvl1pPr>
          </a:lstStyle>
          <a:p>
            <a:pPr>
              <a:defRPr/>
            </a:pPr>
            <a:fld id="{BB6AA81F-84E9-4CFA-AD60-A7C3FEA3F5A2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7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369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67445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01197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34939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5306" indent="-475306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29825" indent="-396074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84337" indent="-316858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18089" indent="-31685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51815" indent="-316858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485549" indent="-316858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19286" indent="-316858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53018" indent="-316858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386763" indent="-316858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674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3690" algn="l" defTabSz="12674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67445" algn="l" defTabSz="12674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197" algn="l" defTabSz="12674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34939" algn="l" defTabSz="12674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680" algn="l" defTabSz="12674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02417" algn="l" defTabSz="12674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36158" algn="l" defTabSz="12674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9897" algn="l" defTabSz="12674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2000" smtClean="0"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2000" smtClean="0"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 smtClean="0"/>
            </a:lvl1pPr>
          </a:lstStyle>
          <a:p>
            <a:pPr>
              <a:defRPr/>
            </a:pPr>
            <a:fld id="{011A93FE-74BD-40A3-8AA9-CD110B1C5A30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8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4008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8016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2024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6032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80060" indent="-480060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600200" indent="-32004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40280" indent="-32004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80360" indent="-32004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20440" indent="-32004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60520" indent="-32004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00600" indent="-32004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40680" indent="-32004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722" tIns="63420" rIns="126722" bIns="634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722" tIns="63420" rIns="126722" bIns="634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6722" tIns="63420" rIns="126722" bIns="634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2000"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6722" tIns="63420" rIns="126722" bIns="634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2000"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6722" tIns="63420" rIns="126722" bIns="634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/>
            </a:lvl1pPr>
          </a:lstStyle>
          <a:p>
            <a:pPr>
              <a:defRPr/>
            </a:pPr>
            <a:fld id="{BB6AA81F-84E9-4CFA-AD60-A7C3FEA3F5A2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0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3613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67293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00969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34634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5250" indent="-475250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29701" indent="-396026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84146" indent="-31682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17823" indent="-31682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51472" indent="-31682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485131" indent="-31682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18792" indent="-31682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52447" indent="-31682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386116" indent="-31682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672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3613" algn="l" defTabSz="12672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67293" algn="l" defTabSz="12672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00969" algn="l" defTabSz="12672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34634" algn="l" defTabSz="12672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299" algn="l" defTabSz="12672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01960" algn="l" defTabSz="12672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35626" algn="l" defTabSz="12672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9288" algn="l" defTabSz="12672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ejun.p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z.uni.lodz.pl/strefa-studenta/sprawy-organizacyjne/egzaminy-dyplomowe" TargetMode="External"/><Relationship Id="rId2" Type="http://schemas.openxmlformats.org/officeDocument/2006/relationships/hyperlink" Target="http://www.matejun.pl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801600" cy="962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7"/>
          <p:cNvSpPr>
            <a:spLocks noChangeArrowheads="1"/>
          </p:cNvSpPr>
          <p:nvPr/>
        </p:nvSpPr>
        <p:spPr bwMode="auto">
          <a:xfrm>
            <a:off x="496260" y="3576486"/>
            <a:ext cx="11694795" cy="1205324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  <a:extLst/>
        </p:spPr>
        <p:txBody>
          <a:bodyPr lIns="126738" tIns="63427" rIns="126738" bIns="63427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7000" b="1" dirty="0">
                <a:solidFill>
                  <a:srgbClr val="000099"/>
                </a:solidFill>
              </a:rPr>
              <a:t>Seminarium dyplomowe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08589" y="6557277"/>
            <a:ext cx="7296467" cy="2635812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  <a:extLst/>
        </p:spPr>
        <p:txBody>
          <a:bodyPr lIns="124823" tIns="64938" rIns="124823" bIns="64938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lnSpc>
                <a:spcPct val="120000"/>
              </a:lnSpc>
              <a:buClrTx/>
              <a:buFontTx/>
              <a:buNone/>
            </a:pPr>
            <a:r>
              <a:rPr lang="pl-PL" altLang="pl-PL" sz="3500" dirty="0">
                <a:solidFill>
                  <a:schemeClr val="tx1"/>
                </a:solidFill>
              </a:rPr>
              <a:t>Dr hab. </a:t>
            </a:r>
            <a:r>
              <a:rPr lang="es-AR" altLang="pl-PL" sz="3500" dirty="0">
                <a:solidFill>
                  <a:schemeClr val="tx1"/>
                </a:solidFill>
              </a:rPr>
              <a:t>Marek Matejun</a:t>
            </a:r>
            <a:r>
              <a:rPr lang="pl-PL" altLang="pl-PL" sz="3500" dirty="0">
                <a:solidFill>
                  <a:schemeClr val="tx1"/>
                </a:solidFill>
              </a:rPr>
              <a:t>, Prof. UŁ</a:t>
            </a:r>
          </a:p>
          <a:p>
            <a:pPr algn="ctr" eaLnBrk="1">
              <a:lnSpc>
                <a:spcPct val="120000"/>
              </a:lnSpc>
              <a:buClrTx/>
              <a:buFontTx/>
              <a:buNone/>
            </a:pPr>
            <a:r>
              <a:rPr lang="pl-PL" altLang="pl-PL" sz="3100" b="0" dirty="0">
                <a:solidFill>
                  <a:schemeClr val="tx1"/>
                </a:solidFill>
              </a:rPr>
              <a:t>Katedra Przedsiębiorczości</a:t>
            </a:r>
            <a:br>
              <a:rPr lang="pl-PL" altLang="pl-PL" sz="3100" b="0" dirty="0">
                <a:solidFill>
                  <a:schemeClr val="tx1"/>
                </a:solidFill>
              </a:rPr>
            </a:br>
            <a:r>
              <a:rPr lang="pl-PL" altLang="pl-PL" sz="3100" b="0" dirty="0">
                <a:solidFill>
                  <a:schemeClr val="tx1"/>
                </a:solidFill>
              </a:rPr>
              <a:t>i Polityki Przemysłowej</a:t>
            </a:r>
          </a:p>
          <a:p>
            <a:pPr algn="ctr" eaLnBrk="1">
              <a:lnSpc>
                <a:spcPct val="120000"/>
              </a:lnSpc>
              <a:buClrTx/>
              <a:buFontTx/>
              <a:buNone/>
            </a:pPr>
            <a:r>
              <a:rPr lang="pl-PL" altLang="pl-PL" sz="3100" b="0" dirty="0">
                <a:solidFill>
                  <a:schemeClr val="tx1"/>
                </a:solidFill>
                <a:hlinkClick r:id="rId3"/>
              </a:rPr>
              <a:t>www.matejun.pl</a:t>
            </a:r>
            <a:r>
              <a:rPr lang="pl-PL" altLang="pl-PL" sz="3100" b="0" dirty="0">
                <a:solidFill>
                  <a:schemeClr val="tx1"/>
                </a:solidFill>
              </a:rPr>
              <a:t> </a:t>
            </a:r>
            <a:endParaRPr lang="es-AR" altLang="pl-PL" sz="3100" b="0" dirty="0">
              <a:solidFill>
                <a:schemeClr val="tx1"/>
              </a:solidFill>
            </a:endParaRPr>
          </a:p>
        </p:txBody>
      </p:sp>
      <p:pic>
        <p:nvPicPr>
          <p:cNvPr id="1032" name="Picture 8" descr="J:\loga_pap_firmowe\UL\logotypy_katedr_wydzialu_zarzadzania\Logotypy katedr Wydziału Zarządzania\katedra_przedsiebiorczosci_i_polityki_przemyslowej\logo\rastrowe\logo_katedra_przedsiebiorczosci_i_polityki_przemyslowej_ul_v_pl_rgb_ap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223" y="6557277"/>
            <a:ext cx="2444249" cy="263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:\loga_pap_firmowe\UL\logo_ul\logotypy\pl\rastrowe\logo_ul_v_pl_rgb_apl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018" y="408113"/>
            <a:ext cx="277045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loga_pap_firmowe\UL\logotypy_wz\logotypy_wz\pl\rastrowe\logo_wz_ul_v_pl_rgb_apl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23" y="408113"/>
            <a:ext cx="2482178" cy="250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178629" y="1027335"/>
            <a:ext cx="6150428" cy="1108968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  <a:extLst/>
        </p:spPr>
        <p:txBody>
          <a:bodyPr lIns="124767" tIns="64910" rIns="124767" bIns="6491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lnSpc>
                <a:spcPct val="120000"/>
              </a:lnSpc>
              <a:spcBef>
                <a:spcPts val="1000"/>
              </a:spcBef>
              <a:buNone/>
            </a:pPr>
            <a:r>
              <a:rPr lang="pl-PL" altLang="pl-PL" sz="2500" dirty="0">
                <a:solidFill>
                  <a:schemeClr val="tx1"/>
                </a:solidFill>
              </a:rPr>
              <a:t>Uniwersytet Łódzki, Wydział Zarządzania</a:t>
            </a:r>
          </a:p>
        </p:txBody>
      </p:sp>
    </p:spTree>
    <p:extLst>
      <p:ext uri="{BB962C8B-B14F-4D97-AF65-F5344CB8AC3E}">
        <p14:creationId xmlns:p14="http://schemas.microsoft.com/office/powerpoint/2010/main" val="3240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60120" y="106682"/>
            <a:ext cx="10881360" cy="964565"/>
          </a:xfrm>
        </p:spPr>
        <p:txBody>
          <a:bodyPr/>
          <a:lstStyle/>
          <a:p>
            <a:r>
              <a:rPr lang="pl-PL" altLang="pl-PL" sz="5600" b="1" dirty="0" smtClean="0">
                <a:solidFill>
                  <a:srgbClr val="000099"/>
                </a:solidFill>
              </a:rPr>
              <a:t>Kolejne spotkanie</a:t>
            </a:r>
            <a:endParaRPr lang="pl-PL" altLang="pl-PL" sz="5600" b="1" dirty="0">
              <a:solidFill>
                <a:srgbClr val="000099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155" y="1373507"/>
            <a:ext cx="12099290" cy="7963218"/>
          </a:xfrm>
        </p:spPr>
        <p:txBody>
          <a:bodyPr/>
          <a:lstStyle/>
          <a:p>
            <a:pPr marL="853338" indent="-853338">
              <a:buNone/>
            </a:pPr>
            <a:r>
              <a:rPr lang="pl-PL" altLang="pl-PL" sz="3500" b="1" dirty="0" smtClean="0">
                <a:solidFill>
                  <a:srgbClr val="0000FF"/>
                </a:solidFill>
              </a:rPr>
              <a:t>Termin spotkania: środa, 18.06.2025, godz. 19.00</a:t>
            </a:r>
          </a:p>
          <a:p>
            <a:pPr marL="853338" indent="-853338">
              <a:buNone/>
            </a:pPr>
            <a:endParaRPr lang="pl-PL" altLang="pl-PL" sz="3500" b="1" dirty="0" smtClean="0"/>
          </a:p>
          <a:p>
            <a:pPr marL="0" indent="0">
              <a:buNone/>
            </a:pPr>
            <a:r>
              <a:rPr lang="pl-PL" altLang="pl-PL" sz="3500" dirty="0" smtClean="0"/>
              <a:t>Na kolejne seminarium </a:t>
            </a:r>
            <a:r>
              <a:rPr lang="pl-PL" altLang="pl-PL" sz="3500" dirty="0"/>
              <a:t>proszę o przygotowanie następujących kwestii:</a:t>
            </a:r>
          </a:p>
          <a:p>
            <a:pPr marL="651433" indent="-571500">
              <a:buFont typeface="+mj-lt"/>
              <a:buAutoNum type="arabicPeriod"/>
            </a:pPr>
            <a:r>
              <a:rPr lang="pl-PL" altLang="pl-PL" sz="3500" dirty="0" smtClean="0"/>
              <a:t>Planowanego tytułu/tematu pracy licencjackiej</a:t>
            </a:r>
          </a:p>
          <a:p>
            <a:pPr marL="1211503" lvl="1" indent="-571500"/>
            <a:r>
              <a:rPr lang="pl-PL" altLang="pl-PL" sz="3500" dirty="0" smtClean="0"/>
              <a:t>jakie zagadnienia merytoryczne planuje Pani/Pan poruszyć w ramach pracy? jaki będzie zakres merytoryczny pracy?</a:t>
            </a:r>
            <a:endParaRPr lang="pl-PL" altLang="pl-PL" sz="3500" dirty="0"/>
          </a:p>
          <a:p>
            <a:pPr marL="651433" indent="-571500">
              <a:buFont typeface="+mj-lt"/>
              <a:buAutoNum type="arabicPeriod"/>
            </a:pPr>
            <a:r>
              <a:rPr lang="pl-PL" altLang="pl-PL" sz="3500" dirty="0" smtClean="0"/>
              <a:t>Nazwy </a:t>
            </a:r>
            <a:r>
              <a:rPr lang="pl-PL" altLang="pl-PL" sz="3500" dirty="0"/>
              <a:t>i ogólnej charakterystyki (rodzaj działalności/wielkość/forma prawna) firmy, w której planujecie przeprowadzić badania</a:t>
            </a:r>
            <a:endParaRPr lang="pl-PL" altLang="pl-PL" sz="3500" dirty="0" smtClean="0"/>
          </a:p>
        </p:txBody>
      </p:sp>
    </p:spTree>
    <p:extLst>
      <p:ext uri="{BB962C8B-B14F-4D97-AF65-F5344CB8AC3E}">
        <p14:creationId xmlns:p14="http://schemas.microsoft.com/office/powerpoint/2010/main" val="34289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Rectangle 4"/>
          <p:cNvSpPr>
            <a:spLocks noChangeArrowheads="1"/>
          </p:cNvSpPr>
          <p:nvPr/>
        </p:nvSpPr>
        <p:spPr bwMode="auto">
          <a:xfrm>
            <a:off x="351155" y="1128192"/>
            <a:ext cx="11841480" cy="745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001" tIns="64001" rIns="128001" bIns="64001"/>
          <a:lstStyle>
            <a:lvl1pPr marL="342900" indent="-342900" algn="l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pl-PL" altLang="pl-PL" sz="2500" dirty="0" smtClean="0">
                <a:solidFill>
                  <a:srgbClr val="000000"/>
                </a:solidFill>
              </a:rPr>
              <a:t>Zapraszam na </a:t>
            </a:r>
            <a:r>
              <a:rPr lang="pl-PL" altLang="pl-PL" sz="2500" u="sng" dirty="0" smtClean="0">
                <a:solidFill>
                  <a:srgbClr val="000000"/>
                </a:solidFill>
                <a:hlinkClick r:id="rId2"/>
              </a:rPr>
              <a:t>www.matejun.pl</a:t>
            </a:r>
            <a:r>
              <a:rPr lang="pl-PL" altLang="pl-PL" sz="2500" u="sng" dirty="0" smtClean="0">
                <a:solidFill>
                  <a:srgbClr val="000000"/>
                </a:solidFill>
              </a:rPr>
              <a:t> 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pl-PL" altLang="pl-PL" sz="2500" dirty="0" smtClean="0">
                <a:solidFill>
                  <a:srgbClr val="000000"/>
                </a:solidFill>
              </a:rPr>
              <a:t> hasło</a:t>
            </a:r>
            <a:r>
              <a:rPr lang="pl-PL" altLang="pl-PL" sz="2500" dirty="0">
                <a:solidFill>
                  <a:srgbClr val="000000"/>
                </a:solidFill>
              </a:rPr>
              <a:t>: </a:t>
            </a:r>
            <a:r>
              <a:rPr lang="pl-PL" altLang="pl-PL" sz="2500" dirty="0" smtClean="0">
                <a:solidFill>
                  <a:srgbClr val="000000"/>
                </a:solidFill>
              </a:rPr>
              <a:t>55</a:t>
            </a:r>
            <a:endParaRPr lang="pl-PL" altLang="pl-PL" sz="2500" u="sng" dirty="0">
              <a:solidFill>
                <a:srgbClr val="000000"/>
              </a:solidFill>
            </a:endParaRP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pl-PL" altLang="pl-PL" sz="2500" dirty="0" smtClean="0">
                <a:solidFill>
                  <a:srgbClr val="000000"/>
                </a:solidFill>
              </a:rPr>
              <a:t>Dokumenty związane </a:t>
            </a:r>
            <a:r>
              <a:rPr lang="pl-PL" altLang="pl-PL" sz="2500" dirty="0">
                <a:solidFill>
                  <a:srgbClr val="000000"/>
                </a:solidFill>
              </a:rPr>
              <a:t>z dyplomowaniem</a:t>
            </a:r>
            <a:r>
              <a:rPr lang="pl-PL" altLang="pl-PL" sz="2500" dirty="0" smtClean="0">
                <a:solidFill>
                  <a:srgbClr val="000000"/>
                </a:solidFill>
              </a:rPr>
              <a:t>: </a:t>
            </a:r>
            <a:r>
              <a:rPr lang="pl-PL" altLang="pl-PL" sz="2500" dirty="0" smtClean="0">
                <a:solidFill>
                  <a:srgbClr val="000000"/>
                </a:solidFill>
                <a:hlinkClick r:id="rId3"/>
              </a:rPr>
              <a:t>https</a:t>
            </a:r>
            <a:r>
              <a:rPr lang="pl-PL" altLang="pl-PL" sz="2500" dirty="0">
                <a:solidFill>
                  <a:srgbClr val="000000"/>
                </a:solidFill>
                <a:hlinkClick r:id="rId3"/>
              </a:rPr>
              <a:t>://</a:t>
            </a:r>
            <a:r>
              <a:rPr lang="pl-PL" altLang="pl-PL" sz="2500" dirty="0" smtClean="0">
                <a:solidFill>
                  <a:srgbClr val="000000"/>
                </a:solidFill>
                <a:hlinkClick r:id="rId3"/>
              </a:rPr>
              <a:t>www.wz.uni.lodz.pl/strefa-studenta/sprawy-organizacyjne/egzaminy-dyplomowe</a:t>
            </a:r>
            <a:r>
              <a:rPr lang="pl-PL" altLang="pl-PL" sz="2500" dirty="0" smtClean="0">
                <a:solidFill>
                  <a:srgbClr val="000000"/>
                </a:solidFill>
              </a:rPr>
              <a:t> </a:t>
            </a:r>
            <a:endParaRPr lang="pl-PL" altLang="pl-PL" sz="2500" dirty="0" smtClean="0">
              <a:solidFill>
                <a:srgbClr val="000000"/>
              </a:solidFill>
            </a:endParaRP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pl-PL" altLang="pl-PL" sz="2500" b="1" dirty="0" smtClean="0">
                <a:solidFill>
                  <a:srgbClr val="000000"/>
                </a:solidFill>
              </a:rPr>
              <a:t>Zasady współpracy: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pl-PL" altLang="pl-PL" sz="2500" dirty="0" smtClean="0">
                <a:solidFill>
                  <a:srgbClr val="000000"/>
                </a:solidFill>
              </a:rPr>
              <a:t>proszę o (1) obowiązkową obecność i (2) uwagę na zajęciach</a:t>
            </a:r>
          </a:p>
          <a:p>
            <a:pPr lvl="2">
              <a:spcBef>
                <a:spcPts val="1000"/>
              </a:spcBef>
              <a:spcAft>
                <a:spcPts val="0"/>
              </a:spcAft>
            </a:pPr>
            <a:r>
              <a:rPr lang="pl-PL" altLang="pl-PL" sz="2500" dirty="0" smtClean="0">
                <a:solidFill>
                  <a:srgbClr val="000000"/>
                </a:solidFill>
              </a:rPr>
              <a:t>jeśli coś jest niejasne – pytajcie!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pl-PL" altLang="pl-PL" sz="2500" dirty="0" smtClean="0">
                <a:solidFill>
                  <a:srgbClr val="000000"/>
                </a:solidFill>
              </a:rPr>
              <a:t>proszę o zwrócenie szczególnej uwagi na prezentacje - proszę o pisanie pracy zgodnie z podanymi wytycznymi</a:t>
            </a:r>
          </a:p>
          <a:p>
            <a:pPr lvl="2">
              <a:spcBef>
                <a:spcPts val="1000"/>
              </a:spcBef>
              <a:spcAft>
                <a:spcPts val="0"/>
              </a:spcAft>
            </a:pPr>
            <a:r>
              <a:rPr lang="pl-PL" altLang="pl-PL" sz="2500" dirty="0" smtClean="0">
                <a:solidFill>
                  <a:srgbClr val="000000"/>
                </a:solidFill>
              </a:rPr>
              <a:t>będę sprawdzał tylko prace pisane zgodnie z wytycznymi – brak  dostosowania się do wytycznych = pracę odsyłam do poprawki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pl-PL" altLang="pl-PL" sz="2500" dirty="0" smtClean="0">
                <a:solidFill>
                  <a:srgbClr val="000000"/>
                </a:solidFill>
              </a:rPr>
              <a:t>podpowiadam / sprawdzam pracę pod kątem merytorycznym, natomiast nie sprawdzam pracy pod kątem literówek, błędów ortograficznych, gramatycznych, stylistycznych itp. – za to odpowiadacie sami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pl-PL" altLang="pl-PL" sz="2500" dirty="0" smtClean="0">
                <a:solidFill>
                  <a:srgbClr val="000000"/>
                </a:solidFill>
              </a:rPr>
              <a:t>Ogólny harmonogram współpracy:</a:t>
            </a:r>
          </a:p>
          <a:p>
            <a:pPr lvl="2">
              <a:spcBef>
                <a:spcPts val="1000"/>
              </a:spcBef>
              <a:spcAft>
                <a:spcPts val="0"/>
              </a:spcAft>
            </a:pPr>
            <a:r>
              <a:rPr lang="pl-PL" altLang="pl-PL" sz="2100" dirty="0" smtClean="0">
                <a:solidFill>
                  <a:srgbClr val="000000"/>
                </a:solidFill>
              </a:rPr>
              <a:t>semestr 0 – wprowadzenie do pisania pracy, wyznaczenie tematu i ogólnego zakresu pracy</a:t>
            </a:r>
          </a:p>
          <a:p>
            <a:pPr lvl="2">
              <a:spcBef>
                <a:spcPts val="1000"/>
              </a:spcBef>
              <a:spcAft>
                <a:spcPts val="0"/>
              </a:spcAft>
            </a:pPr>
            <a:r>
              <a:rPr lang="pl-PL" altLang="pl-PL" sz="2100" dirty="0" smtClean="0">
                <a:solidFill>
                  <a:srgbClr val="000000"/>
                </a:solidFill>
              </a:rPr>
              <a:t>semestr 1 – napisanie części teoretycznej</a:t>
            </a:r>
          </a:p>
          <a:p>
            <a:pPr lvl="2">
              <a:spcBef>
                <a:spcPts val="1000"/>
              </a:spcBef>
              <a:spcAft>
                <a:spcPts val="0"/>
              </a:spcAft>
            </a:pPr>
            <a:r>
              <a:rPr lang="pl-PL" altLang="pl-PL" sz="2100" dirty="0" smtClean="0">
                <a:solidFill>
                  <a:srgbClr val="000000"/>
                </a:solidFill>
              </a:rPr>
              <a:t>semestr 2 – przeprowadzenie badań, napisanie części empirycznej i przygotowanie do obrony</a:t>
            </a:r>
            <a:endParaRPr lang="pl-PL" altLang="pl-PL" sz="2100" dirty="0">
              <a:solidFill>
                <a:srgbClr val="000000"/>
              </a:solidFill>
            </a:endParaRPr>
          </a:p>
          <a:p>
            <a:pPr lvl="1">
              <a:spcBef>
                <a:spcPts val="1000"/>
              </a:spcBef>
              <a:spcAft>
                <a:spcPts val="0"/>
              </a:spcAft>
            </a:pPr>
            <a:endParaRPr lang="pl-PL" altLang="pl-PL" sz="2500" dirty="0" smtClean="0">
              <a:solidFill>
                <a:srgbClr val="000000"/>
              </a:solidFill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426720" y="195582"/>
            <a:ext cx="11948160" cy="87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001" tIns="64001" rIns="128001" bIns="64001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900" b="1" dirty="0">
                <a:solidFill>
                  <a:srgbClr val="000099"/>
                </a:solidFill>
              </a:rPr>
              <a:t>Seminarium – sprawy organizacyjne</a:t>
            </a:r>
            <a:endParaRPr lang="pl-PL" altLang="pl-PL" sz="4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1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6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26720" y="106682"/>
            <a:ext cx="11948160" cy="87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001" tIns="64001" rIns="128001" bIns="64001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900" b="1" dirty="0" smtClean="0">
                <a:solidFill>
                  <a:srgbClr val="000099"/>
                </a:solidFill>
              </a:rPr>
              <a:t>Cel i </a:t>
            </a:r>
            <a:r>
              <a:rPr lang="pl-PL" altLang="pl-PL" sz="4900" b="1" dirty="0" smtClean="0">
                <a:solidFill>
                  <a:srgbClr val="000099"/>
                </a:solidFill>
              </a:rPr>
              <a:t>zakres pracy </a:t>
            </a:r>
            <a:r>
              <a:rPr lang="pl-PL" altLang="pl-PL" sz="4900" b="1" dirty="0" smtClean="0">
                <a:solidFill>
                  <a:srgbClr val="000099"/>
                </a:solidFill>
              </a:rPr>
              <a:t>dyplomowej</a:t>
            </a:r>
            <a:endParaRPr lang="pl-PL" altLang="pl-PL" sz="4200" dirty="0">
              <a:solidFill>
                <a:srgbClr val="000000"/>
              </a:solidFill>
            </a:endParaRPr>
          </a:p>
        </p:txBody>
      </p:sp>
      <p:sp>
        <p:nvSpPr>
          <p:cNvPr id="10244" name="Text Box 13"/>
          <p:cNvSpPr txBox="1">
            <a:spLocks noChangeArrowheads="1"/>
          </p:cNvSpPr>
          <p:nvPr/>
        </p:nvSpPr>
        <p:spPr bwMode="auto">
          <a:xfrm>
            <a:off x="280120" y="1128192"/>
            <a:ext cx="12313368" cy="797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8001" tIns="64001" rIns="128001" bIns="64001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0"/>
              </a:spcBef>
              <a:spcAft>
                <a:spcPts val="1500"/>
              </a:spcAft>
            </a:pPr>
            <a:r>
              <a:rPr lang="pl-PL" altLang="pl-PL" sz="2900" dirty="0" smtClean="0">
                <a:solidFill>
                  <a:srgbClr val="000000"/>
                </a:solidFill>
              </a:rPr>
              <a:t>Praca dyplomowa powinna świadczyć </a:t>
            </a:r>
            <a:r>
              <a:rPr lang="pl-PL" altLang="pl-PL" sz="2900" dirty="0">
                <a:solidFill>
                  <a:srgbClr val="000000"/>
                </a:solidFill>
              </a:rPr>
              <a:t>o opanowaniu </a:t>
            </a:r>
            <a:r>
              <a:rPr lang="pl-PL" altLang="pl-PL" sz="2900" dirty="0" smtClean="0">
                <a:solidFill>
                  <a:srgbClr val="000000"/>
                </a:solidFill>
              </a:rPr>
              <a:t>przez studenta </a:t>
            </a:r>
            <a:r>
              <a:rPr lang="pl-PL" altLang="pl-PL" sz="2900" dirty="0">
                <a:solidFill>
                  <a:srgbClr val="000000"/>
                </a:solidFill>
              </a:rPr>
              <a:t>wiedzy związanej z kierunkiem studiów z uwzględnieniem wybranej </a:t>
            </a:r>
            <a:r>
              <a:rPr lang="pl-PL" altLang="pl-PL" sz="2900" dirty="0" smtClean="0">
                <a:solidFill>
                  <a:srgbClr val="000000"/>
                </a:solidFill>
              </a:rPr>
              <a:t>specjalności</a:t>
            </a:r>
          </a:p>
          <a:p>
            <a:pPr marL="457200" indent="-457200">
              <a:spcBef>
                <a:spcPct val="0"/>
              </a:spcBef>
              <a:spcAft>
                <a:spcPts val="1500"/>
              </a:spcAft>
            </a:pPr>
            <a:r>
              <a:rPr lang="pl-PL" altLang="pl-PL" sz="2900" dirty="0" smtClean="0">
                <a:solidFill>
                  <a:srgbClr val="000000"/>
                </a:solidFill>
              </a:rPr>
              <a:t>Obejmuje:</a:t>
            </a:r>
          </a:p>
          <a:p>
            <a:pPr marL="1200150" lvl="1" indent="-457200">
              <a:spcBef>
                <a:spcPct val="0"/>
              </a:spcBef>
              <a:spcAft>
                <a:spcPts val="1500"/>
              </a:spcAft>
            </a:pPr>
            <a:r>
              <a:rPr lang="pl-PL" altLang="pl-PL" sz="2900" dirty="0" smtClean="0">
                <a:solidFill>
                  <a:srgbClr val="000000"/>
                </a:solidFill>
              </a:rPr>
              <a:t>wyznaczenie (1) tytułu, (2) problemu badawczego, (3) celu pracy i sformułowanie (4) pytań badawczych</a:t>
            </a:r>
          </a:p>
          <a:p>
            <a:pPr marL="1200150" lvl="1" indent="-457200">
              <a:spcBef>
                <a:spcPct val="0"/>
              </a:spcBef>
              <a:spcAft>
                <a:spcPts val="1500"/>
              </a:spcAft>
            </a:pPr>
            <a:r>
              <a:rPr lang="pl-PL" altLang="pl-PL" sz="2900" dirty="0" smtClean="0">
                <a:solidFill>
                  <a:srgbClr val="000000"/>
                </a:solidFill>
              </a:rPr>
              <a:t>opis </a:t>
            </a:r>
            <a:r>
              <a:rPr lang="pl-PL" altLang="pl-PL" sz="2900" dirty="0" smtClean="0">
                <a:solidFill>
                  <a:srgbClr val="000000"/>
                </a:solidFill>
              </a:rPr>
              <a:t>wybranego </a:t>
            </a:r>
            <a:r>
              <a:rPr lang="pl-PL" altLang="pl-PL" sz="2900" dirty="0">
                <a:solidFill>
                  <a:srgbClr val="000000"/>
                </a:solidFill>
              </a:rPr>
              <a:t>zagadnienia </a:t>
            </a:r>
            <a:r>
              <a:rPr lang="pl-PL" altLang="pl-PL" sz="2900" dirty="0" smtClean="0">
                <a:solidFill>
                  <a:srgbClr val="000000"/>
                </a:solidFill>
              </a:rPr>
              <a:t>w oparciu </a:t>
            </a:r>
            <a:r>
              <a:rPr lang="pl-PL" altLang="pl-PL" sz="2900" dirty="0">
                <a:solidFill>
                  <a:srgbClr val="000000"/>
                </a:solidFill>
              </a:rPr>
              <a:t>o literaturę </a:t>
            </a:r>
            <a:r>
              <a:rPr lang="pl-PL" altLang="pl-PL" sz="2900" dirty="0" smtClean="0">
                <a:solidFill>
                  <a:srgbClr val="000000"/>
                </a:solidFill>
              </a:rPr>
              <a:t>przedmiotu</a:t>
            </a:r>
            <a:r>
              <a:rPr lang="pl-PL" altLang="pl-PL" sz="2900" dirty="0">
                <a:solidFill>
                  <a:srgbClr val="000000"/>
                </a:solidFill>
              </a:rPr>
              <a:t> </a:t>
            </a:r>
            <a:r>
              <a:rPr lang="pl-PL" altLang="pl-PL" sz="2900" b="1" dirty="0" smtClean="0">
                <a:solidFill>
                  <a:srgbClr val="000000"/>
                </a:solidFill>
              </a:rPr>
              <a:t>(część teoretyczna)</a:t>
            </a:r>
          </a:p>
          <a:p>
            <a:pPr marL="1200150" lvl="1" indent="-457200">
              <a:spcBef>
                <a:spcPct val="0"/>
              </a:spcBef>
              <a:spcAft>
                <a:spcPts val="1500"/>
              </a:spcAft>
            </a:pPr>
            <a:r>
              <a:rPr lang="pl-PL" altLang="pl-PL" sz="2900" dirty="0" smtClean="0">
                <a:solidFill>
                  <a:srgbClr val="000000"/>
                </a:solidFill>
              </a:rPr>
              <a:t>przygotowanie </a:t>
            </a:r>
            <a:r>
              <a:rPr lang="pl-PL" altLang="pl-PL" sz="2900" dirty="0" smtClean="0">
                <a:solidFill>
                  <a:srgbClr val="000000"/>
                </a:solidFill>
              </a:rPr>
              <a:t>(metodyka!) i </a:t>
            </a:r>
            <a:r>
              <a:rPr lang="pl-PL" altLang="pl-PL" sz="2900" dirty="0" smtClean="0">
                <a:solidFill>
                  <a:srgbClr val="000000"/>
                </a:solidFill>
              </a:rPr>
              <a:t>przeprowadzenie </a:t>
            </a:r>
            <a:r>
              <a:rPr lang="pl-PL" altLang="pl-PL" sz="2900" dirty="0">
                <a:solidFill>
                  <a:srgbClr val="000000"/>
                </a:solidFill>
              </a:rPr>
              <a:t>badań i </a:t>
            </a:r>
            <a:r>
              <a:rPr lang="pl-PL" altLang="pl-PL" sz="2900" dirty="0" smtClean="0">
                <a:solidFill>
                  <a:srgbClr val="000000"/>
                </a:solidFill>
              </a:rPr>
              <a:t>analiz </a:t>
            </a:r>
            <a:r>
              <a:rPr lang="pl-PL" altLang="pl-PL" sz="2900" dirty="0" smtClean="0">
                <a:solidFill>
                  <a:srgbClr val="000000"/>
                </a:solidFill>
              </a:rPr>
              <a:t>w praktyce gospodarczej </a:t>
            </a:r>
            <a:r>
              <a:rPr lang="pl-PL" altLang="pl-PL" sz="2900" b="1" dirty="0" smtClean="0">
                <a:solidFill>
                  <a:srgbClr val="000000"/>
                </a:solidFill>
              </a:rPr>
              <a:t>(część </a:t>
            </a:r>
            <a:r>
              <a:rPr lang="pl-PL" altLang="pl-PL" sz="2900" b="1" dirty="0" smtClean="0">
                <a:solidFill>
                  <a:srgbClr val="000000"/>
                </a:solidFill>
              </a:rPr>
              <a:t>empiryczna/praktyczna)</a:t>
            </a:r>
          </a:p>
          <a:p>
            <a:pPr marL="1200150" lvl="1" indent="-457200">
              <a:spcBef>
                <a:spcPct val="0"/>
              </a:spcBef>
              <a:spcAft>
                <a:spcPts val="1500"/>
              </a:spcAft>
            </a:pPr>
            <a:r>
              <a:rPr lang="pl-PL" altLang="pl-PL" sz="2900" dirty="0" smtClean="0">
                <a:solidFill>
                  <a:srgbClr val="000000"/>
                </a:solidFill>
              </a:rPr>
              <a:t>odpowiedzi na pytania badawcze, sformułowanie </a:t>
            </a:r>
            <a:r>
              <a:rPr lang="pl-PL" altLang="pl-PL" sz="2900" dirty="0">
                <a:solidFill>
                  <a:srgbClr val="000000"/>
                </a:solidFill>
              </a:rPr>
              <a:t>wniosków </a:t>
            </a:r>
            <a:r>
              <a:rPr lang="pl-PL" altLang="pl-PL" sz="2900" b="1" dirty="0" smtClean="0">
                <a:solidFill>
                  <a:srgbClr val="000000"/>
                </a:solidFill>
              </a:rPr>
              <a:t>(</a:t>
            </a:r>
            <a:r>
              <a:rPr lang="pl-PL" altLang="pl-PL" sz="2900" b="1" dirty="0" smtClean="0">
                <a:solidFill>
                  <a:srgbClr val="000000"/>
                </a:solidFill>
              </a:rPr>
              <a:t>część wnioskowania – w zakończeniu)</a:t>
            </a:r>
          </a:p>
          <a:p>
            <a:pPr marL="457200" indent="-457200">
              <a:spcBef>
                <a:spcPct val="0"/>
              </a:spcBef>
              <a:spcAft>
                <a:spcPts val="1500"/>
              </a:spcAft>
            </a:pPr>
            <a:r>
              <a:rPr lang="pl-PL" altLang="pl-PL" sz="2900" dirty="0" smtClean="0">
                <a:solidFill>
                  <a:srgbClr val="000000"/>
                </a:solidFill>
              </a:rPr>
              <a:t>Praca </a:t>
            </a:r>
            <a:r>
              <a:rPr lang="pl-PL" altLang="pl-PL" sz="2900" dirty="0">
                <a:solidFill>
                  <a:srgbClr val="000000"/>
                </a:solidFill>
              </a:rPr>
              <a:t>powinna wykazać umiejętności piszącego w zakresie wyboru </a:t>
            </a:r>
            <a:r>
              <a:rPr lang="pl-PL" altLang="pl-PL" sz="2900" dirty="0" smtClean="0">
                <a:solidFill>
                  <a:srgbClr val="000000"/>
                </a:solidFill>
              </a:rPr>
              <a:t>i analizy źródeł literatury naukowej (część teoretyczna) oraz korzystania z metod badawczych do rozwiązania określonego problemu badawczego (część empiryczna)</a:t>
            </a:r>
          </a:p>
        </p:txBody>
      </p:sp>
    </p:spTree>
    <p:extLst>
      <p:ext uri="{BB962C8B-B14F-4D97-AF65-F5344CB8AC3E}">
        <p14:creationId xmlns:p14="http://schemas.microsoft.com/office/powerpoint/2010/main" val="394361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" y="213360"/>
            <a:ext cx="11628120" cy="533400"/>
          </a:xfrm>
        </p:spPr>
        <p:txBody>
          <a:bodyPr/>
          <a:lstStyle/>
          <a:p>
            <a:r>
              <a:rPr lang="pl-PL" altLang="en-US" sz="4900" b="1" dirty="0" smtClean="0">
                <a:solidFill>
                  <a:srgbClr val="000099"/>
                </a:solidFill>
              </a:rPr>
              <a:t>Ogólna struktura </a:t>
            </a:r>
            <a:r>
              <a:rPr lang="pl-PL" altLang="en-US" sz="4900" b="1" dirty="0">
                <a:solidFill>
                  <a:srgbClr val="000099"/>
                </a:solidFill>
              </a:rPr>
              <a:t>pracy dyplomowej</a:t>
            </a:r>
          </a:p>
        </p:txBody>
      </p:sp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426720" y="1200200"/>
            <a:ext cx="11948160" cy="234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01" tIns="64001" rIns="128001" bIns="64001"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FontTx/>
              <a:buNone/>
            </a:pPr>
            <a:r>
              <a:rPr lang="pl-PL" altLang="en-US" sz="3300" b="1" dirty="0">
                <a:solidFill>
                  <a:srgbClr val="000000"/>
                </a:solidFill>
              </a:rPr>
              <a:t>Omówienie </a:t>
            </a:r>
            <a:r>
              <a:rPr lang="pl-PL" altLang="en-US" sz="3300" b="1" dirty="0" smtClean="0">
                <a:solidFill>
                  <a:srgbClr val="000000"/>
                </a:solidFill>
              </a:rPr>
              <a:t>ogólnej struktury </a:t>
            </a:r>
            <a:r>
              <a:rPr lang="pl-PL" altLang="en-US" sz="3300" b="1" dirty="0">
                <a:solidFill>
                  <a:srgbClr val="000000"/>
                </a:solidFill>
              </a:rPr>
              <a:t/>
            </a:r>
            <a:br>
              <a:rPr lang="pl-PL" altLang="en-US" sz="3300" b="1" dirty="0">
                <a:solidFill>
                  <a:srgbClr val="000000"/>
                </a:solidFill>
              </a:rPr>
            </a:br>
            <a:r>
              <a:rPr lang="pl-PL" altLang="en-US" sz="3300" b="1" dirty="0">
                <a:solidFill>
                  <a:srgbClr val="000000"/>
                </a:solidFill>
              </a:rPr>
              <a:t>pracy </a:t>
            </a:r>
            <a:r>
              <a:rPr lang="pl-PL" altLang="en-US" sz="3300" b="1" dirty="0" smtClean="0">
                <a:solidFill>
                  <a:srgbClr val="000000"/>
                </a:solidFill>
              </a:rPr>
              <a:t>dyplomowej</a:t>
            </a:r>
          </a:p>
          <a:p>
            <a:pPr marL="358775" indent="-358775">
              <a:spcBef>
                <a:spcPts val="0"/>
              </a:spcBef>
              <a:spcAft>
                <a:spcPts val="1800"/>
              </a:spcAft>
            </a:pPr>
            <a:r>
              <a:rPr lang="pl-PL" altLang="en-US" sz="3300" dirty="0" smtClean="0">
                <a:solidFill>
                  <a:srgbClr val="000000"/>
                </a:solidFill>
              </a:rPr>
              <a:t>tylko 2 poziomy podziału:</a:t>
            </a:r>
            <a:br>
              <a:rPr lang="pl-PL" altLang="en-US" sz="3300" dirty="0" smtClean="0">
                <a:solidFill>
                  <a:srgbClr val="000000"/>
                </a:solidFill>
              </a:rPr>
            </a:br>
            <a:r>
              <a:rPr lang="pl-PL" altLang="en-US" sz="3300" dirty="0" smtClean="0">
                <a:solidFill>
                  <a:srgbClr val="000000"/>
                </a:solidFill>
              </a:rPr>
              <a:t>rozdziały i podrozdziały</a:t>
            </a:r>
          </a:p>
          <a:p>
            <a:pPr marL="358775" indent="-358775">
              <a:spcBef>
                <a:spcPts val="0"/>
              </a:spcBef>
              <a:spcAft>
                <a:spcPts val="1800"/>
              </a:spcAft>
            </a:pPr>
            <a:r>
              <a:rPr lang="pl-PL" altLang="en-US" sz="3300" dirty="0" smtClean="0">
                <a:solidFill>
                  <a:srgbClr val="000000"/>
                </a:solidFill>
              </a:rPr>
              <a:t>tytuł rozdziału / podrozdziału</a:t>
            </a:r>
            <a:br>
              <a:rPr lang="pl-PL" altLang="en-US" sz="3300" dirty="0" smtClean="0">
                <a:solidFill>
                  <a:srgbClr val="000000"/>
                </a:solidFill>
              </a:rPr>
            </a:br>
            <a:r>
              <a:rPr lang="pl-PL" altLang="en-US" sz="3300" dirty="0" smtClean="0">
                <a:solidFill>
                  <a:srgbClr val="000000"/>
                </a:solidFill>
              </a:rPr>
              <a:t>nie może być taki sam, jak</a:t>
            </a:r>
            <a:br>
              <a:rPr lang="pl-PL" altLang="en-US" sz="3300" dirty="0" smtClean="0">
                <a:solidFill>
                  <a:srgbClr val="000000"/>
                </a:solidFill>
              </a:rPr>
            </a:br>
            <a:r>
              <a:rPr lang="pl-PL" altLang="en-US" sz="3300" dirty="0" smtClean="0">
                <a:solidFill>
                  <a:srgbClr val="000000"/>
                </a:solidFill>
              </a:rPr>
              <a:t>tytuł pracy</a:t>
            </a:r>
            <a:r>
              <a:rPr lang="pl-PL" altLang="en-US" sz="3300" dirty="0" smtClean="0">
                <a:solidFill>
                  <a:srgbClr val="000000"/>
                </a:solidFill>
              </a:rPr>
              <a:t>!</a:t>
            </a:r>
          </a:p>
          <a:p>
            <a:pPr marL="358775" indent="-358775">
              <a:spcBef>
                <a:spcPts val="0"/>
              </a:spcBef>
              <a:spcAft>
                <a:spcPts val="1800"/>
              </a:spcAft>
            </a:pPr>
            <a:r>
              <a:rPr lang="pl-PL" altLang="en-US" sz="3300" dirty="0" smtClean="0">
                <a:solidFill>
                  <a:srgbClr val="000000"/>
                </a:solidFill>
              </a:rPr>
              <a:t>każdy podrozdział po ok. </a:t>
            </a:r>
            <a:br>
              <a:rPr lang="pl-PL" altLang="en-US" sz="3300" dirty="0" smtClean="0">
                <a:solidFill>
                  <a:srgbClr val="000000"/>
                </a:solidFill>
              </a:rPr>
            </a:br>
            <a:r>
              <a:rPr lang="pl-PL" altLang="en-US" sz="3300" dirty="0" smtClean="0">
                <a:solidFill>
                  <a:srgbClr val="000000"/>
                </a:solidFill>
              </a:rPr>
              <a:t>5-7 stron (wyjątek: metodyka)</a:t>
            </a:r>
            <a:endParaRPr lang="pl-PL" altLang="en-US" sz="3300" dirty="0" smtClean="0">
              <a:solidFill>
                <a:srgbClr val="000000"/>
              </a:solidFill>
            </a:endParaRPr>
          </a:p>
          <a:p>
            <a:pPr marL="358775" indent="-358775">
              <a:spcBef>
                <a:spcPts val="0"/>
              </a:spcBef>
              <a:spcAft>
                <a:spcPts val="1800"/>
              </a:spcAft>
            </a:pPr>
            <a:r>
              <a:rPr lang="pl-PL" altLang="en-US" sz="3300" dirty="0" smtClean="0">
                <a:solidFill>
                  <a:srgbClr val="000000"/>
                </a:solidFill>
              </a:rPr>
              <a:t>po tytułach rozdziałów </a:t>
            </a:r>
            <a:br>
              <a:rPr lang="pl-PL" altLang="en-US" sz="3300" dirty="0" smtClean="0">
                <a:solidFill>
                  <a:srgbClr val="000000"/>
                </a:solidFill>
              </a:rPr>
            </a:br>
            <a:r>
              <a:rPr lang="pl-PL" altLang="en-US" sz="3300" dirty="0" smtClean="0">
                <a:solidFill>
                  <a:srgbClr val="000000"/>
                </a:solidFill>
              </a:rPr>
              <a:t>i podrozdziałów nie stawiamy</a:t>
            </a:r>
            <a:br>
              <a:rPr lang="pl-PL" altLang="en-US" sz="3300" dirty="0" smtClean="0">
                <a:solidFill>
                  <a:srgbClr val="000000"/>
                </a:solidFill>
              </a:rPr>
            </a:br>
            <a:r>
              <a:rPr lang="pl-PL" altLang="en-US" sz="3300" dirty="0" smtClean="0">
                <a:solidFill>
                  <a:srgbClr val="000000"/>
                </a:solidFill>
              </a:rPr>
              <a:t>kropki</a:t>
            </a:r>
            <a:endParaRPr lang="pl-PL" altLang="en-US" sz="33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Tx/>
              <a:buNone/>
            </a:pPr>
            <a:r>
              <a:rPr lang="pl-PL" altLang="en-US" sz="3300" dirty="0" smtClean="0">
                <a:solidFill>
                  <a:srgbClr val="000000"/>
                </a:solidFill>
              </a:rPr>
              <a:t/>
            </a:r>
            <a:br>
              <a:rPr lang="pl-PL" altLang="en-US" sz="3300" dirty="0" smtClean="0">
                <a:solidFill>
                  <a:srgbClr val="000000"/>
                </a:solidFill>
              </a:rPr>
            </a:br>
            <a:r>
              <a:rPr lang="pl-PL" altLang="en-US" sz="3300" dirty="0" smtClean="0">
                <a:solidFill>
                  <a:srgbClr val="000000"/>
                </a:solidFill>
              </a:rPr>
              <a:t>Przygotuję dla Państwa szablon, w którym będziecie pisać pracę!</a:t>
            </a:r>
            <a:endParaRPr lang="pl-PL" altLang="en-US" sz="3300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652" y="1272208"/>
            <a:ext cx="6491836" cy="73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2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426720" y="106682"/>
            <a:ext cx="11948160" cy="87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001" tIns="64001" rIns="128001" bIns="64001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900" b="1" dirty="0">
                <a:solidFill>
                  <a:srgbClr val="000099"/>
                </a:solidFill>
              </a:rPr>
              <a:t>Ogólne zasady pisania prac dyplomowych</a:t>
            </a:r>
            <a:endParaRPr lang="pl-PL" altLang="pl-PL" sz="4200" dirty="0">
              <a:solidFill>
                <a:srgbClr val="000000"/>
              </a:solidFill>
            </a:endParaRPr>
          </a:p>
        </p:txBody>
      </p:sp>
      <p:sp>
        <p:nvSpPr>
          <p:cNvPr id="263174" name="Rectangle 6"/>
          <p:cNvSpPr>
            <a:spLocks noChangeArrowheads="1"/>
          </p:cNvSpPr>
          <p:nvPr/>
        </p:nvSpPr>
        <p:spPr bwMode="auto">
          <a:xfrm>
            <a:off x="136104" y="1085488"/>
            <a:ext cx="12588240" cy="234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001" tIns="64001" rIns="128001" bIns="64001"/>
          <a:lstStyle>
            <a:lvl1pPr marL="342900" indent="-342900" algn="l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500"/>
              </a:spcBef>
              <a:spcAft>
                <a:spcPct val="10000"/>
              </a:spcAft>
            </a:pPr>
            <a:r>
              <a:rPr lang="pl-PL" altLang="pl-PL" sz="2600" b="1" dirty="0">
                <a:solidFill>
                  <a:srgbClr val="FF0000"/>
                </a:solidFill>
              </a:rPr>
              <a:t>[BARDZO WAŻNE!!!]</a:t>
            </a:r>
            <a:r>
              <a:rPr lang="pl-PL" altLang="pl-PL" sz="2600" dirty="0">
                <a:solidFill>
                  <a:srgbClr val="000000"/>
                </a:solidFill>
              </a:rPr>
              <a:t> Każda praca składa się z dwóch głównych części:</a:t>
            </a:r>
          </a:p>
          <a:p>
            <a:pPr lvl="1">
              <a:spcBef>
                <a:spcPts val="1500"/>
              </a:spcBef>
              <a:spcAft>
                <a:spcPct val="10000"/>
              </a:spcAft>
            </a:pPr>
            <a:r>
              <a:rPr lang="pl-PL" altLang="pl-PL" sz="2600" b="1" dirty="0">
                <a:solidFill>
                  <a:srgbClr val="000000"/>
                </a:solidFill>
              </a:rPr>
              <a:t>części teoretycznej</a:t>
            </a:r>
            <a:r>
              <a:rPr lang="pl-PL" altLang="pl-PL" sz="2600" dirty="0">
                <a:solidFill>
                  <a:srgbClr val="000000"/>
                </a:solidFill>
              </a:rPr>
              <a:t> - w której przedstawiamy teorię </a:t>
            </a:r>
            <a:r>
              <a:rPr lang="pl-PL" altLang="pl-PL" sz="2600" dirty="0" smtClean="0">
                <a:solidFill>
                  <a:srgbClr val="000000"/>
                </a:solidFill>
              </a:rPr>
              <a:t>(literaturę naukową) dotyczącą </a:t>
            </a:r>
            <a:r>
              <a:rPr lang="pl-PL" altLang="pl-PL" sz="2600" dirty="0">
                <a:solidFill>
                  <a:srgbClr val="000000"/>
                </a:solidFill>
              </a:rPr>
              <a:t>tematu. Wykorzystywanie literatury (w tym wyników cudzych badań) musi być </a:t>
            </a:r>
            <a:r>
              <a:rPr lang="pl-PL" altLang="pl-PL" sz="2600" b="1" dirty="0">
                <a:solidFill>
                  <a:srgbClr val="000000"/>
                </a:solidFill>
              </a:rPr>
              <a:t>potwierdzone stosowaniem </a:t>
            </a:r>
            <a:r>
              <a:rPr lang="pl-PL" altLang="pl-PL" sz="2600" b="1" dirty="0" smtClean="0">
                <a:solidFill>
                  <a:srgbClr val="000000"/>
                </a:solidFill>
              </a:rPr>
              <a:t>przypisów do literatury naukowej. </a:t>
            </a:r>
            <a:endParaRPr lang="pl-PL" altLang="pl-PL" sz="2600" dirty="0">
              <a:solidFill>
                <a:srgbClr val="000000"/>
              </a:solidFill>
            </a:endParaRPr>
          </a:p>
          <a:p>
            <a:pPr lvl="1">
              <a:spcBef>
                <a:spcPts val="1500"/>
              </a:spcBef>
              <a:spcAft>
                <a:spcPct val="10000"/>
              </a:spcAft>
            </a:pPr>
            <a:r>
              <a:rPr lang="pl-PL" altLang="pl-PL" sz="2600" b="1" dirty="0">
                <a:solidFill>
                  <a:srgbClr val="000000"/>
                </a:solidFill>
              </a:rPr>
              <a:t>części empirycznej</a:t>
            </a:r>
            <a:r>
              <a:rPr lang="pl-PL" altLang="pl-PL" sz="2600" dirty="0">
                <a:solidFill>
                  <a:srgbClr val="000000"/>
                </a:solidFill>
              </a:rPr>
              <a:t> - w której prezentujemy wyniki prowadzonych badań empirycznych. </a:t>
            </a:r>
            <a:r>
              <a:rPr lang="pl-PL" altLang="pl-PL" sz="2600" dirty="0" smtClean="0">
                <a:solidFill>
                  <a:srgbClr val="000000"/>
                </a:solidFill>
              </a:rPr>
              <a:t>Badamy to, co opisywaliśmy w części teoretycznej. Badania prowadzimy w praktyce gospodarczej – badamy przedsiębiorstwa, przedsiębio</a:t>
            </a:r>
            <a:r>
              <a:rPr lang="pl-PL" altLang="pl-PL" sz="2600" dirty="0" smtClean="0">
                <a:solidFill>
                  <a:srgbClr val="000000"/>
                </a:solidFill>
              </a:rPr>
              <a:t>rców, kierowników, pracowników itp. </a:t>
            </a:r>
            <a:r>
              <a:rPr lang="pl-PL" altLang="pl-PL" sz="2600" dirty="0" smtClean="0">
                <a:solidFill>
                  <a:srgbClr val="000000"/>
                </a:solidFill>
              </a:rPr>
              <a:t>Wszelkie wyniki, analizy, informacje muszą bazować na materiale empirycznym zebranym za pomocą określonych metod badawczych. </a:t>
            </a:r>
          </a:p>
          <a:p>
            <a:pPr lvl="1">
              <a:spcBef>
                <a:spcPts val="1500"/>
              </a:spcBef>
              <a:spcAft>
                <a:spcPct val="10000"/>
              </a:spcAft>
            </a:pPr>
            <a:r>
              <a:rPr lang="pl-PL" altLang="pl-PL" sz="2600" dirty="0" smtClean="0">
                <a:solidFill>
                  <a:srgbClr val="000000"/>
                </a:solidFill>
              </a:rPr>
              <a:t>Część </a:t>
            </a:r>
            <a:r>
              <a:rPr lang="pl-PL" altLang="pl-PL" sz="2600" dirty="0">
                <a:solidFill>
                  <a:srgbClr val="000000"/>
                </a:solidFill>
              </a:rPr>
              <a:t>empiryczna </a:t>
            </a:r>
            <a:r>
              <a:rPr lang="pl-PL" altLang="pl-PL" sz="2600" b="1" u="sng" dirty="0">
                <a:solidFill>
                  <a:srgbClr val="000000"/>
                </a:solidFill>
              </a:rPr>
              <a:t>ma większe znaczenie</a:t>
            </a:r>
            <a:r>
              <a:rPr lang="pl-PL" altLang="pl-PL" sz="2600" dirty="0">
                <a:solidFill>
                  <a:srgbClr val="000000"/>
                </a:solidFill>
              </a:rPr>
              <a:t> niż część teoretyczna!</a:t>
            </a:r>
          </a:p>
          <a:p>
            <a:pPr>
              <a:spcBef>
                <a:spcPts val="1500"/>
              </a:spcBef>
              <a:spcAft>
                <a:spcPct val="10000"/>
              </a:spcAft>
            </a:pPr>
            <a:r>
              <a:rPr lang="pl-PL" altLang="pl-PL" sz="2600" b="1" dirty="0">
                <a:solidFill>
                  <a:srgbClr val="FF0000"/>
                </a:solidFill>
              </a:rPr>
              <a:t>[BARDZO WAŻNE!!!] </a:t>
            </a:r>
            <a:r>
              <a:rPr lang="pl-PL" altLang="pl-PL" sz="2600" b="1" dirty="0">
                <a:solidFill>
                  <a:srgbClr val="000000"/>
                </a:solidFill>
              </a:rPr>
              <a:t>Praca musi być proporcjonalna</a:t>
            </a:r>
            <a:r>
              <a:rPr lang="pl-PL" altLang="pl-PL" sz="2600" dirty="0">
                <a:solidFill>
                  <a:srgbClr val="000000"/>
                </a:solidFill>
              </a:rPr>
              <a:t> – mniej więcej taka sama objętość każdej części </a:t>
            </a:r>
            <a:r>
              <a:rPr lang="pl-PL" altLang="pl-PL" sz="2600" dirty="0" smtClean="0">
                <a:solidFill>
                  <a:srgbClr val="000000"/>
                </a:solidFill>
              </a:rPr>
              <a:t>(podrozdziałów</a:t>
            </a:r>
            <a:r>
              <a:rPr lang="pl-PL" altLang="pl-PL" sz="2600" dirty="0">
                <a:solidFill>
                  <a:srgbClr val="000000"/>
                </a:solidFill>
              </a:rPr>
              <a:t>)!</a:t>
            </a:r>
          </a:p>
          <a:p>
            <a:pPr>
              <a:spcBef>
                <a:spcPts val="1500"/>
              </a:spcBef>
              <a:spcAft>
                <a:spcPct val="10000"/>
              </a:spcAft>
            </a:pPr>
            <a:r>
              <a:rPr lang="pl-PL" altLang="pl-PL" sz="2600" b="1" dirty="0" smtClean="0">
                <a:solidFill>
                  <a:srgbClr val="FF0000"/>
                </a:solidFill>
              </a:rPr>
              <a:t>[</a:t>
            </a:r>
            <a:r>
              <a:rPr lang="pl-PL" altLang="pl-PL" sz="2600" b="1" dirty="0">
                <a:solidFill>
                  <a:srgbClr val="FF0000"/>
                </a:solidFill>
              </a:rPr>
              <a:t>BARDZO WAŻNE!!!]</a:t>
            </a:r>
            <a:r>
              <a:rPr lang="pl-PL" altLang="pl-PL" sz="2600" dirty="0">
                <a:solidFill>
                  <a:srgbClr val="000000"/>
                </a:solidFill>
              </a:rPr>
              <a:t> Pracę piszemy </a:t>
            </a:r>
            <a:r>
              <a:rPr lang="pl-PL" altLang="pl-PL" sz="2600" b="1" u="sng" dirty="0">
                <a:solidFill>
                  <a:srgbClr val="000000"/>
                </a:solidFill>
              </a:rPr>
              <a:t>w formie bezosobowej</a:t>
            </a:r>
            <a:r>
              <a:rPr lang="pl-PL" altLang="pl-PL" sz="2600" dirty="0">
                <a:solidFill>
                  <a:srgbClr val="000000"/>
                </a:solidFill>
              </a:rPr>
              <a:t>, </a:t>
            </a:r>
            <a:r>
              <a:rPr lang="pl-PL" altLang="pl-PL" sz="2600" dirty="0" err="1">
                <a:solidFill>
                  <a:srgbClr val="000000"/>
                </a:solidFill>
              </a:rPr>
              <a:t>np</a:t>
            </a:r>
            <a:r>
              <a:rPr lang="pl-PL" altLang="pl-PL" sz="26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ts val="1500"/>
              </a:spcBef>
              <a:spcAft>
                <a:spcPct val="10000"/>
              </a:spcAft>
            </a:pPr>
            <a:r>
              <a:rPr lang="pl-PL" altLang="pl-PL" sz="2600" dirty="0">
                <a:solidFill>
                  <a:srgbClr val="000000"/>
                </a:solidFill>
              </a:rPr>
              <a:t>w rozdziale pierwszym przedstawiono (a nie „przedstawiłem”)</a:t>
            </a:r>
          </a:p>
          <a:p>
            <a:pPr lvl="1">
              <a:spcBef>
                <a:spcPts val="1500"/>
              </a:spcBef>
              <a:spcAft>
                <a:spcPct val="10000"/>
              </a:spcAft>
            </a:pPr>
            <a:r>
              <a:rPr lang="pl-PL" altLang="pl-PL" sz="2600" dirty="0">
                <a:solidFill>
                  <a:srgbClr val="000000"/>
                </a:solidFill>
              </a:rPr>
              <a:t>w ramach prac badawczych przeprowadzono (a nie „przeprowadziłam”)</a:t>
            </a:r>
          </a:p>
          <a:p>
            <a:pPr lvl="1">
              <a:spcBef>
                <a:spcPts val="1500"/>
              </a:spcBef>
              <a:spcAft>
                <a:spcPct val="10000"/>
              </a:spcAft>
            </a:pPr>
            <a:r>
              <a:rPr lang="pl-PL" altLang="pl-PL" sz="2600" dirty="0">
                <a:solidFill>
                  <a:srgbClr val="000000"/>
                </a:solidFill>
              </a:rPr>
              <a:t>Nigdy nie używamy formy osobowej!! </a:t>
            </a:r>
            <a:r>
              <a:rPr lang="pl-PL" altLang="pl-PL" sz="2600" b="1" u="sng" dirty="0">
                <a:solidFill>
                  <a:srgbClr val="000000"/>
                </a:solidFill>
              </a:rPr>
              <a:t>Nigdy</a:t>
            </a:r>
            <a:r>
              <a:rPr lang="pl-PL" altLang="pl-PL" sz="2600" b="1" u="sng" dirty="0" smtClean="0">
                <a:solidFill>
                  <a:srgbClr val="000000"/>
                </a:solidFill>
              </a:rPr>
              <a:t>!!!!!</a:t>
            </a:r>
          </a:p>
        </p:txBody>
      </p:sp>
    </p:spTree>
    <p:extLst>
      <p:ext uri="{BB962C8B-B14F-4D97-AF65-F5344CB8AC3E}">
        <p14:creationId xmlns:p14="http://schemas.microsoft.com/office/powerpoint/2010/main" val="213629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" y="213360"/>
            <a:ext cx="11628120" cy="533400"/>
          </a:xfrm>
        </p:spPr>
        <p:txBody>
          <a:bodyPr/>
          <a:lstStyle/>
          <a:p>
            <a:r>
              <a:rPr lang="pl-PL" altLang="en-US" sz="4900" b="1" dirty="0" smtClean="0">
                <a:solidFill>
                  <a:srgbClr val="000099"/>
                </a:solidFill>
              </a:rPr>
              <a:t>Temat / tytuł prac dyplomowej</a:t>
            </a:r>
            <a:endParaRPr lang="pl-PL" altLang="en-US" sz="4900" b="1" dirty="0">
              <a:solidFill>
                <a:srgbClr val="000099"/>
              </a:solidFill>
            </a:endParaRPr>
          </a:p>
        </p:txBody>
      </p:sp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426720" y="1056184"/>
            <a:ext cx="11948160" cy="234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01" tIns="64001" rIns="128001" bIns="64001"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pl-PL" altLang="en-US" sz="2400" b="1" dirty="0" smtClean="0"/>
              <a:t>Temat / tytuł pracy musi być związany z (1) kierunkiem i (2) </a:t>
            </a:r>
            <a:r>
              <a:rPr lang="pl-PL" altLang="en-US" sz="2400" b="1" dirty="0"/>
              <a:t>specjalnością studiów </a:t>
            </a:r>
            <a:r>
              <a:rPr lang="pl-PL" altLang="en-US" sz="2400" b="1" dirty="0" smtClean="0"/>
              <a:t>„Przedsiębiorczość </a:t>
            </a:r>
            <a:r>
              <a:rPr lang="pl-PL" altLang="en-US" sz="2400" b="1" dirty="0"/>
              <a:t>i zarządzanie </a:t>
            </a:r>
            <a:r>
              <a:rPr lang="pl-PL" altLang="en-US" sz="2400" b="1" dirty="0" smtClean="0"/>
              <a:t>innowacjami”. Może dotyczyć takich zagadnień, jak:</a:t>
            </a:r>
          </a:p>
          <a:p>
            <a:pPr marL="514350" indent="-514350">
              <a:spcBef>
                <a:spcPts val="200"/>
              </a:spcBef>
              <a:spcAft>
                <a:spcPts val="200"/>
              </a:spcAft>
            </a:pPr>
            <a:r>
              <a:rPr lang="pl-PL" altLang="en-US" sz="2400" dirty="0" smtClean="0"/>
              <a:t>mikro, małe i średnie przedsiębiorstwa (MSP, </a:t>
            </a:r>
            <a:r>
              <a:rPr lang="pl-PL" altLang="en-US" sz="2400" dirty="0" err="1" smtClean="0"/>
              <a:t>mMSP</a:t>
            </a:r>
            <a:r>
              <a:rPr lang="pl-PL" altLang="en-US" sz="2400" dirty="0" smtClean="0"/>
              <a:t>),</a:t>
            </a:r>
          </a:p>
          <a:p>
            <a:pPr marL="514350" indent="-514350">
              <a:spcBef>
                <a:spcPts val="200"/>
              </a:spcBef>
              <a:spcAft>
                <a:spcPts val="200"/>
              </a:spcAft>
            </a:pPr>
            <a:r>
              <a:rPr lang="pl-PL" altLang="en-US" sz="2400" dirty="0" smtClean="0"/>
              <a:t>przedsiębiorczość (różne rodzaje przedsiębiorczości),</a:t>
            </a:r>
          </a:p>
          <a:p>
            <a:pPr marL="514350" indent="-514350">
              <a:spcBef>
                <a:spcPts val="200"/>
              </a:spcBef>
              <a:spcAft>
                <a:spcPts val="200"/>
              </a:spcAft>
            </a:pPr>
            <a:r>
              <a:rPr lang="pl-PL" altLang="en-US" sz="2400" dirty="0" smtClean="0"/>
              <a:t>innowacje.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pl-PL" altLang="en-US" sz="2400" b="1" dirty="0" smtClean="0"/>
              <a:t>Przykładowe tytuły:</a:t>
            </a:r>
          </a:p>
          <a:p>
            <a:pPr marL="457200" indent="-457200">
              <a:spcBef>
                <a:spcPts val="200"/>
              </a:spcBef>
              <a:spcAft>
                <a:spcPts val="200"/>
              </a:spcAft>
            </a:pPr>
            <a:r>
              <a:rPr lang="pl-PL" altLang="en-US" sz="2400" dirty="0" smtClean="0"/>
              <a:t>„Specyfika </a:t>
            </a:r>
            <a:r>
              <a:rPr lang="pl-PL" altLang="en-US" sz="2400" dirty="0"/>
              <a:t>i wyzwania </a:t>
            </a:r>
            <a:r>
              <a:rPr lang="pl-PL" altLang="en-US" sz="2400" dirty="0" smtClean="0"/>
              <a:t>pracy </a:t>
            </a:r>
            <a:r>
              <a:rPr lang="pl-PL" altLang="en-US" sz="2400" dirty="0"/>
              <a:t>przedsiębiorczego </a:t>
            </a:r>
            <a:r>
              <a:rPr lang="pl-PL" altLang="en-US" sz="2400" dirty="0" smtClean="0"/>
              <a:t>kierownika”</a:t>
            </a:r>
            <a:endParaRPr lang="pl-PL" altLang="en-US" sz="2400" dirty="0"/>
          </a:p>
          <a:p>
            <a:pPr marL="457200" indent="-457200">
              <a:spcBef>
                <a:spcPts val="200"/>
              </a:spcBef>
              <a:spcAft>
                <a:spcPts val="200"/>
              </a:spcAft>
            </a:pPr>
            <a:r>
              <a:rPr lang="pl-PL" altLang="en-US" sz="2400" dirty="0" smtClean="0"/>
              <a:t>„Rekrutacja</a:t>
            </a:r>
            <a:r>
              <a:rPr lang="pl-PL" altLang="en-US" sz="2400" dirty="0"/>
              <a:t>, selekcja i proces wdrażania przedsiębiorczych pracowników w </a:t>
            </a:r>
            <a:r>
              <a:rPr lang="pl-PL" altLang="en-US" sz="2400" dirty="0" smtClean="0"/>
              <a:t>organizacji”</a:t>
            </a:r>
            <a:endParaRPr lang="pl-PL" altLang="en-US" sz="2400" dirty="0"/>
          </a:p>
          <a:p>
            <a:pPr marL="457200" indent="-457200">
              <a:spcBef>
                <a:spcPts val="200"/>
              </a:spcBef>
              <a:spcAft>
                <a:spcPts val="200"/>
              </a:spcAft>
            </a:pPr>
            <a:r>
              <a:rPr lang="pl-PL" altLang="en-US" sz="2400" dirty="0" smtClean="0"/>
              <a:t>„Rola </a:t>
            </a:r>
            <a:r>
              <a:rPr lang="pl-PL" altLang="en-US" sz="2400" dirty="0"/>
              <a:t>systemu motywacyjnego w budowaniu zaangażowania pracowników w firmach sektora </a:t>
            </a:r>
            <a:r>
              <a:rPr lang="pl-PL" altLang="en-US" sz="2400" dirty="0" smtClean="0"/>
              <a:t>MSP”</a:t>
            </a:r>
            <a:endParaRPr lang="pl-PL" altLang="en-US" sz="2400" dirty="0"/>
          </a:p>
          <a:p>
            <a:pPr marL="457200" indent="-457200">
              <a:spcBef>
                <a:spcPts val="200"/>
              </a:spcBef>
              <a:spcAft>
                <a:spcPts val="200"/>
              </a:spcAft>
            </a:pPr>
            <a:r>
              <a:rPr lang="pl-PL" altLang="en-US" sz="2400" dirty="0" smtClean="0"/>
              <a:t>„Innowacje </a:t>
            </a:r>
            <a:r>
              <a:rPr lang="pl-PL" altLang="en-US" sz="2400" dirty="0"/>
              <a:t>technologiczne a konkurencyjność </a:t>
            </a:r>
            <a:r>
              <a:rPr lang="pl-PL" altLang="en-US" sz="2400" dirty="0" smtClean="0"/>
              <a:t>przedsiębiorstwa”</a:t>
            </a:r>
            <a:endParaRPr lang="pl-PL" altLang="en-US" sz="2400" dirty="0"/>
          </a:p>
          <a:p>
            <a:pPr marL="457200" indent="-457200">
              <a:spcBef>
                <a:spcPts val="200"/>
              </a:spcBef>
              <a:spcAft>
                <a:spcPts val="200"/>
              </a:spcAft>
            </a:pPr>
            <a:r>
              <a:rPr lang="pl-PL" altLang="en-US" sz="2400" dirty="0" smtClean="0"/>
              <a:t>„Psychospołeczne </a:t>
            </a:r>
            <a:r>
              <a:rPr lang="pl-PL" altLang="en-US" sz="2400" dirty="0"/>
              <a:t>aspekty w zarządzaniu kapitałem ludzkim źródłem konkurencyjności firm sektora </a:t>
            </a:r>
            <a:r>
              <a:rPr lang="pl-PL" altLang="en-US" sz="2400" dirty="0" smtClean="0"/>
              <a:t>MSP”</a:t>
            </a:r>
            <a:endParaRPr lang="pl-PL" altLang="en-US" sz="2400" dirty="0"/>
          </a:p>
          <a:p>
            <a:pPr marL="457200" indent="-457200">
              <a:spcBef>
                <a:spcPts val="200"/>
              </a:spcBef>
              <a:spcAft>
                <a:spcPts val="200"/>
              </a:spcAft>
            </a:pPr>
            <a:r>
              <a:rPr lang="pl-PL" altLang="en-US" sz="2400" dirty="0" smtClean="0"/>
              <a:t>„Bariery </a:t>
            </a:r>
            <a:r>
              <a:rPr lang="pl-PL" altLang="en-US" sz="2400" dirty="0"/>
              <a:t>rozwoju małych firm w branży </a:t>
            </a:r>
            <a:r>
              <a:rPr lang="pl-PL" altLang="en-US" sz="2400" dirty="0" smtClean="0"/>
              <a:t>nieruchomości”</a:t>
            </a:r>
          </a:p>
          <a:p>
            <a:pPr>
              <a:spcBef>
                <a:spcPts val="200"/>
              </a:spcBef>
              <a:spcAft>
                <a:spcPts val="200"/>
              </a:spcAft>
              <a:buNone/>
            </a:pPr>
            <a:endParaRPr lang="pl-PL" altLang="en-US" sz="2400" b="1" dirty="0" smtClean="0"/>
          </a:p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pl-PL" altLang="en-US" sz="2400" b="1" dirty="0" smtClean="0">
                <a:solidFill>
                  <a:srgbClr val="0000FF"/>
                </a:solidFill>
              </a:rPr>
              <a:t>Uwaga: Tytuł precyzyjnie wyznacza jakie zagadnienia merytoryczne poruszacie w pracy </a:t>
            </a:r>
            <a:br>
              <a:rPr lang="pl-PL" altLang="en-US" sz="2400" b="1" dirty="0" smtClean="0">
                <a:solidFill>
                  <a:srgbClr val="0000FF"/>
                </a:solidFill>
              </a:rPr>
            </a:br>
            <a:r>
              <a:rPr lang="pl-PL" altLang="en-US" sz="2400" b="1" dirty="0" smtClean="0">
                <a:solidFill>
                  <a:srgbClr val="0000FF"/>
                </a:solidFill>
              </a:rPr>
              <a:t>i na czym koncentrujecie swoje rozważania!</a:t>
            </a:r>
          </a:p>
          <a:p>
            <a:pPr marL="342900" indent="-342900" algn="just">
              <a:spcBef>
                <a:spcPts val="200"/>
              </a:spcBef>
              <a:spcAft>
                <a:spcPts val="200"/>
              </a:spcAft>
            </a:pPr>
            <a:r>
              <a:rPr lang="pl-PL" altLang="pl-PL" sz="2400" dirty="0" smtClean="0"/>
              <a:t>zapowiada i definiuje treść części teoretycznej </a:t>
            </a:r>
            <a:r>
              <a:rPr lang="pl-PL" altLang="pl-PL" sz="2400" dirty="0"/>
              <a:t>– trzeba go będzie opisać od strony teoretycznej (musi być sporo literatury na </a:t>
            </a:r>
            <a:r>
              <a:rPr lang="pl-PL" altLang="pl-PL" sz="2400" dirty="0" smtClean="0"/>
              <a:t>dany temat</a:t>
            </a:r>
            <a:r>
              <a:rPr lang="pl-PL" altLang="pl-PL" sz="2400" dirty="0"/>
              <a:t>)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</a:pPr>
            <a:r>
              <a:rPr lang="pl-PL" altLang="pl-PL" sz="2400" dirty="0" smtClean="0"/>
              <a:t>jest związany z zakresem </a:t>
            </a:r>
            <a:r>
              <a:rPr lang="pl-PL" altLang="pl-PL" sz="2400" dirty="0"/>
              <a:t>planowanych badań empirycznych! </a:t>
            </a:r>
            <a:r>
              <a:rPr lang="pl-PL" altLang="pl-PL" sz="2400" dirty="0" smtClean="0"/>
              <a:t>w badaniach analizujemy opisaną teorię od strony praktycznej – trzeba „to zbadać”!</a:t>
            </a:r>
            <a:endParaRPr lang="pl-PL" altLang="pl-PL" sz="2400" dirty="0"/>
          </a:p>
        </p:txBody>
      </p:sp>
    </p:spTree>
    <p:extLst>
      <p:ext uri="{BB962C8B-B14F-4D97-AF65-F5344CB8AC3E}">
        <p14:creationId xmlns:p14="http://schemas.microsoft.com/office/powerpoint/2010/main" val="213969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426720" y="106682"/>
            <a:ext cx="11948160" cy="87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001" tIns="64001" rIns="128001" bIns="64001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900" b="1" dirty="0" smtClean="0">
                <a:solidFill>
                  <a:srgbClr val="000099"/>
                </a:solidFill>
              </a:rPr>
              <a:t>Kryteria oceny prac </a:t>
            </a:r>
            <a:r>
              <a:rPr lang="pl-PL" altLang="pl-PL" sz="4900" b="1" dirty="0">
                <a:solidFill>
                  <a:srgbClr val="000099"/>
                </a:solidFill>
              </a:rPr>
              <a:t>dyplomowych</a:t>
            </a:r>
            <a:endParaRPr lang="pl-PL" altLang="pl-PL" sz="420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41" y="1126231"/>
            <a:ext cx="6365296" cy="655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48" y="1128192"/>
            <a:ext cx="6014348" cy="744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1272" y="7782232"/>
            <a:ext cx="6827600" cy="169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001" tIns="64001" rIns="128001" bIns="64001"/>
          <a:lstStyle>
            <a:lvl1pPr marL="342900" indent="-342900" algn="l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pl-PL" altLang="pl-PL" sz="3100" b="1" dirty="0" smtClean="0"/>
              <a:t>Ocenie podlegają: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pl-PL" altLang="pl-PL" sz="2700" dirty="0" smtClean="0"/>
              <a:t>aspekty merytoryczne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pl-PL" altLang="pl-PL" sz="2700" dirty="0" smtClean="0"/>
              <a:t>aspekty formalne (język, formatowanie)</a:t>
            </a:r>
            <a:endParaRPr lang="pl-PL" altLang="pl-PL" sz="2700" dirty="0"/>
          </a:p>
        </p:txBody>
      </p:sp>
    </p:spTree>
    <p:extLst>
      <p:ext uri="{BB962C8B-B14F-4D97-AF65-F5344CB8AC3E}">
        <p14:creationId xmlns:p14="http://schemas.microsoft.com/office/powerpoint/2010/main" val="220347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" y="213360"/>
            <a:ext cx="11628120" cy="533400"/>
          </a:xfrm>
        </p:spPr>
        <p:txBody>
          <a:bodyPr/>
          <a:lstStyle/>
          <a:p>
            <a:r>
              <a:rPr lang="pl-PL" altLang="en-US" sz="4900" b="1" dirty="0">
                <a:solidFill>
                  <a:srgbClr val="000099"/>
                </a:solidFill>
              </a:rPr>
              <a:t>Struktura pracy dyplomowej</a:t>
            </a:r>
          </a:p>
        </p:txBody>
      </p:sp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426720" y="1200200"/>
            <a:ext cx="11948160" cy="234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01" tIns="64001" rIns="128001" bIns="64001"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58775" indent="-358775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pl-PL" altLang="en-US" sz="2700" b="1" dirty="0" smtClean="0">
                <a:solidFill>
                  <a:srgbClr val="000000"/>
                </a:solidFill>
              </a:rPr>
              <a:t>Wprowadzenie</a:t>
            </a:r>
          </a:p>
          <a:p>
            <a:pPr marL="803275" lvl="1" indent="-444500">
              <a:spcBef>
                <a:spcPts val="0"/>
              </a:spcBef>
              <a:spcAft>
                <a:spcPts val="1000"/>
              </a:spcAft>
            </a:pPr>
            <a:r>
              <a:rPr lang="pl-PL" altLang="en-US" sz="2700" dirty="0" smtClean="0">
                <a:solidFill>
                  <a:srgbClr val="000000"/>
                </a:solidFill>
              </a:rPr>
              <a:t>zarysowanie ogólnego tła badanego problemu, dlaczego jest ona ważny?</a:t>
            </a:r>
          </a:p>
          <a:p>
            <a:pPr marL="803275" lvl="1" indent="-444500">
              <a:spcBef>
                <a:spcPts val="0"/>
              </a:spcBef>
              <a:spcAft>
                <a:spcPts val="1000"/>
              </a:spcAft>
            </a:pPr>
            <a:r>
              <a:rPr lang="pl-PL" altLang="en-US" sz="2700" dirty="0" smtClean="0">
                <a:solidFill>
                  <a:srgbClr val="000000"/>
                </a:solidFill>
              </a:rPr>
              <a:t>wyraźne sformułowanie </a:t>
            </a:r>
            <a:r>
              <a:rPr lang="pl-PL" altLang="en-US" sz="2700" dirty="0">
                <a:solidFill>
                  <a:srgbClr val="000000"/>
                </a:solidFill>
              </a:rPr>
              <a:t>problemu badawczego: </a:t>
            </a:r>
            <a:r>
              <a:rPr lang="pl-PL" altLang="en-US" sz="2700" dirty="0" smtClean="0">
                <a:solidFill>
                  <a:srgbClr val="000000"/>
                </a:solidFill>
              </a:rPr>
              <a:t>„Powyższe </a:t>
            </a:r>
            <a:r>
              <a:rPr lang="pl-PL" altLang="en-US" sz="2700" dirty="0">
                <a:solidFill>
                  <a:srgbClr val="000000"/>
                </a:solidFill>
              </a:rPr>
              <a:t>rozważania prowadzą do sformułowania określonego problemu badawczego, podjętego w niniejszej pracy, który </a:t>
            </a:r>
            <a:r>
              <a:rPr lang="pl-PL" altLang="en-US" sz="2700" dirty="0" smtClean="0">
                <a:solidFill>
                  <a:srgbClr val="000000"/>
                </a:solidFill>
              </a:rPr>
              <a:t>dotyczy…”</a:t>
            </a:r>
          </a:p>
          <a:p>
            <a:pPr marL="803275" lvl="1" indent="-444500">
              <a:spcBef>
                <a:spcPts val="0"/>
              </a:spcBef>
              <a:spcAft>
                <a:spcPts val="1000"/>
              </a:spcAft>
            </a:pPr>
            <a:r>
              <a:rPr lang="pl-PL" altLang="en-US" sz="2700" dirty="0" smtClean="0">
                <a:solidFill>
                  <a:srgbClr val="000000"/>
                </a:solidFill>
              </a:rPr>
              <a:t>wyznaczenie celu pracy</a:t>
            </a:r>
          </a:p>
          <a:p>
            <a:pPr marL="803275" lvl="1" indent="-444500">
              <a:spcBef>
                <a:spcPts val="0"/>
              </a:spcBef>
              <a:spcAft>
                <a:spcPts val="1000"/>
              </a:spcAft>
            </a:pPr>
            <a:r>
              <a:rPr lang="pl-PL" altLang="en-US" sz="2700" dirty="0" smtClean="0">
                <a:solidFill>
                  <a:srgbClr val="000000"/>
                </a:solidFill>
              </a:rPr>
              <a:t>sformułowanie kilku (3-4) pytań badawczych, na które będzie poszukiwać się odpowiedzi w pracy</a:t>
            </a:r>
          </a:p>
          <a:p>
            <a:pPr marL="803275" lvl="1" indent="-444500">
              <a:spcBef>
                <a:spcPts val="0"/>
              </a:spcBef>
              <a:spcAft>
                <a:spcPts val="1000"/>
              </a:spcAft>
            </a:pPr>
            <a:r>
              <a:rPr lang="pl-PL" altLang="en-US" sz="2700" dirty="0" smtClean="0">
                <a:solidFill>
                  <a:srgbClr val="000000"/>
                </a:solidFill>
              </a:rPr>
              <a:t>omówienie struktury pracy (zawartości poszczególnych rozdziałów i podrozdziałów)</a:t>
            </a:r>
          </a:p>
          <a:p>
            <a:pPr marL="358775" indent="-358775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pl-PL" altLang="en-US" sz="2700" b="1" dirty="0" smtClean="0">
                <a:solidFill>
                  <a:srgbClr val="000000"/>
                </a:solidFill>
              </a:rPr>
              <a:t>Rozdział teoretyczny 1</a:t>
            </a:r>
          </a:p>
          <a:p>
            <a:pPr marL="803275" lvl="1" indent="-444500">
              <a:spcBef>
                <a:spcPts val="0"/>
              </a:spcBef>
              <a:spcAft>
                <a:spcPts val="1000"/>
              </a:spcAft>
            </a:pPr>
            <a:r>
              <a:rPr lang="pl-PL" altLang="en-US" sz="2700" dirty="0" smtClean="0">
                <a:solidFill>
                  <a:srgbClr val="000000"/>
                </a:solidFill>
              </a:rPr>
              <a:t>ogólne rozważania teoretyczne dotyczące tematu, np. ogólne definicje i specyfika przedsiębiorczości, MSP, innowacji itp.</a:t>
            </a:r>
          </a:p>
          <a:p>
            <a:pPr marL="358775" indent="-358775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pl-PL" altLang="en-US" sz="2700" b="1" dirty="0" smtClean="0">
                <a:solidFill>
                  <a:srgbClr val="000000"/>
                </a:solidFill>
              </a:rPr>
              <a:t>Rozdział teoretyczny 2</a:t>
            </a:r>
          </a:p>
          <a:p>
            <a:pPr marL="803275" lvl="1" indent="-444500">
              <a:spcBef>
                <a:spcPts val="0"/>
              </a:spcBef>
              <a:spcAft>
                <a:spcPts val="1000"/>
              </a:spcAft>
            </a:pPr>
            <a:r>
              <a:rPr lang="pl-PL" altLang="en-US" sz="2700" dirty="0" smtClean="0">
                <a:solidFill>
                  <a:srgbClr val="000000"/>
                </a:solidFill>
              </a:rPr>
              <a:t>bardziej szczegółowe </a:t>
            </a:r>
            <a:r>
              <a:rPr lang="pl-PL" altLang="en-US" sz="2700" dirty="0">
                <a:solidFill>
                  <a:srgbClr val="000000"/>
                </a:solidFill>
              </a:rPr>
              <a:t>rozważania teoretyczne dotyczące </a:t>
            </a:r>
            <a:r>
              <a:rPr lang="pl-PL" altLang="en-US" sz="2700" dirty="0" smtClean="0">
                <a:solidFill>
                  <a:srgbClr val="000000"/>
                </a:solidFill>
              </a:rPr>
              <a:t>tematu odnoszące się bezpośrednio do problemu badawczego</a:t>
            </a:r>
            <a:endParaRPr lang="pl-PL" altLang="en-US" sz="2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1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" y="213360"/>
            <a:ext cx="11628120" cy="533400"/>
          </a:xfrm>
        </p:spPr>
        <p:txBody>
          <a:bodyPr/>
          <a:lstStyle/>
          <a:p>
            <a:r>
              <a:rPr lang="pl-PL" altLang="en-US" sz="4900" b="1" dirty="0">
                <a:solidFill>
                  <a:srgbClr val="000099"/>
                </a:solidFill>
              </a:rPr>
              <a:t>Struktura pracy dyplomowej</a:t>
            </a:r>
          </a:p>
        </p:txBody>
      </p:sp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426720" y="1013480"/>
            <a:ext cx="11948160" cy="234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01" tIns="64001" rIns="128001" bIns="64001"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>
              <a:spcBef>
                <a:spcPts val="0"/>
              </a:spcBef>
              <a:spcAft>
                <a:spcPts val="800"/>
              </a:spcAft>
              <a:buFont typeface="+mj-lt"/>
              <a:buAutoNum type="arabicPeriod" startAt="4"/>
            </a:pPr>
            <a:r>
              <a:rPr lang="pl-PL" altLang="en-US" sz="2500" b="1" dirty="0" smtClean="0">
                <a:solidFill>
                  <a:srgbClr val="000000"/>
                </a:solidFill>
              </a:rPr>
              <a:t>Rozdział empiryczny</a:t>
            </a:r>
          </a:p>
          <a:p>
            <a:pPr marL="803275" lvl="1" indent="-444500">
              <a:spcBef>
                <a:spcPts val="0"/>
              </a:spcBef>
              <a:spcAft>
                <a:spcPts val="800"/>
              </a:spcAft>
            </a:pPr>
            <a:r>
              <a:rPr lang="pl-PL" altLang="en-US" sz="2500" dirty="0" smtClean="0">
                <a:solidFill>
                  <a:srgbClr val="000000"/>
                </a:solidFill>
              </a:rPr>
              <a:t>Metodyka badań – bardzo ważny podrozdział!</a:t>
            </a:r>
          </a:p>
          <a:p>
            <a:pPr marL="1216025" lvl="2" indent="-457200"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‒"/>
            </a:pPr>
            <a:r>
              <a:rPr lang="pl-PL" altLang="en-US" sz="2500" dirty="0" smtClean="0">
                <a:solidFill>
                  <a:srgbClr val="000000"/>
                </a:solidFill>
              </a:rPr>
              <a:t>wyraźne wskazanie metod i technik badawczych</a:t>
            </a:r>
          </a:p>
          <a:p>
            <a:pPr marL="1216025" lvl="2" indent="-457200"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‒"/>
            </a:pPr>
            <a:r>
              <a:rPr lang="pl-PL" altLang="en-US" sz="2500" dirty="0" smtClean="0">
                <a:solidFill>
                  <a:srgbClr val="000000"/>
                </a:solidFill>
              </a:rPr>
              <a:t>wskazanie i szczegółowe omówienie narzędzi badawczych / źródeł informacji</a:t>
            </a:r>
          </a:p>
          <a:p>
            <a:pPr marL="1216025" lvl="2" indent="-457200"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‒"/>
            </a:pPr>
            <a:r>
              <a:rPr lang="pl-PL" altLang="en-US" sz="2500" dirty="0" smtClean="0">
                <a:solidFill>
                  <a:srgbClr val="000000"/>
                </a:solidFill>
              </a:rPr>
              <a:t>uzasadnienie doboru firmy / respondenta do badań</a:t>
            </a:r>
          </a:p>
          <a:p>
            <a:pPr marL="1216025" lvl="2" indent="-457200"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‒"/>
            </a:pPr>
            <a:r>
              <a:rPr lang="pl-PL" altLang="en-US" sz="2500" dirty="0" smtClean="0">
                <a:solidFill>
                  <a:srgbClr val="000000"/>
                </a:solidFill>
              </a:rPr>
              <a:t>informacje o przebiegu badania</a:t>
            </a:r>
          </a:p>
          <a:p>
            <a:pPr marL="873125" lvl="1" indent="-514350">
              <a:spcBef>
                <a:spcPts val="0"/>
              </a:spcBef>
              <a:spcAft>
                <a:spcPts val="800"/>
              </a:spcAft>
            </a:pPr>
            <a:r>
              <a:rPr lang="pl-PL" altLang="en-US" sz="2500" dirty="0">
                <a:solidFill>
                  <a:srgbClr val="000000"/>
                </a:solidFill>
              </a:rPr>
              <a:t>Charakterystyka badanego przedsiębiorstwa / respondenta</a:t>
            </a:r>
            <a:endParaRPr lang="pl-PL" altLang="en-US" sz="2500" dirty="0" smtClean="0">
              <a:solidFill>
                <a:srgbClr val="000000"/>
              </a:solidFill>
            </a:endParaRPr>
          </a:p>
          <a:p>
            <a:pPr marL="1216025" lvl="2" indent="-457200"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‒"/>
            </a:pPr>
            <a:r>
              <a:rPr lang="pl-PL" altLang="en-US" sz="2500" dirty="0" smtClean="0">
                <a:solidFill>
                  <a:srgbClr val="000000"/>
                </a:solidFill>
              </a:rPr>
              <a:t>szczegółowa charakterystyka badanej firmy i respondenta</a:t>
            </a:r>
          </a:p>
          <a:p>
            <a:pPr marL="815975" lvl="1" indent="-457200">
              <a:spcBef>
                <a:spcPts val="0"/>
              </a:spcBef>
              <a:spcAft>
                <a:spcPts val="800"/>
              </a:spcAft>
            </a:pPr>
            <a:r>
              <a:rPr lang="pl-PL" altLang="en-US" sz="2500" dirty="0" smtClean="0">
                <a:solidFill>
                  <a:srgbClr val="000000"/>
                </a:solidFill>
              </a:rPr>
              <a:t>Prezentacja wyników badań w poszczególnych podrozdziałach (ok 3)</a:t>
            </a:r>
          </a:p>
          <a:p>
            <a:pPr marL="1216025" lvl="2" indent="-457200"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‒"/>
            </a:pPr>
            <a:r>
              <a:rPr lang="pl-PL" altLang="en-US" sz="2500" dirty="0" smtClean="0">
                <a:solidFill>
                  <a:srgbClr val="000000"/>
                </a:solidFill>
              </a:rPr>
              <a:t>omówienie </a:t>
            </a:r>
            <a:r>
              <a:rPr lang="pl-PL" altLang="en-US" sz="2500" dirty="0">
                <a:solidFill>
                  <a:srgbClr val="000000"/>
                </a:solidFill>
              </a:rPr>
              <a:t>wyników badań: wskazania respondentów, </a:t>
            </a:r>
            <a:r>
              <a:rPr lang="pl-PL" altLang="en-US" sz="2500" dirty="0" smtClean="0">
                <a:solidFill>
                  <a:srgbClr val="000000"/>
                </a:solidFill>
              </a:rPr>
              <a:t>ich </a:t>
            </a:r>
            <a:r>
              <a:rPr lang="pl-PL" altLang="en-US" sz="2500" dirty="0">
                <a:solidFill>
                  <a:srgbClr val="000000"/>
                </a:solidFill>
              </a:rPr>
              <a:t>opinie na dany temat, </a:t>
            </a:r>
            <a:r>
              <a:rPr lang="pl-PL" altLang="en-US" sz="2500" dirty="0" smtClean="0">
                <a:solidFill>
                  <a:srgbClr val="000000"/>
                </a:solidFill>
              </a:rPr>
              <a:t>ich </a:t>
            </a:r>
            <a:r>
              <a:rPr lang="pl-PL" altLang="en-US" sz="2500" dirty="0">
                <a:solidFill>
                  <a:srgbClr val="000000"/>
                </a:solidFill>
              </a:rPr>
              <a:t>preferencje, </a:t>
            </a:r>
            <a:r>
              <a:rPr lang="pl-PL" altLang="en-US" sz="2500" dirty="0" smtClean="0">
                <a:solidFill>
                  <a:srgbClr val="000000"/>
                </a:solidFill>
              </a:rPr>
              <a:t>obawy</a:t>
            </a:r>
            <a:r>
              <a:rPr lang="pl-PL" altLang="en-US" sz="2500" dirty="0">
                <a:solidFill>
                  <a:srgbClr val="000000"/>
                </a:solidFill>
              </a:rPr>
              <a:t>, zagrożenia, </a:t>
            </a:r>
            <a:r>
              <a:rPr lang="pl-PL" altLang="en-US" sz="2500" dirty="0" smtClean="0">
                <a:solidFill>
                  <a:srgbClr val="000000"/>
                </a:solidFill>
              </a:rPr>
              <a:t>plany </a:t>
            </a:r>
            <a:r>
              <a:rPr lang="pl-PL" altLang="en-US" sz="2500" dirty="0">
                <a:solidFill>
                  <a:srgbClr val="000000"/>
                </a:solidFill>
              </a:rPr>
              <a:t>na przyszłość, </a:t>
            </a:r>
            <a:r>
              <a:rPr lang="pl-PL" altLang="en-US" sz="2500" dirty="0" smtClean="0">
                <a:solidFill>
                  <a:srgbClr val="000000"/>
                </a:solidFill>
              </a:rPr>
              <a:t>propozycje </a:t>
            </a:r>
            <a:r>
              <a:rPr lang="pl-PL" altLang="en-US" sz="2500" dirty="0">
                <a:solidFill>
                  <a:srgbClr val="000000"/>
                </a:solidFill>
              </a:rPr>
              <a:t>zmian i usprawnień </a:t>
            </a:r>
            <a:r>
              <a:rPr lang="pl-PL" altLang="en-US" sz="2500" dirty="0" smtClean="0">
                <a:solidFill>
                  <a:srgbClr val="000000"/>
                </a:solidFill>
              </a:rPr>
              <a:t>itd.</a:t>
            </a:r>
          </a:p>
          <a:p>
            <a:pPr marL="130175" indent="-514350">
              <a:spcBef>
                <a:spcPts val="0"/>
              </a:spcBef>
              <a:spcAft>
                <a:spcPts val="800"/>
              </a:spcAft>
              <a:buFont typeface="+mj-lt"/>
              <a:buAutoNum type="arabicPeriod" startAt="5"/>
            </a:pPr>
            <a:r>
              <a:rPr lang="pl-PL" altLang="en-US" sz="2500" b="1" dirty="0" smtClean="0">
                <a:solidFill>
                  <a:srgbClr val="000000"/>
                </a:solidFill>
              </a:rPr>
              <a:t>Zakończenie</a:t>
            </a:r>
          </a:p>
          <a:p>
            <a:pPr marL="873125" lvl="1" indent="-514350">
              <a:spcBef>
                <a:spcPts val="0"/>
              </a:spcBef>
              <a:spcAft>
                <a:spcPts val="800"/>
              </a:spcAft>
            </a:pPr>
            <a:r>
              <a:rPr lang="pl-PL" altLang="en-US" sz="2500" dirty="0" smtClean="0">
                <a:solidFill>
                  <a:srgbClr val="000000"/>
                </a:solidFill>
              </a:rPr>
              <a:t>udzielenie wyraźnych, szerokich odpowiedzi na postawione pytania badawcze na podstawie wyników badań</a:t>
            </a:r>
          </a:p>
          <a:p>
            <a:pPr marL="873125" lvl="1" indent="-514350">
              <a:spcBef>
                <a:spcPts val="0"/>
              </a:spcBef>
              <a:spcAft>
                <a:spcPts val="800"/>
              </a:spcAft>
            </a:pPr>
            <a:r>
              <a:rPr lang="pl-PL" altLang="en-US" sz="2500" dirty="0" smtClean="0">
                <a:solidFill>
                  <a:srgbClr val="000000"/>
                </a:solidFill>
              </a:rPr>
              <a:t>sformułowanie wniosków aplikacyjnych / praktycznych</a:t>
            </a:r>
          </a:p>
          <a:p>
            <a:pPr marL="873125" lvl="1" indent="-514350">
              <a:spcBef>
                <a:spcPts val="0"/>
              </a:spcBef>
              <a:spcAft>
                <a:spcPts val="800"/>
              </a:spcAft>
            </a:pPr>
            <a:r>
              <a:rPr lang="pl-PL" altLang="en-US" sz="2500" dirty="0" smtClean="0">
                <a:solidFill>
                  <a:srgbClr val="000000"/>
                </a:solidFill>
              </a:rPr>
              <a:t>refleksja nad ograniczeniami badania</a:t>
            </a:r>
          </a:p>
          <a:p>
            <a:pPr marL="873125" lvl="1" indent="-514350">
              <a:spcBef>
                <a:spcPts val="0"/>
              </a:spcBef>
              <a:spcAft>
                <a:spcPts val="800"/>
              </a:spcAft>
            </a:pPr>
            <a:r>
              <a:rPr lang="pl-PL" altLang="en-US" sz="2500" dirty="0" smtClean="0">
                <a:solidFill>
                  <a:srgbClr val="000000"/>
                </a:solidFill>
              </a:rPr>
              <a:t>sformułowanie dalszych, obiecujących kierunków badań.</a:t>
            </a:r>
            <a:endParaRPr lang="pl-PL" altLang="en-US" sz="2500" dirty="0">
              <a:solidFill>
                <a:srgbClr val="000000"/>
              </a:solidFill>
            </a:endParaRPr>
          </a:p>
          <a:p>
            <a:pPr marL="1216025" lvl="2" indent="-457200"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‒"/>
            </a:pPr>
            <a:endParaRPr lang="pl-PL" altLang="en-US" sz="2500" dirty="0" smtClean="0">
              <a:solidFill>
                <a:srgbClr val="000000"/>
              </a:solidFill>
            </a:endParaRPr>
          </a:p>
          <a:p>
            <a:pPr marL="803275" lvl="1" indent="-444500">
              <a:spcBef>
                <a:spcPts val="0"/>
              </a:spcBef>
              <a:spcAft>
                <a:spcPts val="800"/>
              </a:spcAft>
            </a:pPr>
            <a:endParaRPr lang="pl-PL" altLang="en-US" sz="2500" dirty="0" smtClean="0">
              <a:solidFill>
                <a:srgbClr val="000000"/>
              </a:solidFill>
            </a:endParaRPr>
          </a:p>
          <a:p>
            <a:pPr marL="1203325" lvl="2" indent="-444500">
              <a:spcBef>
                <a:spcPts val="0"/>
              </a:spcBef>
              <a:spcAft>
                <a:spcPts val="800"/>
              </a:spcAft>
            </a:pPr>
            <a:endParaRPr lang="pl-PL" altLang="en-US" sz="25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1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Projekt domyślny">
  <a:themeElements>
    <a:clrScheme name="Niestandardowy 2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jekt domyślny">
  <a:themeElements>
    <a:clrScheme name="Niestandardowy 4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rojekt domyślny">
  <a:themeElements>
    <a:clrScheme name="Niestandardowy 2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12067</TotalTime>
  <Words>892</Words>
  <Application>Microsoft Office PowerPoint</Application>
  <PresentationFormat>Papier A3 (297x420 mm)</PresentationFormat>
  <Paragraphs>101</Paragraphs>
  <Slides>10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2_Projekt domyślny</vt:lpstr>
      <vt:lpstr>Projekt domyślny</vt:lpstr>
      <vt:lpstr>3_Projekt domyślny</vt:lpstr>
      <vt:lpstr>Prezentacja programu PowerPoint</vt:lpstr>
      <vt:lpstr>Prezentacja programu PowerPoint</vt:lpstr>
      <vt:lpstr>Prezentacja programu PowerPoint</vt:lpstr>
      <vt:lpstr>Ogólna struktura pracy dyplomowej</vt:lpstr>
      <vt:lpstr>Prezentacja programu PowerPoint</vt:lpstr>
      <vt:lpstr>Temat / tytuł prac dyplomowej</vt:lpstr>
      <vt:lpstr>Prezentacja programu PowerPoint</vt:lpstr>
      <vt:lpstr>Struktura pracy dyplomowej</vt:lpstr>
      <vt:lpstr>Struktura pracy dyplomowej</vt:lpstr>
      <vt:lpstr>Kolejne spotkanie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Marek Matejun</dc:creator>
  <cp:lastModifiedBy>Kowalski Ryszard</cp:lastModifiedBy>
  <cp:revision>1160</cp:revision>
  <cp:lastPrinted>2004-04-14T05:44:38Z</cp:lastPrinted>
  <dcterms:created xsi:type="dcterms:W3CDTF">2004-04-12T18:55:21Z</dcterms:created>
  <dcterms:modified xsi:type="dcterms:W3CDTF">2025-06-11T16:48:31Z</dcterms:modified>
</cp:coreProperties>
</file>