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4" r:id="rId1"/>
    <p:sldMasterId id="2147483906" r:id="rId2"/>
    <p:sldMasterId id="2147483918" r:id="rId3"/>
    <p:sldMasterId id="2147483930" r:id="rId4"/>
    <p:sldMasterId id="2147483944" r:id="rId5"/>
    <p:sldMasterId id="2147483956" r:id="rId6"/>
    <p:sldMasterId id="2147483994" r:id="rId7"/>
    <p:sldMasterId id="2147484006" r:id="rId8"/>
  </p:sldMasterIdLst>
  <p:notesMasterIdLst>
    <p:notesMasterId r:id="rId25"/>
  </p:notesMasterIdLst>
  <p:handoutMasterIdLst>
    <p:handoutMasterId r:id="rId26"/>
  </p:handoutMasterIdLst>
  <p:sldIdLst>
    <p:sldId id="1117" r:id="rId9"/>
    <p:sldId id="1159" r:id="rId10"/>
    <p:sldId id="1158" r:id="rId11"/>
    <p:sldId id="1281" r:id="rId12"/>
    <p:sldId id="1282" r:id="rId13"/>
    <p:sldId id="1283" r:id="rId14"/>
    <p:sldId id="1284" r:id="rId15"/>
    <p:sldId id="1285" r:id="rId16"/>
    <p:sldId id="1184" r:id="rId17"/>
    <p:sldId id="1185" r:id="rId18"/>
    <p:sldId id="1166" r:id="rId19"/>
    <p:sldId id="1188" r:id="rId20"/>
    <p:sldId id="1240" r:id="rId21"/>
    <p:sldId id="1189" r:id="rId22"/>
    <p:sldId id="1190" r:id="rId23"/>
    <p:sldId id="1195" r:id="rId24"/>
  </p:sldIdLst>
  <p:sldSz cx="12801600" cy="9601200" type="A3"/>
  <p:notesSz cx="6858000" cy="9774238"/>
  <p:defaultTextStyle>
    <a:defPPr>
      <a:defRPr lang="pl-PL"/>
    </a:defPPr>
    <a:lvl1pPr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6692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3392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0112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46830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83545" algn="l" defTabSz="127339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20257" algn="l" defTabSz="127339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56967" algn="l" defTabSz="127339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093675" algn="l" defTabSz="127339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161"/>
    <a:srgbClr val="E4B4AA"/>
    <a:srgbClr val="000099"/>
    <a:srgbClr val="CCFFCC"/>
    <a:srgbClr val="008000"/>
    <a:srgbClr val="0033CC"/>
    <a:srgbClr val="FF0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900" y="-78"/>
      </p:cViewPr>
      <p:guideLst>
        <p:guide orient="horz" pos="2160"/>
        <p:guide orient="horz" pos="3024"/>
        <p:guide pos="288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28EF9031-2071-4582-86F5-D87342B4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365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7E92DBD5-5720-4925-A179-D3DF8BE78F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690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669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339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011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468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83545" algn="l" defTabSz="12733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20257" algn="l" defTabSz="12733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56967" algn="l" defTabSz="12733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93675" algn="l" defTabSz="12733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9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692" indent="0" algn="ctr">
              <a:buNone/>
              <a:defRPr/>
            </a:lvl2pPr>
            <a:lvl3pPr marL="1273392" indent="0" algn="ctr">
              <a:buNone/>
              <a:defRPr/>
            </a:lvl3pPr>
            <a:lvl4pPr marL="1910112" indent="0" algn="ctr">
              <a:buNone/>
              <a:defRPr/>
            </a:lvl4pPr>
            <a:lvl5pPr marL="2546830" indent="0" algn="ctr">
              <a:buNone/>
              <a:defRPr/>
            </a:lvl5pPr>
            <a:lvl6pPr marL="3183545" indent="0" algn="ctr">
              <a:buNone/>
              <a:defRPr/>
            </a:lvl6pPr>
            <a:lvl7pPr marL="3820257" indent="0" algn="ctr">
              <a:buNone/>
              <a:defRPr/>
            </a:lvl7pPr>
            <a:lvl8pPr marL="4456967" indent="0" algn="ctr">
              <a:buNone/>
              <a:defRPr/>
            </a:lvl8pPr>
            <a:lvl9pPr marL="5093675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7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692" indent="0" algn="ctr">
              <a:buNone/>
              <a:defRPr/>
            </a:lvl2pPr>
            <a:lvl3pPr marL="1273392" indent="0" algn="ctr">
              <a:buNone/>
              <a:defRPr/>
            </a:lvl3pPr>
            <a:lvl4pPr marL="1910112" indent="0" algn="ctr">
              <a:buNone/>
              <a:defRPr/>
            </a:lvl4pPr>
            <a:lvl5pPr marL="2546830" indent="0" algn="ctr">
              <a:buNone/>
              <a:defRPr/>
            </a:lvl5pPr>
            <a:lvl6pPr marL="3183545" indent="0" algn="ctr">
              <a:buNone/>
              <a:defRPr/>
            </a:lvl6pPr>
            <a:lvl7pPr marL="3820257" indent="0" algn="ctr">
              <a:buNone/>
              <a:defRPr/>
            </a:lvl7pPr>
            <a:lvl8pPr marL="4456967" indent="0" algn="ctr">
              <a:buNone/>
              <a:defRPr/>
            </a:lvl8pPr>
            <a:lvl9pPr marL="5093675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F8967D7-D523-42E4-BEB9-124E193934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39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4760A8-BCDD-4BE3-B55C-CFE5181147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39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692" indent="0">
              <a:buNone/>
              <a:defRPr sz="2500"/>
            </a:lvl2pPr>
            <a:lvl3pPr marL="1273392" indent="0">
              <a:buNone/>
              <a:defRPr sz="2200"/>
            </a:lvl3pPr>
            <a:lvl4pPr marL="1910112" indent="0">
              <a:buNone/>
              <a:defRPr sz="2000"/>
            </a:lvl4pPr>
            <a:lvl5pPr marL="2546830" indent="0">
              <a:buNone/>
              <a:defRPr sz="2000"/>
            </a:lvl5pPr>
            <a:lvl6pPr marL="3183545" indent="0">
              <a:buNone/>
              <a:defRPr sz="2000"/>
            </a:lvl6pPr>
            <a:lvl7pPr marL="3820257" indent="0">
              <a:buNone/>
              <a:defRPr sz="2000"/>
            </a:lvl7pPr>
            <a:lvl8pPr marL="4456967" indent="0">
              <a:buNone/>
              <a:defRPr sz="2000"/>
            </a:lvl8pPr>
            <a:lvl9pPr marL="5093675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049E3DD-5FBA-425D-97FC-34014A93D9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8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BF7F25-4FF1-42A8-91B4-15FB9B28B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17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92" indent="0">
              <a:buNone/>
              <a:defRPr sz="2800" b="1"/>
            </a:lvl2pPr>
            <a:lvl3pPr marL="1273392" indent="0">
              <a:buNone/>
              <a:defRPr sz="2500" b="1"/>
            </a:lvl3pPr>
            <a:lvl4pPr marL="1910112" indent="0">
              <a:buNone/>
              <a:defRPr sz="2200" b="1"/>
            </a:lvl4pPr>
            <a:lvl5pPr marL="2546830" indent="0">
              <a:buNone/>
              <a:defRPr sz="2200" b="1"/>
            </a:lvl5pPr>
            <a:lvl6pPr marL="3183545" indent="0">
              <a:buNone/>
              <a:defRPr sz="2200" b="1"/>
            </a:lvl6pPr>
            <a:lvl7pPr marL="3820257" indent="0">
              <a:buNone/>
              <a:defRPr sz="2200" b="1"/>
            </a:lvl7pPr>
            <a:lvl8pPr marL="4456967" indent="0">
              <a:buNone/>
              <a:defRPr sz="2200" b="1"/>
            </a:lvl8pPr>
            <a:lvl9pPr marL="509367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92" indent="0">
              <a:buNone/>
              <a:defRPr sz="2800" b="1"/>
            </a:lvl2pPr>
            <a:lvl3pPr marL="1273392" indent="0">
              <a:buNone/>
              <a:defRPr sz="2500" b="1"/>
            </a:lvl3pPr>
            <a:lvl4pPr marL="1910112" indent="0">
              <a:buNone/>
              <a:defRPr sz="2200" b="1"/>
            </a:lvl4pPr>
            <a:lvl5pPr marL="2546830" indent="0">
              <a:buNone/>
              <a:defRPr sz="2200" b="1"/>
            </a:lvl5pPr>
            <a:lvl6pPr marL="3183545" indent="0">
              <a:buNone/>
              <a:defRPr sz="2200" b="1"/>
            </a:lvl6pPr>
            <a:lvl7pPr marL="3820257" indent="0">
              <a:buNone/>
              <a:defRPr sz="2200" b="1"/>
            </a:lvl7pPr>
            <a:lvl8pPr marL="4456967" indent="0">
              <a:buNone/>
              <a:defRPr sz="2200" b="1"/>
            </a:lvl8pPr>
            <a:lvl9pPr marL="509367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0D6EFB-CDC4-425A-9E8B-7697F7E509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62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9AB229D5-CBC6-4B7B-96D6-5F9F31F86A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41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7F9D473-BDF8-4700-BD97-80719047F8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78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692" indent="0">
              <a:buNone/>
              <a:defRPr sz="1700"/>
            </a:lvl2pPr>
            <a:lvl3pPr marL="1273392" indent="0">
              <a:buNone/>
              <a:defRPr sz="1400"/>
            </a:lvl3pPr>
            <a:lvl4pPr marL="1910112" indent="0">
              <a:buNone/>
              <a:defRPr sz="1300"/>
            </a:lvl4pPr>
            <a:lvl5pPr marL="2546830" indent="0">
              <a:buNone/>
              <a:defRPr sz="1300"/>
            </a:lvl5pPr>
            <a:lvl6pPr marL="3183545" indent="0">
              <a:buNone/>
              <a:defRPr sz="1300"/>
            </a:lvl6pPr>
            <a:lvl7pPr marL="3820257" indent="0">
              <a:buNone/>
              <a:defRPr sz="1300"/>
            </a:lvl7pPr>
            <a:lvl8pPr marL="4456967" indent="0">
              <a:buNone/>
              <a:defRPr sz="1300"/>
            </a:lvl8pPr>
            <a:lvl9pPr marL="509367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0E6ED3C-0EE6-4B54-8D67-46D0C1F154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02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6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692" indent="0">
              <a:buNone/>
              <a:defRPr sz="3900"/>
            </a:lvl2pPr>
            <a:lvl3pPr marL="1273392" indent="0">
              <a:buNone/>
              <a:defRPr sz="3400"/>
            </a:lvl3pPr>
            <a:lvl4pPr marL="1910112" indent="0">
              <a:buNone/>
              <a:defRPr sz="2800"/>
            </a:lvl4pPr>
            <a:lvl5pPr marL="2546830" indent="0">
              <a:buNone/>
              <a:defRPr sz="2800"/>
            </a:lvl5pPr>
            <a:lvl6pPr marL="3183545" indent="0">
              <a:buNone/>
              <a:defRPr sz="2800"/>
            </a:lvl6pPr>
            <a:lvl7pPr marL="3820257" indent="0">
              <a:buNone/>
              <a:defRPr sz="2800"/>
            </a:lvl7pPr>
            <a:lvl8pPr marL="4456967" indent="0">
              <a:buNone/>
              <a:defRPr sz="2800"/>
            </a:lvl8pPr>
            <a:lvl9pPr marL="5093675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692" indent="0">
              <a:buNone/>
              <a:defRPr sz="1700"/>
            </a:lvl2pPr>
            <a:lvl3pPr marL="1273392" indent="0">
              <a:buNone/>
              <a:defRPr sz="1400"/>
            </a:lvl3pPr>
            <a:lvl4pPr marL="1910112" indent="0">
              <a:buNone/>
              <a:defRPr sz="1300"/>
            </a:lvl4pPr>
            <a:lvl5pPr marL="2546830" indent="0">
              <a:buNone/>
              <a:defRPr sz="1300"/>
            </a:lvl5pPr>
            <a:lvl6pPr marL="3183545" indent="0">
              <a:buNone/>
              <a:defRPr sz="1300"/>
            </a:lvl6pPr>
            <a:lvl7pPr marL="3820257" indent="0">
              <a:buNone/>
              <a:defRPr sz="1300"/>
            </a:lvl7pPr>
            <a:lvl8pPr marL="4456967" indent="0">
              <a:buNone/>
              <a:defRPr sz="1300"/>
            </a:lvl8pPr>
            <a:lvl9pPr marL="509367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B401F3D-34E7-416A-A26C-EC420F15D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97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02FAC9-C2CF-4140-B054-9B174873B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0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32F0911-21A6-4C01-8E22-5CDE0D3D6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01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7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692" indent="0" algn="ctr">
              <a:buNone/>
              <a:defRPr/>
            </a:lvl2pPr>
            <a:lvl3pPr marL="1273392" indent="0" algn="ctr">
              <a:buNone/>
              <a:defRPr/>
            </a:lvl3pPr>
            <a:lvl4pPr marL="1910112" indent="0" algn="ctr">
              <a:buNone/>
              <a:defRPr/>
            </a:lvl4pPr>
            <a:lvl5pPr marL="2546830" indent="0" algn="ctr">
              <a:buNone/>
              <a:defRPr/>
            </a:lvl5pPr>
            <a:lvl6pPr marL="3183545" indent="0" algn="ctr">
              <a:buNone/>
              <a:defRPr/>
            </a:lvl6pPr>
            <a:lvl7pPr marL="3820257" indent="0" algn="ctr">
              <a:buNone/>
              <a:defRPr/>
            </a:lvl7pPr>
            <a:lvl8pPr marL="4456967" indent="0" algn="ctr">
              <a:buNone/>
              <a:defRPr/>
            </a:lvl8pPr>
            <a:lvl9pPr marL="5093675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63F3-C164-4DED-811A-14DCA1022A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2308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22A7-04E2-46FB-B32F-6EE2FE470D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44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692" indent="0">
              <a:buNone/>
              <a:defRPr sz="2500"/>
            </a:lvl2pPr>
            <a:lvl3pPr marL="1273392" indent="0">
              <a:buNone/>
              <a:defRPr sz="2200"/>
            </a:lvl3pPr>
            <a:lvl4pPr marL="1910112" indent="0">
              <a:buNone/>
              <a:defRPr sz="2000"/>
            </a:lvl4pPr>
            <a:lvl5pPr marL="2546830" indent="0">
              <a:buNone/>
              <a:defRPr sz="2000"/>
            </a:lvl5pPr>
            <a:lvl6pPr marL="3183545" indent="0">
              <a:buNone/>
              <a:defRPr sz="2000"/>
            </a:lvl6pPr>
            <a:lvl7pPr marL="3820257" indent="0">
              <a:buNone/>
              <a:defRPr sz="2000"/>
            </a:lvl7pPr>
            <a:lvl8pPr marL="4456967" indent="0">
              <a:buNone/>
              <a:defRPr sz="2000"/>
            </a:lvl8pPr>
            <a:lvl9pPr marL="5093675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0A5F-3BF1-406E-AB44-AA7541F003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073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8165-A3A7-4737-B89C-3102E47800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436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92" indent="0">
              <a:buNone/>
              <a:defRPr sz="2800" b="1"/>
            </a:lvl2pPr>
            <a:lvl3pPr marL="1273392" indent="0">
              <a:buNone/>
              <a:defRPr sz="2500" b="1"/>
            </a:lvl3pPr>
            <a:lvl4pPr marL="1910112" indent="0">
              <a:buNone/>
              <a:defRPr sz="2200" b="1"/>
            </a:lvl4pPr>
            <a:lvl5pPr marL="2546830" indent="0">
              <a:buNone/>
              <a:defRPr sz="2200" b="1"/>
            </a:lvl5pPr>
            <a:lvl6pPr marL="3183545" indent="0">
              <a:buNone/>
              <a:defRPr sz="2200" b="1"/>
            </a:lvl6pPr>
            <a:lvl7pPr marL="3820257" indent="0">
              <a:buNone/>
              <a:defRPr sz="2200" b="1"/>
            </a:lvl7pPr>
            <a:lvl8pPr marL="4456967" indent="0">
              <a:buNone/>
              <a:defRPr sz="2200" b="1"/>
            </a:lvl8pPr>
            <a:lvl9pPr marL="509367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92" indent="0">
              <a:buNone/>
              <a:defRPr sz="2800" b="1"/>
            </a:lvl2pPr>
            <a:lvl3pPr marL="1273392" indent="0">
              <a:buNone/>
              <a:defRPr sz="2500" b="1"/>
            </a:lvl3pPr>
            <a:lvl4pPr marL="1910112" indent="0">
              <a:buNone/>
              <a:defRPr sz="2200" b="1"/>
            </a:lvl4pPr>
            <a:lvl5pPr marL="2546830" indent="0">
              <a:buNone/>
              <a:defRPr sz="2200" b="1"/>
            </a:lvl5pPr>
            <a:lvl6pPr marL="3183545" indent="0">
              <a:buNone/>
              <a:defRPr sz="2200" b="1"/>
            </a:lvl6pPr>
            <a:lvl7pPr marL="3820257" indent="0">
              <a:buNone/>
              <a:defRPr sz="2200" b="1"/>
            </a:lvl7pPr>
            <a:lvl8pPr marL="4456967" indent="0">
              <a:buNone/>
              <a:defRPr sz="2200" b="1"/>
            </a:lvl8pPr>
            <a:lvl9pPr marL="509367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4A26-DBC1-4A7D-8364-3A9E0C4F7D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1837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02C5-6FD3-4A81-8C23-69B063977C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8017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1BCD-A623-495C-831B-D07B5BC3F2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00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692" indent="0">
              <a:buNone/>
              <a:defRPr sz="2500"/>
            </a:lvl2pPr>
            <a:lvl3pPr marL="1273392" indent="0">
              <a:buNone/>
              <a:defRPr sz="2200"/>
            </a:lvl3pPr>
            <a:lvl4pPr marL="1910112" indent="0">
              <a:buNone/>
              <a:defRPr sz="2000"/>
            </a:lvl4pPr>
            <a:lvl5pPr marL="2546830" indent="0">
              <a:buNone/>
              <a:defRPr sz="2000"/>
            </a:lvl5pPr>
            <a:lvl6pPr marL="3183545" indent="0">
              <a:buNone/>
              <a:defRPr sz="2000"/>
            </a:lvl6pPr>
            <a:lvl7pPr marL="3820257" indent="0">
              <a:buNone/>
              <a:defRPr sz="2000"/>
            </a:lvl7pPr>
            <a:lvl8pPr marL="4456967" indent="0">
              <a:buNone/>
              <a:defRPr sz="2000"/>
            </a:lvl8pPr>
            <a:lvl9pPr marL="5093675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7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692" indent="0">
              <a:buNone/>
              <a:defRPr sz="1700"/>
            </a:lvl2pPr>
            <a:lvl3pPr marL="1273392" indent="0">
              <a:buNone/>
              <a:defRPr sz="1400"/>
            </a:lvl3pPr>
            <a:lvl4pPr marL="1910112" indent="0">
              <a:buNone/>
              <a:defRPr sz="1300"/>
            </a:lvl4pPr>
            <a:lvl5pPr marL="2546830" indent="0">
              <a:buNone/>
              <a:defRPr sz="1300"/>
            </a:lvl5pPr>
            <a:lvl6pPr marL="3183545" indent="0">
              <a:buNone/>
              <a:defRPr sz="1300"/>
            </a:lvl6pPr>
            <a:lvl7pPr marL="3820257" indent="0">
              <a:buNone/>
              <a:defRPr sz="1300"/>
            </a:lvl7pPr>
            <a:lvl8pPr marL="4456967" indent="0">
              <a:buNone/>
              <a:defRPr sz="1300"/>
            </a:lvl8pPr>
            <a:lvl9pPr marL="509367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C30E-494A-461B-ADA8-3B3F2A1840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5414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692" indent="0">
              <a:buNone/>
              <a:defRPr sz="3900"/>
            </a:lvl2pPr>
            <a:lvl3pPr marL="1273392" indent="0">
              <a:buNone/>
              <a:defRPr sz="3400"/>
            </a:lvl3pPr>
            <a:lvl4pPr marL="1910112" indent="0">
              <a:buNone/>
              <a:defRPr sz="2800"/>
            </a:lvl4pPr>
            <a:lvl5pPr marL="2546830" indent="0">
              <a:buNone/>
              <a:defRPr sz="2800"/>
            </a:lvl5pPr>
            <a:lvl6pPr marL="3183545" indent="0">
              <a:buNone/>
              <a:defRPr sz="2800"/>
            </a:lvl6pPr>
            <a:lvl7pPr marL="3820257" indent="0">
              <a:buNone/>
              <a:defRPr sz="2800"/>
            </a:lvl7pPr>
            <a:lvl8pPr marL="4456967" indent="0">
              <a:buNone/>
              <a:defRPr sz="2800"/>
            </a:lvl8pPr>
            <a:lvl9pPr marL="5093675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692" indent="0">
              <a:buNone/>
              <a:defRPr sz="1700"/>
            </a:lvl2pPr>
            <a:lvl3pPr marL="1273392" indent="0">
              <a:buNone/>
              <a:defRPr sz="1400"/>
            </a:lvl3pPr>
            <a:lvl4pPr marL="1910112" indent="0">
              <a:buNone/>
              <a:defRPr sz="1300"/>
            </a:lvl4pPr>
            <a:lvl5pPr marL="2546830" indent="0">
              <a:buNone/>
              <a:defRPr sz="1300"/>
            </a:lvl5pPr>
            <a:lvl6pPr marL="3183545" indent="0">
              <a:buNone/>
              <a:defRPr sz="1300"/>
            </a:lvl6pPr>
            <a:lvl7pPr marL="3820257" indent="0">
              <a:buNone/>
              <a:defRPr sz="1300"/>
            </a:lvl7pPr>
            <a:lvl8pPr marL="4456967" indent="0">
              <a:buNone/>
              <a:defRPr sz="1300"/>
            </a:lvl8pPr>
            <a:lvl9pPr marL="509367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7508-DED8-411D-AC06-9C6914228B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7283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575-A627-4691-9BE9-C5D72799EC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0436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2A58-FB13-42F5-8CCC-056BB30003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1968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3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923" indent="0" algn="ctr">
              <a:buNone/>
              <a:defRPr/>
            </a:lvl2pPr>
            <a:lvl3pPr marL="1273850" indent="0" algn="ctr">
              <a:buNone/>
              <a:defRPr/>
            </a:lvl3pPr>
            <a:lvl4pPr marL="1910800" indent="0" algn="ctr">
              <a:buNone/>
              <a:defRPr/>
            </a:lvl4pPr>
            <a:lvl5pPr marL="2547747" indent="0" algn="ctr">
              <a:buNone/>
              <a:defRPr/>
            </a:lvl5pPr>
            <a:lvl6pPr marL="3184692" indent="0" algn="ctr">
              <a:buNone/>
              <a:defRPr/>
            </a:lvl6pPr>
            <a:lvl7pPr marL="3821632" indent="0" algn="ctr">
              <a:buNone/>
              <a:defRPr/>
            </a:lvl7pPr>
            <a:lvl8pPr marL="4458572" indent="0" algn="ctr">
              <a:buNone/>
              <a:defRPr/>
            </a:lvl8pPr>
            <a:lvl9pPr marL="509551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CD02-7A4B-4767-9619-B42A6A29516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1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4681-53C1-4244-80E5-6F310006A38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60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923" indent="0">
              <a:buNone/>
              <a:defRPr sz="2500"/>
            </a:lvl2pPr>
            <a:lvl3pPr marL="1273850" indent="0">
              <a:buNone/>
              <a:defRPr sz="2200"/>
            </a:lvl3pPr>
            <a:lvl4pPr marL="1910800" indent="0">
              <a:buNone/>
              <a:defRPr sz="2000"/>
            </a:lvl4pPr>
            <a:lvl5pPr marL="2547747" indent="0">
              <a:buNone/>
              <a:defRPr sz="2000"/>
            </a:lvl5pPr>
            <a:lvl6pPr marL="3184692" indent="0">
              <a:buNone/>
              <a:defRPr sz="2000"/>
            </a:lvl6pPr>
            <a:lvl7pPr marL="3821632" indent="0">
              <a:buNone/>
              <a:defRPr sz="2000"/>
            </a:lvl7pPr>
            <a:lvl8pPr marL="4458572" indent="0">
              <a:buNone/>
              <a:defRPr sz="2000"/>
            </a:lvl8pPr>
            <a:lvl9pPr marL="509551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E3F3-DB46-441A-9824-C997F742B51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8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430D-E7EC-4759-A14F-10BEC502C47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8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923" indent="0">
              <a:buNone/>
              <a:defRPr sz="2800" b="1"/>
            </a:lvl2pPr>
            <a:lvl3pPr marL="1273850" indent="0">
              <a:buNone/>
              <a:defRPr sz="2500" b="1"/>
            </a:lvl3pPr>
            <a:lvl4pPr marL="1910800" indent="0">
              <a:buNone/>
              <a:defRPr sz="2200" b="1"/>
            </a:lvl4pPr>
            <a:lvl5pPr marL="2547747" indent="0">
              <a:buNone/>
              <a:defRPr sz="2200" b="1"/>
            </a:lvl5pPr>
            <a:lvl6pPr marL="3184692" indent="0">
              <a:buNone/>
              <a:defRPr sz="2200" b="1"/>
            </a:lvl6pPr>
            <a:lvl7pPr marL="3821632" indent="0">
              <a:buNone/>
              <a:defRPr sz="2200" b="1"/>
            </a:lvl7pPr>
            <a:lvl8pPr marL="4458572" indent="0">
              <a:buNone/>
              <a:defRPr sz="2200" b="1"/>
            </a:lvl8pPr>
            <a:lvl9pPr marL="509551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923" indent="0">
              <a:buNone/>
              <a:defRPr sz="2800" b="1"/>
            </a:lvl2pPr>
            <a:lvl3pPr marL="1273850" indent="0">
              <a:buNone/>
              <a:defRPr sz="2500" b="1"/>
            </a:lvl3pPr>
            <a:lvl4pPr marL="1910800" indent="0">
              <a:buNone/>
              <a:defRPr sz="2200" b="1"/>
            </a:lvl4pPr>
            <a:lvl5pPr marL="2547747" indent="0">
              <a:buNone/>
              <a:defRPr sz="2200" b="1"/>
            </a:lvl5pPr>
            <a:lvl6pPr marL="3184692" indent="0">
              <a:buNone/>
              <a:defRPr sz="2200" b="1"/>
            </a:lvl6pPr>
            <a:lvl7pPr marL="3821632" indent="0">
              <a:buNone/>
              <a:defRPr sz="2200" b="1"/>
            </a:lvl7pPr>
            <a:lvl8pPr marL="4458572" indent="0">
              <a:buNone/>
              <a:defRPr sz="2200" b="1"/>
            </a:lvl8pPr>
            <a:lvl9pPr marL="509551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F276-A5E3-44C8-8E2C-1B94BD7B5E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B4E1-9761-4953-8E84-008C101F22E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56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6F61-298B-4BFD-B795-1CE44A716F4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923" indent="0">
              <a:buNone/>
              <a:defRPr sz="1700"/>
            </a:lvl2pPr>
            <a:lvl3pPr marL="1273850" indent="0">
              <a:buNone/>
              <a:defRPr sz="1400"/>
            </a:lvl3pPr>
            <a:lvl4pPr marL="1910800" indent="0">
              <a:buNone/>
              <a:defRPr sz="1300"/>
            </a:lvl4pPr>
            <a:lvl5pPr marL="2547747" indent="0">
              <a:buNone/>
              <a:defRPr sz="1300"/>
            </a:lvl5pPr>
            <a:lvl6pPr marL="3184692" indent="0">
              <a:buNone/>
              <a:defRPr sz="1300"/>
            </a:lvl6pPr>
            <a:lvl7pPr marL="3821632" indent="0">
              <a:buNone/>
              <a:defRPr sz="1300"/>
            </a:lvl7pPr>
            <a:lvl8pPr marL="4458572" indent="0">
              <a:buNone/>
              <a:defRPr sz="1300"/>
            </a:lvl8pPr>
            <a:lvl9pPr marL="509551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801-F607-4302-AB8A-24119753BE1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51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923" indent="0">
              <a:buNone/>
              <a:defRPr sz="3900"/>
            </a:lvl2pPr>
            <a:lvl3pPr marL="1273850" indent="0">
              <a:buNone/>
              <a:defRPr sz="3400"/>
            </a:lvl3pPr>
            <a:lvl4pPr marL="1910800" indent="0">
              <a:buNone/>
              <a:defRPr sz="2800"/>
            </a:lvl4pPr>
            <a:lvl5pPr marL="2547747" indent="0">
              <a:buNone/>
              <a:defRPr sz="2800"/>
            </a:lvl5pPr>
            <a:lvl6pPr marL="3184692" indent="0">
              <a:buNone/>
              <a:defRPr sz="2800"/>
            </a:lvl6pPr>
            <a:lvl7pPr marL="3821632" indent="0">
              <a:buNone/>
              <a:defRPr sz="2800"/>
            </a:lvl7pPr>
            <a:lvl8pPr marL="4458572" indent="0">
              <a:buNone/>
              <a:defRPr sz="2800"/>
            </a:lvl8pPr>
            <a:lvl9pPr marL="5095510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923" indent="0">
              <a:buNone/>
              <a:defRPr sz="1700"/>
            </a:lvl2pPr>
            <a:lvl3pPr marL="1273850" indent="0">
              <a:buNone/>
              <a:defRPr sz="1400"/>
            </a:lvl3pPr>
            <a:lvl4pPr marL="1910800" indent="0">
              <a:buNone/>
              <a:defRPr sz="1300"/>
            </a:lvl4pPr>
            <a:lvl5pPr marL="2547747" indent="0">
              <a:buNone/>
              <a:defRPr sz="1300"/>
            </a:lvl5pPr>
            <a:lvl6pPr marL="3184692" indent="0">
              <a:buNone/>
              <a:defRPr sz="1300"/>
            </a:lvl6pPr>
            <a:lvl7pPr marL="3821632" indent="0">
              <a:buNone/>
              <a:defRPr sz="1300"/>
            </a:lvl7pPr>
            <a:lvl8pPr marL="4458572" indent="0">
              <a:buNone/>
              <a:defRPr sz="1300"/>
            </a:lvl8pPr>
            <a:lvl9pPr marL="509551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082-DBA4-4C5A-8151-016AFD08EDE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7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40B-D753-4906-8824-9679735827A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8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5B4-210C-489D-8E6D-BD592641701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53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60120" y="853440"/>
            <a:ext cx="10881360" cy="76809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DE59-5BA5-432E-9DDC-68EF551D71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1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0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077" indent="0" algn="ctr">
              <a:buNone/>
              <a:defRPr/>
            </a:lvl2pPr>
            <a:lvl3pPr marL="1274155" indent="0" algn="ctr">
              <a:buNone/>
              <a:defRPr/>
            </a:lvl3pPr>
            <a:lvl4pPr marL="1911259" indent="0" algn="ctr">
              <a:buNone/>
              <a:defRPr/>
            </a:lvl4pPr>
            <a:lvl5pPr marL="2548358" indent="0" algn="ctr">
              <a:buNone/>
              <a:defRPr/>
            </a:lvl5pPr>
            <a:lvl6pPr marL="3185456" indent="0" algn="ctr">
              <a:buNone/>
              <a:defRPr/>
            </a:lvl6pPr>
            <a:lvl7pPr marL="3822549" indent="0" algn="ctr">
              <a:buNone/>
              <a:defRPr/>
            </a:lvl7pPr>
            <a:lvl8pPr marL="4459641" indent="0" algn="ctr">
              <a:buNone/>
              <a:defRPr/>
            </a:lvl8pPr>
            <a:lvl9pPr marL="5096734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5C97B9-A209-4FB2-B398-608917547C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447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97B719D-C19D-4751-9DF7-015F7DBB5B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435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5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077" indent="0">
              <a:buNone/>
              <a:defRPr sz="2500"/>
            </a:lvl2pPr>
            <a:lvl3pPr marL="1274155" indent="0">
              <a:buNone/>
              <a:defRPr sz="2200"/>
            </a:lvl3pPr>
            <a:lvl4pPr marL="1911259" indent="0">
              <a:buNone/>
              <a:defRPr sz="2000"/>
            </a:lvl4pPr>
            <a:lvl5pPr marL="2548358" indent="0">
              <a:buNone/>
              <a:defRPr sz="2000"/>
            </a:lvl5pPr>
            <a:lvl6pPr marL="3185456" indent="0">
              <a:buNone/>
              <a:defRPr sz="2000"/>
            </a:lvl6pPr>
            <a:lvl7pPr marL="3822549" indent="0">
              <a:buNone/>
              <a:defRPr sz="2000"/>
            </a:lvl7pPr>
            <a:lvl8pPr marL="4459641" indent="0">
              <a:buNone/>
              <a:defRPr sz="2000"/>
            </a:lvl8pPr>
            <a:lvl9pPr marL="5096734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48AB1E90-E347-4798-AF43-3D31C5A978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9619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58E74F36-12A5-4AB1-A7BD-5DB47CBEA2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185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92" indent="0">
              <a:buNone/>
              <a:defRPr sz="2800" b="1"/>
            </a:lvl2pPr>
            <a:lvl3pPr marL="1273392" indent="0">
              <a:buNone/>
              <a:defRPr sz="2500" b="1"/>
            </a:lvl3pPr>
            <a:lvl4pPr marL="1910112" indent="0">
              <a:buNone/>
              <a:defRPr sz="2200" b="1"/>
            </a:lvl4pPr>
            <a:lvl5pPr marL="2546830" indent="0">
              <a:buNone/>
              <a:defRPr sz="2200" b="1"/>
            </a:lvl5pPr>
            <a:lvl6pPr marL="3183545" indent="0">
              <a:buNone/>
              <a:defRPr sz="2200" b="1"/>
            </a:lvl6pPr>
            <a:lvl7pPr marL="3820257" indent="0">
              <a:buNone/>
              <a:defRPr sz="2200" b="1"/>
            </a:lvl7pPr>
            <a:lvl8pPr marL="4456967" indent="0">
              <a:buNone/>
              <a:defRPr sz="2200" b="1"/>
            </a:lvl8pPr>
            <a:lvl9pPr marL="5093675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00" y="2149160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92" indent="0">
              <a:buNone/>
              <a:defRPr sz="2800" b="1"/>
            </a:lvl2pPr>
            <a:lvl3pPr marL="1273392" indent="0">
              <a:buNone/>
              <a:defRPr sz="2500" b="1"/>
            </a:lvl3pPr>
            <a:lvl4pPr marL="1910112" indent="0">
              <a:buNone/>
              <a:defRPr sz="2200" b="1"/>
            </a:lvl4pPr>
            <a:lvl5pPr marL="2546830" indent="0">
              <a:buNone/>
              <a:defRPr sz="2200" b="1"/>
            </a:lvl5pPr>
            <a:lvl6pPr marL="3183545" indent="0">
              <a:buNone/>
              <a:defRPr sz="2200" b="1"/>
            </a:lvl6pPr>
            <a:lvl7pPr marL="3820257" indent="0">
              <a:buNone/>
              <a:defRPr sz="2200" b="1"/>
            </a:lvl7pPr>
            <a:lvl8pPr marL="4456967" indent="0">
              <a:buNone/>
              <a:defRPr sz="2200" b="1"/>
            </a:lvl8pPr>
            <a:lvl9pPr marL="5093675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0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077" indent="0">
              <a:buNone/>
              <a:defRPr sz="2800" b="1"/>
            </a:lvl2pPr>
            <a:lvl3pPr marL="1274155" indent="0">
              <a:buNone/>
              <a:defRPr sz="2500" b="1"/>
            </a:lvl3pPr>
            <a:lvl4pPr marL="1911259" indent="0">
              <a:buNone/>
              <a:defRPr sz="2200" b="1"/>
            </a:lvl4pPr>
            <a:lvl5pPr marL="2548358" indent="0">
              <a:buNone/>
              <a:defRPr sz="2200" b="1"/>
            </a:lvl5pPr>
            <a:lvl6pPr marL="3185456" indent="0">
              <a:buNone/>
              <a:defRPr sz="2200" b="1"/>
            </a:lvl6pPr>
            <a:lvl7pPr marL="3822549" indent="0">
              <a:buNone/>
              <a:defRPr sz="2200" b="1"/>
            </a:lvl7pPr>
            <a:lvl8pPr marL="4459641" indent="0">
              <a:buNone/>
              <a:defRPr sz="2200" b="1"/>
            </a:lvl8pPr>
            <a:lvl9pPr marL="5096734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0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077" indent="0">
              <a:buNone/>
              <a:defRPr sz="2800" b="1"/>
            </a:lvl2pPr>
            <a:lvl3pPr marL="1274155" indent="0">
              <a:buNone/>
              <a:defRPr sz="2500" b="1"/>
            </a:lvl3pPr>
            <a:lvl4pPr marL="1911259" indent="0">
              <a:buNone/>
              <a:defRPr sz="2200" b="1"/>
            </a:lvl4pPr>
            <a:lvl5pPr marL="2548358" indent="0">
              <a:buNone/>
              <a:defRPr sz="2200" b="1"/>
            </a:lvl5pPr>
            <a:lvl6pPr marL="3185456" indent="0">
              <a:buNone/>
              <a:defRPr sz="2200" b="1"/>
            </a:lvl6pPr>
            <a:lvl7pPr marL="3822549" indent="0">
              <a:buNone/>
              <a:defRPr sz="2200" b="1"/>
            </a:lvl7pPr>
            <a:lvl8pPr marL="4459641" indent="0">
              <a:buNone/>
              <a:defRPr sz="2200" b="1"/>
            </a:lvl8pPr>
            <a:lvl9pPr marL="5096734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665CF47-6A9A-4C6C-93AE-ADC0F9C519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6430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CE3E3E96-4378-46B7-8207-6098C9C482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930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185A556-6302-415F-B29C-FAFCBFBD3D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9083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077" indent="0">
              <a:buNone/>
              <a:defRPr sz="1700"/>
            </a:lvl2pPr>
            <a:lvl3pPr marL="1274155" indent="0">
              <a:buNone/>
              <a:defRPr sz="1400"/>
            </a:lvl3pPr>
            <a:lvl4pPr marL="1911259" indent="0">
              <a:buNone/>
              <a:defRPr sz="1300"/>
            </a:lvl4pPr>
            <a:lvl5pPr marL="2548358" indent="0">
              <a:buNone/>
              <a:defRPr sz="1300"/>
            </a:lvl5pPr>
            <a:lvl6pPr marL="3185456" indent="0">
              <a:buNone/>
              <a:defRPr sz="1300"/>
            </a:lvl6pPr>
            <a:lvl7pPr marL="3822549" indent="0">
              <a:buNone/>
              <a:defRPr sz="1300"/>
            </a:lvl7pPr>
            <a:lvl8pPr marL="4459641" indent="0">
              <a:buNone/>
              <a:defRPr sz="1300"/>
            </a:lvl8pPr>
            <a:lvl9pPr marL="5096734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DFBB268-4E39-40D0-97F2-65BEAB21B1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0441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077" indent="0">
              <a:buNone/>
              <a:defRPr sz="3900"/>
            </a:lvl2pPr>
            <a:lvl3pPr marL="1274155" indent="0">
              <a:buNone/>
              <a:defRPr sz="3400"/>
            </a:lvl3pPr>
            <a:lvl4pPr marL="1911259" indent="0">
              <a:buNone/>
              <a:defRPr sz="2800"/>
            </a:lvl4pPr>
            <a:lvl5pPr marL="2548358" indent="0">
              <a:buNone/>
              <a:defRPr sz="2800"/>
            </a:lvl5pPr>
            <a:lvl6pPr marL="3185456" indent="0">
              <a:buNone/>
              <a:defRPr sz="2800"/>
            </a:lvl6pPr>
            <a:lvl7pPr marL="3822549" indent="0">
              <a:buNone/>
              <a:defRPr sz="2800"/>
            </a:lvl7pPr>
            <a:lvl8pPr marL="4459641" indent="0">
              <a:buNone/>
              <a:defRPr sz="2800"/>
            </a:lvl8pPr>
            <a:lvl9pPr marL="5096734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077" indent="0">
              <a:buNone/>
              <a:defRPr sz="1700"/>
            </a:lvl2pPr>
            <a:lvl3pPr marL="1274155" indent="0">
              <a:buNone/>
              <a:defRPr sz="1400"/>
            </a:lvl3pPr>
            <a:lvl4pPr marL="1911259" indent="0">
              <a:buNone/>
              <a:defRPr sz="1300"/>
            </a:lvl4pPr>
            <a:lvl5pPr marL="2548358" indent="0">
              <a:buNone/>
              <a:defRPr sz="1300"/>
            </a:lvl5pPr>
            <a:lvl6pPr marL="3185456" indent="0">
              <a:buNone/>
              <a:defRPr sz="1300"/>
            </a:lvl6pPr>
            <a:lvl7pPr marL="3822549" indent="0">
              <a:buNone/>
              <a:defRPr sz="1300"/>
            </a:lvl7pPr>
            <a:lvl8pPr marL="4459641" indent="0">
              <a:buNone/>
              <a:defRPr sz="1300"/>
            </a:lvl8pPr>
            <a:lvl9pPr marL="5096734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A25F4477-EEEE-4BE5-A7D0-F57302D333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3735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0A9C850-0F57-455C-8309-F87031F29B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56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0FF399A-2880-41E5-AF0F-17B72336EE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201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4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308" indent="0" algn="ctr">
              <a:buNone/>
              <a:defRPr/>
            </a:lvl2pPr>
            <a:lvl3pPr marL="1274617" indent="0" algn="ctr">
              <a:buNone/>
              <a:defRPr/>
            </a:lvl3pPr>
            <a:lvl4pPr marL="1911948" indent="0" algn="ctr">
              <a:buNone/>
              <a:defRPr/>
            </a:lvl4pPr>
            <a:lvl5pPr marL="2549275" indent="0" algn="ctr">
              <a:buNone/>
              <a:defRPr/>
            </a:lvl5pPr>
            <a:lvl6pPr marL="3186603" indent="0" algn="ctr">
              <a:buNone/>
              <a:defRPr/>
            </a:lvl6pPr>
            <a:lvl7pPr marL="3823924" indent="0" algn="ctr">
              <a:buNone/>
              <a:defRPr/>
            </a:lvl7pPr>
            <a:lvl8pPr marL="4461247" indent="0" algn="ctr">
              <a:buNone/>
              <a:defRPr/>
            </a:lvl8pPr>
            <a:lvl9pPr marL="509856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9C20-79A4-4B4B-A838-0A176B0094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1354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0B2D-7435-4131-BBC1-5AE0F4E65C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553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308" indent="0">
              <a:buNone/>
              <a:defRPr sz="2500"/>
            </a:lvl2pPr>
            <a:lvl3pPr marL="1274617" indent="0">
              <a:buNone/>
              <a:defRPr sz="2200"/>
            </a:lvl3pPr>
            <a:lvl4pPr marL="1911948" indent="0">
              <a:buNone/>
              <a:defRPr sz="2000"/>
            </a:lvl4pPr>
            <a:lvl5pPr marL="2549275" indent="0">
              <a:buNone/>
              <a:defRPr sz="2000"/>
            </a:lvl5pPr>
            <a:lvl6pPr marL="3186603" indent="0">
              <a:buNone/>
              <a:defRPr sz="2000"/>
            </a:lvl6pPr>
            <a:lvl7pPr marL="3823924" indent="0">
              <a:buNone/>
              <a:defRPr sz="2000"/>
            </a:lvl7pPr>
            <a:lvl8pPr marL="4461247" indent="0">
              <a:buNone/>
              <a:defRPr sz="2000"/>
            </a:lvl8pPr>
            <a:lvl9pPr marL="5098569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920A-CE86-4105-BC8A-2DD3684264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465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5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6853-F537-4C9E-BFB3-1EBA0C3A16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6240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08" indent="0">
              <a:buNone/>
              <a:defRPr sz="2800" b="1"/>
            </a:lvl2pPr>
            <a:lvl3pPr marL="1274617" indent="0">
              <a:buNone/>
              <a:defRPr sz="2500" b="1"/>
            </a:lvl3pPr>
            <a:lvl4pPr marL="1911948" indent="0">
              <a:buNone/>
              <a:defRPr sz="2200" b="1"/>
            </a:lvl4pPr>
            <a:lvl5pPr marL="2549275" indent="0">
              <a:buNone/>
              <a:defRPr sz="2200" b="1"/>
            </a:lvl5pPr>
            <a:lvl6pPr marL="3186603" indent="0">
              <a:buNone/>
              <a:defRPr sz="2200" b="1"/>
            </a:lvl6pPr>
            <a:lvl7pPr marL="3823924" indent="0">
              <a:buNone/>
              <a:defRPr sz="2200" b="1"/>
            </a:lvl7pPr>
            <a:lvl8pPr marL="4461247" indent="0">
              <a:buNone/>
              <a:defRPr sz="2200" b="1"/>
            </a:lvl8pPr>
            <a:lvl9pPr marL="5098569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8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08" indent="0">
              <a:buNone/>
              <a:defRPr sz="2800" b="1"/>
            </a:lvl2pPr>
            <a:lvl3pPr marL="1274617" indent="0">
              <a:buNone/>
              <a:defRPr sz="2500" b="1"/>
            </a:lvl3pPr>
            <a:lvl4pPr marL="1911948" indent="0">
              <a:buNone/>
              <a:defRPr sz="2200" b="1"/>
            </a:lvl4pPr>
            <a:lvl5pPr marL="2549275" indent="0">
              <a:buNone/>
              <a:defRPr sz="2200" b="1"/>
            </a:lvl5pPr>
            <a:lvl6pPr marL="3186603" indent="0">
              <a:buNone/>
              <a:defRPr sz="2200" b="1"/>
            </a:lvl6pPr>
            <a:lvl7pPr marL="3823924" indent="0">
              <a:buNone/>
              <a:defRPr sz="2200" b="1"/>
            </a:lvl7pPr>
            <a:lvl8pPr marL="4461247" indent="0">
              <a:buNone/>
              <a:defRPr sz="2200" b="1"/>
            </a:lvl8pPr>
            <a:lvl9pPr marL="5098569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8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2638-71AA-4A09-A9DF-ADC9968590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9609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9554-29B2-4E38-9EDE-1CD7204F33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8043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BEB7-0A6D-4DB7-8A10-1255DFD165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2518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308" indent="0">
              <a:buNone/>
              <a:defRPr sz="1700"/>
            </a:lvl2pPr>
            <a:lvl3pPr marL="1274617" indent="0">
              <a:buNone/>
              <a:defRPr sz="1400"/>
            </a:lvl3pPr>
            <a:lvl4pPr marL="1911948" indent="0">
              <a:buNone/>
              <a:defRPr sz="1300"/>
            </a:lvl4pPr>
            <a:lvl5pPr marL="2549275" indent="0">
              <a:buNone/>
              <a:defRPr sz="1300"/>
            </a:lvl5pPr>
            <a:lvl6pPr marL="3186603" indent="0">
              <a:buNone/>
              <a:defRPr sz="1300"/>
            </a:lvl6pPr>
            <a:lvl7pPr marL="3823924" indent="0">
              <a:buNone/>
              <a:defRPr sz="1300"/>
            </a:lvl7pPr>
            <a:lvl8pPr marL="4461247" indent="0">
              <a:buNone/>
              <a:defRPr sz="1300"/>
            </a:lvl8pPr>
            <a:lvl9pPr marL="509856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BC18-D540-429B-B5E5-19D476389D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3677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308" indent="0">
              <a:buNone/>
              <a:defRPr sz="3900"/>
            </a:lvl2pPr>
            <a:lvl3pPr marL="1274617" indent="0">
              <a:buNone/>
              <a:defRPr sz="3400"/>
            </a:lvl3pPr>
            <a:lvl4pPr marL="1911948" indent="0">
              <a:buNone/>
              <a:defRPr sz="2800"/>
            </a:lvl4pPr>
            <a:lvl5pPr marL="2549275" indent="0">
              <a:buNone/>
              <a:defRPr sz="2800"/>
            </a:lvl5pPr>
            <a:lvl6pPr marL="3186603" indent="0">
              <a:buNone/>
              <a:defRPr sz="2800"/>
            </a:lvl6pPr>
            <a:lvl7pPr marL="3823924" indent="0">
              <a:buNone/>
              <a:defRPr sz="2800"/>
            </a:lvl7pPr>
            <a:lvl8pPr marL="4461247" indent="0">
              <a:buNone/>
              <a:defRPr sz="2800"/>
            </a:lvl8pPr>
            <a:lvl9pPr marL="5098569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308" indent="0">
              <a:buNone/>
              <a:defRPr sz="1700"/>
            </a:lvl2pPr>
            <a:lvl3pPr marL="1274617" indent="0">
              <a:buNone/>
              <a:defRPr sz="1400"/>
            </a:lvl3pPr>
            <a:lvl4pPr marL="1911948" indent="0">
              <a:buNone/>
              <a:defRPr sz="1300"/>
            </a:lvl4pPr>
            <a:lvl5pPr marL="2549275" indent="0">
              <a:buNone/>
              <a:defRPr sz="1300"/>
            </a:lvl5pPr>
            <a:lvl6pPr marL="3186603" indent="0">
              <a:buNone/>
              <a:defRPr sz="1300"/>
            </a:lvl6pPr>
            <a:lvl7pPr marL="3823924" indent="0">
              <a:buNone/>
              <a:defRPr sz="1300"/>
            </a:lvl7pPr>
            <a:lvl8pPr marL="4461247" indent="0">
              <a:buNone/>
              <a:defRPr sz="1300"/>
            </a:lvl8pPr>
            <a:lvl9pPr marL="509856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2459-A92F-4669-8D91-8CD1EB44E0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0721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82AF-43A3-49D3-9FE6-D4733C7B26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5648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BD15-34E7-40B7-AE42-59B3D21D3D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31772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29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232" indent="0" algn="ctr">
              <a:buNone/>
              <a:defRPr/>
            </a:lvl2pPr>
            <a:lvl3pPr marL="1276465" indent="0" algn="ctr">
              <a:buNone/>
              <a:defRPr/>
            </a:lvl3pPr>
            <a:lvl4pPr marL="1914703" indent="0" algn="ctr">
              <a:buNone/>
              <a:defRPr/>
            </a:lvl4pPr>
            <a:lvl5pPr marL="2552949" indent="0" algn="ctr">
              <a:buNone/>
              <a:defRPr/>
            </a:lvl5pPr>
            <a:lvl6pPr marL="3191194" indent="0" algn="ctr">
              <a:buNone/>
              <a:defRPr/>
            </a:lvl6pPr>
            <a:lvl7pPr marL="3829435" indent="0" algn="ctr">
              <a:buNone/>
              <a:defRPr/>
            </a:lvl7pPr>
            <a:lvl8pPr marL="4467674" indent="0" algn="ctr">
              <a:buNone/>
              <a:defRPr/>
            </a:lvl8pPr>
            <a:lvl9pPr marL="5105915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2B8142DF-824A-4FD3-AF63-AD5FF0947D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3354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02DB2F6-2AD5-41E3-92CF-198D402922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77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5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9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232" indent="0">
              <a:buNone/>
              <a:defRPr sz="2500"/>
            </a:lvl2pPr>
            <a:lvl3pPr marL="1276465" indent="0">
              <a:buNone/>
              <a:defRPr sz="2200"/>
            </a:lvl3pPr>
            <a:lvl4pPr marL="1914703" indent="0">
              <a:buNone/>
              <a:defRPr sz="2000"/>
            </a:lvl4pPr>
            <a:lvl5pPr marL="2552949" indent="0">
              <a:buNone/>
              <a:defRPr sz="2000"/>
            </a:lvl5pPr>
            <a:lvl6pPr marL="3191194" indent="0">
              <a:buNone/>
              <a:defRPr sz="2000"/>
            </a:lvl6pPr>
            <a:lvl7pPr marL="3829435" indent="0">
              <a:buNone/>
              <a:defRPr sz="2000"/>
            </a:lvl7pPr>
            <a:lvl8pPr marL="4467674" indent="0">
              <a:buNone/>
              <a:defRPr sz="2000"/>
            </a:lvl8pPr>
            <a:lvl9pPr marL="5105915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FCCF281-B556-4F55-9F98-FF07DD0F08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3644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24E1C815-F1B5-400F-B310-2FF6BCE63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6004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232" indent="0">
              <a:buNone/>
              <a:defRPr sz="2800" b="1"/>
            </a:lvl2pPr>
            <a:lvl3pPr marL="1276465" indent="0">
              <a:buNone/>
              <a:defRPr sz="2500" b="1"/>
            </a:lvl3pPr>
            <a:lvl4pPr marL="1914703" indent="0">
              <a:buNone/>
              <a:defRPr sz="2200" b="1"/>
            </a:lvl4pPr>
            <a:lvl5pPr marL="2552949" indent="0">
              <a:buNone/>
              <a:defRPr sz="2200" b="1"/>
            </a:lvl5pPr>
            <a:lvl6pPr marL="3191194" indent="0">
              <a:buNone/>
              <a:defRPr sz="2200" b="1"/>
            </a:lvl6pPr>
            <a:lvl7pPr marL="3829435" indent="0">
              <a:buNone/>
              <a:defRPr sz="2200" b="1"/>
            </a:lvl7pPr>
            <a:lvl8pPr marL="4467674" indent="0">
              <a:buNone/>
              <a:defRPr sz="2200" b="1"/>
            </a:lvl8pPr>
            <a:lvl9pPr marL="510591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6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232" indent="0">
              <a:buNone/>
              <a:defRPr sz="2800" b="1"/>
            </a:lvl2pPr>
            <a:lvl3pPr marL="1276465" indent="0">
              <a:buNone/>
              <a:defRPr sz="2500" b="1"/>
            </a:lvl3pPr>
            <a:lvl4pPr marL="1914703" indent="0">
              <a:buNone/>
              <a:defRPr sz="2200" b="1"/>
            </a:lvl4pPr>
            <a:lvl5pPr marL="2552949" indent="0">
              <a:buNone/>
              <a:defRPr sz="2200" b="1"/>
            </a:lvl5pPr>
            <a:lvl6pPr marL="3191194" indent="0">
              <a:buNone/>
              <a:defRPr sz="2200" b="1"/>
            </a:lvl6pPr>
            <a:lvl7pPr marL="3829435" indent="0">
              <a:buNone/>
              <a:defRPr sz="2200" b="1"/>
            </a:lvl7pPr>
            <a:lvl8pPr marL="4467674" indent="0">
              <a:buNone/>
              <a:defRPr sz="2200" b="1"/>
            </a:lvl8pPr>
            <a:lvl9pPr marL="5105915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6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7D730CA2-4697-40E8-872F-0E16802459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0079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C2E9BE6A-798F-4528-9BA4-477644CCFD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1615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E6AB791-B111-4227-9EF2-828D0BDAD4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5808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232" indent="0">
              <a:buNone/>
              <a:defRPr sz="1700"/>
            </a:lvl2pPr>
            <a:lvl3pPr marL="1276465" indent="0">
              <a:buNone/>
              <a:defRPr sz="1400"/>
            </a:lvl3pPr>
            <a:lvl4pPr marL="1914703" indent="0">
              <a:buNone/>
              <a:defRPr sz="1300"/>
            </a:lvl4pPr>
            <a:lvl5pPr marL="2552949" indent="0">
              <a:buNone/>
              <a:defRPr sz="1300"/>
            </a:lvl5pPr>
            <a:lvl6pPr marL="3191194" indent="0">
              <a:buNone/>
              <a:defRPr sz="1300"/>
            </a:lvl6pPr>
            <a:lvl7pPr marL="3829435" indent="0">
              <a:buNone/>
              <a:defRPr sz="1300"/>
            </a:lvl7pPr>
            <a:lvl8pPr marL="4467674" indent="0">
              <a:buNone/>
              <a:defRPr sz="1300"/>
            </a:lvl8pPr>
            <a:lvl9pPr marL="510591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2C454C-AAD5-461E-930A-AA9F18CF06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2164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232" indent="0">
              <a:buNone/>
              <a:defRPr sz="3900"/>
            </a:lvl2pPr>
            <a:lvl3pPr marL="1276465" indent="0">
              <a:buNone/>
              <a:defRPr sz="3400"/>
            </a:lvl3pPr>
            <a:lvl4pPr marL="1914703" indent="0">
              <a:buNone/>
              <a:defRPr sz="2800"/>
            </a:lvl4pPr>
            <a:lvl5pPr marL="2552949" indent="0">
              <a:buNone/>
              <a:defRPr sz="2800"/>
            </a:lvl5pPr>
            <a:lvl6pPr marL="3191194" indent="0">
              <a:buNone/>
              <a:defRPr sz="2800"/>
            </a:lvl6pPr>
            <a:lvl7pPr marL="3829435" indent="0">
              <a:buNone/>
              <a:defRPr sz="2800"/>
            </a:lvl7pPr>
            <a:lvl8pPr marL="4467674" indent="0">
              <a:buNone/>
              <a:defRPr sz="2800"/>
            </a:lvl8pPr>
            <a:lvl9pPr marL="5105915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232" indent="0">
              <a:buNone/>
              <a:defRPr sz="1700"/>
            </a:lvl2pPr>
            <a:lvl3pPr marL="1276465" indent="0">
              <a:buNone/>
              <a:defRPr sz="1400"/>
            </a:lvl3pPr>
            <a:lvl4pPr marL="1914703" indent="0">
              <a:buNone/>
              <a:defRPr sz="1300"/>
            </a:lvl4pPr>
            <a:lvl5pPr marL="2552949" indent="0">
              <a:buNone/>
              <a:defRPr sz="1300"/>
            </a:lvl5pPr>
            <a:lvl6pPr marL="3191194" indent="0">
              <a:buNone/>
              <a:defRPr sz="1300"/>
            </a:lvl6pPr>
            <a:lvl7pPr marL="3829435" indent="0">
              <a:buNone/>
              <a:defRPr sz="1300"/>
            </a:lvl7pPr>
            <a:lvl8pPr marL="4467674" indent="0">
              <a:buNone/>
              <a:defRPr sz="1300"/>
            </a:lvl8pPr>
            <a:lvl9pPr marL="5105915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66EF6E7-383F-416D-B5D2-8797B576FDA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2430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CDAF4E1-5343-42B8-961E-83FE8510E9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6484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762FFB78-C37F-4321-AC8E-658CA9A56F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1591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3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923" indent="0" algn="ctr">
              <a:buNone/>
              <a:defRPr/>
            </a:lvl2pPr>
            <a:lvl3pPr marL="1273850" indent="0" algn="ctr">
              <a:buNone/>
              <a:defRPr/>
            </a:lvl3pPr>
            <a:lvl4pPr marL="1910800" indent="0" algn="ctr">
              <a:buNone/>
              <a:defRPr/>
            </a:lvl4pPr>
            <a:lvl5pPr marL="2547747" indent="0" algn="ctr">
              <a:buNone/>
              <a:defRPr/>
            </a:lvl5pPr>
            <a:lvl6pPr marL="3184692" indent="0" algn="ctr">
              <a:buNone/>
              <a:defRPr/>
            </a:lvl6pPr>
            <a:lvl7pPr marL="3821632" indent="0" algn="ctr">
              <a:buNone/>
              <a:defRPr/>
            </a:lvl7pPr>
            <a:lvl8pPr marL="4458572" indent="0" algn="ctr">
              <a:buNone/>
              <a:defRPr/>
            </a:lvl8pPr>
            <a:lvl9pPr marL="509551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CD02-7A4B-4767-9619-B42A6A29516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7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6" y="382331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6" y="2009145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692" indent="0">
              <a:buNone/>
              <a:defRPr sz="1700"/>
            </a:lvl2pPr>
            <a:lvl3pPr marL="1273392" indent="0">
              <a:buNone/>
              <a:defRPr sz="1400"/>
            </a:lvl3pPr>
            <a:lvl4pPr marL="1910112" indent="0">
              <a:buNone/>
              <a:defRPr sz="1300"/>
            </a:lvl4pPr>
            <a:lvl5pPr marL="2546830" indent="0">
              <a:buNone/>
              <a:defRPr sz="1300"/>
            </a:lvl5pPr>
            <a:lvl6pPr marL="3183545" indent="0">
              <a:buNone/>
              <a:defRPr sz="1300"/>
            </a:lvl6pPr>
            <a:lvl7pPr marL="3820257" indent="0">
              <a:buNone/>
              <a:defRPr sz="1300"/>
            </a:lvl7pPr>
            <a:lvl8pPr marL="4456967" indent="0">
              <a:buNone/>
              <a:defRPr sz="1300"/>
            </a:lvl8pPr>
            <a:lvl9pPr marL="5093675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6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4681-53C1-4244-80E5-6F310006A38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60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923" indent="0">
              <a:buNone/>
              <a:defRPr sz="2500"/>
            </a:lvl2pPr>
            <a:lvl3pPr marL="1273850" indent="0">
              <a:buNone/>
              <a:defRPr sz="2200"/>
            </a:lvl3pPr>
            <a:lvl4pPr marL="1910800" indent="0">
              <a:buNone/>
              <a:defRPr sz="2000"/>
            </a:lvl4pPr>
            <a:lvl5pPr marL="2547747" indent="0">
              <a:buNone/>
              <a:defRPr sz="2000"/>
            </a:lvl5pPr>
            <a:lvl6pPr marL="3184692" indent="0">
              <a:buNone/>
              <a:defRPr sz="2000"/>
            </a:lvl6pPr>
            <a:lvl7pPr marL="3821632" indent="0">
              <a:buNone/>
              <a:defRPr sz="2000"/>
            </a:lvl7pPr>
            <a:lvl8pPr marL="4458572" indent="0">
              <a:buNone/>
              <a:defRPr sz="2000"/>
            </a:lvl8pPr>
            <a:lvl9pPr marL="509551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E3F3-DB46-441A-9824-C997F742B51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430D-E7EC-4759-A14F-10BEC502C47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3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923" indent="0">
              <a:buNone/>
              <a:defRPr sz="2800" b="1"/>
            </a:lvl2pPr>
            <a:lvl3pPr marL="1273850" indent="0">
              <a:buNone/>
              <a:defRPr sz="2500" b="1"/>
            </a:lvl3pPr>
            <a:lvl4pPr marL="1910800" indent="0">
              <a:buNone/>
              <a:defRPr sz="2200" b="1"/>
            </a:lvl4pPr>
            <a:lvl5pPr marL="2547747" indent="0">
              <a:buNone/>
              <a:defRPr sz="2200" b="1"/>
            </a:lvl5pPr>
            <a:lvl6pPr marL="3184692" indent="0">
              <a:buNone/>
              <a:defRPr sz="2200" b="1"/>
            </a:lvl6pPr>
            <a:lvl7pPr marL="3821632" indent="0">
              <a:buNone/>
              <a:defRPr sz="2200" b="1"/>
            </a:lvl7pPr>
            <a:lvl8pPr marL="4458572" indent="0">
              <a:buNone/>
              <a:defRPr sz="2200" b="1"/>
            </a:lvl8pPr>
            <a:lvl9pPr marL="509551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923" indent="0">
              <a:buNone/>
              <a:defRPr sz="2800" b="1"/>
            </a:lvl2pPr>
            <a:lvl3pPr marL="1273850" indent="0">
              <a:buNone/>
              <a:defRPr sz="2500" b="1"/>
            </a:lvl3pPr>
            <a:lvl4pPr marL="1910800" indent="0">
              <a:buNone/>
              <a:defRPr sz="2200" b="1"/>
            </a:lvl4pPr>
            <a:lvl5pPr marL="2547747" indent="0">
              <a:buNone/>
              <a:defRPr sz="2200" b="1"/>
            </a:lvl5pPr>
            <a:lvl6pPr marL="3184692" indent="0">
              <a:buNone/>
              <a:defRPr sz="2200" b="1"/>
            </a:lvl6pPr>
            <a:lvl7pPr marL="3821632" indent="0">
              <a:buNone/>
              <a:defRPr sz="2200" b="1"/>
            </a:lvl7pPr>
            <a:lvl8pPr marL="4458572" indent="0">
              <a:buNone/>
              <a:defRPr sz="2200" b="1"/>
            </a:lvl8pPr>
            <a:lvl9pPr marL="509551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F276-A5E3-44C8-8E2C-1B94BD7B5E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78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B4E1-9761-4953-8E84-008C101F22E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2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6F61-298B-4BFD-B795-1CE44A716F4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99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923" indent="0">
              <a:buNone/>
              <a:defRPr sz="1700"/>
            </a:lvl2pPr>
            <a:lvl3pPr marL="1273850" indent="0">
              <a:buNone/>
              <a:defRPr sz="1400"/>
            </a:lvl3pPr>
            <a:lvl4pPr marL="1910800" indent="0">
              <a:buNone/>
              <a:defRPr sz="1300"/>
            </a:lvl4pPr>
            <a:lvl5pPr marL="2547747" indent="0">
              <a:buNone/>
              <a:defRPr sz="1300"/>
            </a:lvl5pPr>
            <a:lvl6pPr marL="3184692" indent="0">
              <a:buNone/>
              <a:defRPr sz="1300"/>
            </a:lvl6pPr>
            <a:lvl7pPr marL="3821632" indent="0">
              <a:buNone/>
              <a:defRPr sz="1300"/>
            </a:lvl7pPr>
            <a:lvl8pPr marL="4458572" indent="0">
              <a:buNone/>
              <a:defRPr sz="1300"/>
            </a:lvl8pPr>
            <a:lvl9pPr marL="509551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801-F607-4302-AB8A-24119753BE1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777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923" indent="0">
              <a:buNone/>
              <a:defRPr sz="3900"/>
            </a:lvl2pPr>
            <a:lvl3pPr marL="1273850" indent="0">
              <a:buNone/>
              <a:defRPr sz="3400"/>
            </a:lvl3pPr>
            <a:lvl4pPr marL="1910800" indent="0">
              <a:buNone/>
              <a:defRPr sz="2800"/>
            </a:lvl4pPr>
            <a:lvl5pPr marL="2547747" indent="0">
              <a:buNone/>
              <a:defRPr sz="2800"/>
            </a:lvl5pPr>
            <a:lvl6pPr marL="3184692" indent="0">
              <a:buNone/>
              <a:defRPr sz="2800"/>
            </a:lvl6pPr>
            <a:lvl7pPr marL="3821632" indent="0">
              <a:buNone/>
              <a:defRPr sz="2800"/>
            </a:lvl7pPr>
            <a:lvl8pPr marL="4458572" indent="0">
              <a:buNone/>
              <a:defRPr sz="2800"/>
            </a:lvl8pPr>
            <a:lvl9pPr marL="5095510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923" indent="0">
              <a:buNone/>
              <a:defRPr sz="1700"/>
            </a:lvl2pPr>
            <a:lvl3pPr marL="1273850" indent="0">
              <a:buNone/>
              <a:defRPr sz="1400"/>
            </a:lvl3pPr>
            <a:lvl4pPr marL="1910800" indent="0">
              <a:buNone/>
              <a:defRPr sz="1300"/>
            </a:lvl4pPr>
            <a:lvl5pPr marL="2547747" indent="0">
              <a:buNone/>
              <a:defRPr sz="1300"/>
            </a:lvl5pPr>
            <a:lvl6pPr marL="3184692" indent="0">
              <a:buNone/>
              <a:defRPr sz="1300"/>
            </a:lvl6pPr>
            <a:lvl7pPr marL="3821632" indent="0">
              <a:buNone/>
              <a:defRPr sz="1300"/>
            </a:lvl7pPr>
            <a:lvl8pPr marL="4458572" indent="0">
              <a:buNone/>
              <a:defRPr sz="1300"/>
            </a:lvl8pPr>
            <a:lvl9pPr marL="509551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082-DBA4-4C5A-8151-016AFD08EDE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66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40B-D753-4906-8824-9679735827A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10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5B4-210C-489D-8E6D-BD592641701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902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692" indent="0">
              <a:buNone/>
              <a:defRPr sz="3900"/>
            </a:lvl2pPr>
            <a:lvl3pPr marL="1273392" indent="0">
              <a:buNone/>
              <a:defRPr sz="3400"/>
            </a:lvl3pPr>
            <a:lvl4pPr marL="1910112" indent="0">
              <a:buNone/>
              <a:defRPr sz="2800"/>
            </a:lvl4pPr>
            <a:lvl5pPr marL="2546830" indent="0">
              <a:buNone/>
              <a:defRPr sz="2800"/>
            </a:lvl5pPr>
            <a:lvl6pPr marL="3183545" indent="0">
              <a:buNone/>
              <a:defRPr sz="2800"/>
            </a:lvl6pPr>
            <a:lvl7pPr marL="3820257" indent="0">
              <a:buNone/>
              <a:defRPr sz="2800"/>
            </a:lvl7pPr>
            <a:lvl8pPr marL="4456967" indent="0">
              <a:buNone/>
              <a:defRPr sz="2800"/>
            </a:lvl8pPr>
            <a:lvl9pPr marL="5093675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6692" indent="0">
              <a:buNone/>
              <a:defRPr sz="1700"/>
            </a:lvl2pPr>
            <a:lvl3pPr marL="1273392" indent="0">
              <a:buNone/>
              <a:defRPr sz="1400"/>
            </a:lvl3pPr>
            <a:lvl4pPr marL="1910112" indent="0">
              <a:buNone/>
              <a:defRPr sz="1300"/>
            </a:lvl4pPr>
            <a:lvl5pPr marL="2546830" indent="0">
              <a:buNone/>
              <a:defRPr sz="1300"/>
            </a:lvl5pPr>
            <a:lvl6pPr marL="3183545" indent="0">
              <a:buNone/>
              <a:defRPr sz="1300"/>
            </a:lvl6pPr>
            <a:lvl7pPr marL="3820257" indent="0">
              <a:buNone/>
              <a:defRPr sz="1300"/>
            </a:lvl7pPr>
            <a:lvl8pPr marL="4456967" indent="0">
              <a:buNone/>
              <a:defRPr sz="1300"/>
            </a:lvl8pPr>
            <a:lvl9pPr marL="5093675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6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60120" y="853440"/>
            <a:ext cx="10881360" cy="76809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DE59-5BA5-432E-9DDC-68EF551D71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38" tIns="63700" rIns="127338" bIns="63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69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39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11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683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534" indent="-47753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650" indent="-39793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771" indent="-31834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8479" indent="-3183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519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191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8617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5317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203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69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9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11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830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3545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257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6967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3675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38" tIns="63700" rIns="127338" bIns="63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FB86DE-2EC6-4B4E-A572-58BFA75AB1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69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39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11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683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534" indent="-47753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650" indent="-39793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771" indent="-31834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8479" indent="-3183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519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191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8617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5317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203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69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9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11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830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3545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257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6967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3675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38" tIns="63700" rIns="127338" bIns="63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38" tIns="63700" rIns="127338" bIns="637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98C061-2AB6-4429-816A-0FFFB98EDD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11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69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39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11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683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534" indent="-47753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650" indent="-39793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771" indent="-31834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8479" indent="-3183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519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191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8617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5317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2030" indent="-3183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69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9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112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830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3545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257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6967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3675" algn="l" defTabSz="12733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85" tIns="63721" rIns="127385" bIns="63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 algn="l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A0B1413D-45C8-4155-AE85-5537671F0671}" type="slidenum">
              <a:rPr lang="pl-PL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92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8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8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77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707" indent="-477707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023" indent="-398073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2345" indent="-31846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9282" indent="-31846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6219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3170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0107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7038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3979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23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85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80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747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69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63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57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51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15" tIns="63735" rIns="127415" bIns="637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15" tIns="63735" rIns="127415" bIns="63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15" tIns="63735" rIns="127415" bIns="6373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15" tIns="63735" rIns="127415" bIns="63735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15" tIns="63735" rIns="127415" bIns="6373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8BECE3-0084-4B0B-AC5D-CD7A9E97B9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059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07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415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125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835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821" indent="-477821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271" indent="-398168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2728" indent="-318539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9816" indent="-31853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6907" indent="-31853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4010" indent="-31853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1101" indent="-31853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8186" indent="-31853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5278" indent="-31853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077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155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259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8358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5456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2549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9641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6734" algn="l" defTabSz="127415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62" tIns="63756" rIns="127462" bIns="6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575E5C-DBB4-4864-80C3-077B84807DA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30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461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194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927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994" indent="-47799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644" indent="-398311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3302" indent="-3186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0619" indent="-31865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7941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5270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2592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9908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7231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308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617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948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9275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6603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3924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1247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569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46" tIns="63840" rIns="127646" bIns="63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46" tIns="63840" rIns="127646" bIns="638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3D5E83-5A23-49CE-9F29-EC8FB4ABCD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315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23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646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470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294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682" indent="-478682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7140" indent="-398882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5598" indent="-31911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3834" indent="-3191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2073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0314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8556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6795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5041" indent="-31911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232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465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703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949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1194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9435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7674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5915" algn="l" defTabSz="12764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85" tIns="63721" rIns="127385" bIns="63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 algn="l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A0B1413D-45C8-4155-AE85-5537671F0671}" type="slidenum">
              <a:rPr lang="pl-PL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4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92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8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8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77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707" indent="-477707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023" indent="-398073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2345" indent="-31846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9282" indent="-31846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6219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3170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0107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7038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3979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23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85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80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747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69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63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57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51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jun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matejun@uni.lodz.pl" TargetMode="External"/><Relationship Id="rId2" Type="http://schemas.openxmlformats.org/officeDocument/2006/relationships/hyperlink" Target="http://www.matejun.pl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essicajackley.com/blog/2016/1/8/the-pursuit" TargetMode="Externa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2" y="28667"/>
            <a:ext cx="12781133" cy="95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496206" y="3576464"/>
            <a:ext cx="11694795" cy="228370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7338" tIns="63700" rIns="127338" bIns="6370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7000" b="1" dirty="0">
                <a:solidFill>
                  <a:srgbClr val="000099"/>
                </a:solidFill>
              </a:rPr>
              <a:t>Przedsiębiorczość </a:t>
            </a:r>
            <a:br>
              <a:rPr lang="pl-PL" altLang="pl-PL" sz="7000" b="1" dirty="0">
                <a:solidFill>
                  <a:srgbClr val="000099"/>
                </a:solidFill>
              </a:rPr>
            </a:br>
            <a:r>
              <a:rPr lang="pl-PL" altLang="pl-PL" sz="7000" b="1" dirty="0">
                <a:solidFill>
                  <a:srgbClr val="000099"/>
                </a:solidFill>
              </a:rPr>
              <a:t>i </a:t>
            </a:r>
            <a:r>
              <a:rPr lang="pl-PL" altLang="pl-PL" sz="7000" b="1" dirty="0" smtClean="0">
                <a:solidFill>
                  <a:srgbClr val="000099"/>
                </a:solidFill>
              </a:rPr>
              <a:t>zarządzanie (14h)</a:t>
            </a:r>
            <a:endParaRPr lang="pl-PL" altLang="pl-PL" sz="3400" dirty="0">
              <a:solidFill>
                <a:srgbClr val="000099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8589" y="6557277"/>
            <a:ext cx="7296467" cy="263581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5369" tIns="65211" rIns="125369" bIns="6521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500" dirty="0">
                <a:solidFill>
                  <a:schemeClr val="tx1"/>
                </a:solidFill>
              </a:rPr>
              <a:t>Dr hab. </a:t>
            </a:r>
            <a:r>
              <a:rPr lang="es-AR" altLang="pl-PL" sz="3500" dirty="0">
                <a:solidFill>
                  <a:schemeClr val="tx1"/>
                </a:solidFill>
              </a:rPr>
              <a:t>Marek Matejun</a:t>
            </a:r>
            <a:r>
              <a:rPr lang="pl-PL" altLang="pl-PL" sz="3500" dirty="0">
                <a:solidFill>
                  <a:schemeClr val="tx1"/>
                </a:solidFill>
              </a:rPr>
              <a:t>, Prof. UŁ</a:t>
            </a:r>
          </a:p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100" b="0" dirty="0">
                <a:solidFill>
                  <a:schemeClr val="tx1"/>
                </a:solidFill>
              </a:rPr>
              <a:t>Katedra Przedsiębiorczości</a:t>
            </a:r>
            <a:br>
              <a:rPr lang="pl-PL" altLang="pl-PL" sz="3100" b="0" dirty="0">
                <a:solidFill>
                  <a:schemeClr val="tx1"/>
                </a:solidFill>
              </a:rPr>
            </a:br>
            <a:r>
              <a:rPr lang="pl-PL" altLang="pl-PL" sz="3100" b="0" dirty="0">
                <a:solidFill>
                  <a:schemeClr val="tx1"/>
                </a:solidFill>
              </a:rPr>
              <a:t>i Polityki Przemysłowej</a:t>
            </a:r>
          </a:p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100" b="0" dirty="0">
                <a:solidFill>
                  <a:schemeClr val="tx1"/>
                </a:solidFill>
                <a:hlinkClick r:id="rId3"/>
              </a:rPr>
              <a:t>www.matejun.pl</a:t>
            </a:r>
            <a:r>
              <a:rPr lang="pl-PL" altLang="pl-PL" sz="3100" b="0" dirty="0">
                <a:solidFill>
                  <a:schemeClr val="tx1"/>
                </a:solidFill>
              </a:rPr>
              <a:t> </a:t>
            </a:r>
            <a:endParaRPr lang="es-AR" altLang="pl-PL" sz="3100" b="0" dirty="0">
              <a:solidFill>
                <a:schemeClr val="tx1"/>
              </a:solidFill>
            </a:endParaRPr>
          </a:p>
        </p:txBody>
      </p:sp>
      <p:pic>
        <p:nvPicPr>
          <p:cNvPr id="1032" name="Picture 8" descr="J:\loga_pap_firmowe\UL\logotypy_katedr_wydzialu_zarzadzania\Logotypy katedr Wydziału Zarządzania\katedra_przedsiebiorczosci_i_polityki_przemyslowej\logo\rastrowe\logo_katedra_przedsiebiorczosci_i_polityki_przemyslowej_ul_v_pl_rgb_ap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23" y="6557277"/>
            <a:ext cx="2444249" cy="26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loga_pap_firmowe\UL\logo_ul\logotypy\pl\rastrowe\logo_ul_v_pl_rgb_ap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18" y="408113"/>
            <a:ext cx="27704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loga_pap_firmowe\UL\logotypy_wz\logotypy_wz\pl\rastrowe\logo_wz_ul_v_pl_rgb_ap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" y="408113"/>
            <a:ext cx="2482178" cy="25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78629" y="739304"/>
            <a:ext cx="6150428" cy="182904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5369" tIns="65211" rIns="125369" bIns="6521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1000"/>
              </a:spcBef>
              <a:buNone/>
            </a:pPr>
            <a:r>
              <a:rPr lang="pl-PL" altLang="pl-PL" sz="2500" dirty="0">
                <a:solidFill>
                  <a:schemeClr val="tx1"/>
                </a:solidFill>
              </a:rPr>
              <a:t>Uniwersytet Łódzki, Wydział Zarządzania</a:t>
            </a:r>
          </a:p>
          <a:p>
            <a:pPr algn="ctr" eaLnBrk="1">
              <a:lnSpc>
                <a:spcPct val="120000"/>
              </a:lnSpc>
              <a:spcBef>
                <a:spcPts val="1000"/>
              </a:spcBef>
              <a:buNone/>
            </a:pPr>
            <a:r>
              <a:rPr lang="pl-PL" altLang="pl-PL" sz="2500" b="0" dirty="0">
                <a:solidFill>
                  <a:schemeClr val="tx1"/>
                </a:solidFill>
              </a:rPr>
              <a:t>dla Wydziału Matematyki i Informatyki UŁ</a:t>
            </a:r>
          </a:p>
        </p:txBody>
      </p:sp>
    </p:spTree>
    <p:extLst>
      <p:ext uri="{BB962C8B-B14F-4D97-AF65-F5344CB8AC3E}">
        <p14:creationId xmlns:p14="http://schemas.microsoft.com/office/powerpoint/2010/main" val="3240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00" tIns="63728" rIns="127400" bIns="63728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00" tIns="63728" rIns="127400" bIns="63728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472" y="1007174"/>
            <a:ext cx="12345988" cy="8329930"/>
          </a:xfrm>
          <a:noFill/>
        </p:spPr>
        <p:txBody>
          <a:bodyPr/>
          <a:lstStyle/>
          <a:p>
            <a:pPr marL="631825" indent="-631825">
              <a:lnSpc>
                <a:spcPct val="105000"/>
              </a:lnSpc>
              <a:spcBef>
                <a:spcPts val="500"/>
              </a:spcBef>
              <a:buFont typeface="+mj-lt"/>
              <a:buAutoNum type="arabicPeriod" startAt="7"/>
            </a:pPr>
            <a:r>
              <a:rPr lang="pl-PL" altLang="pl-PL" sz="2500" b="1" dirty="0" smtClean="0"/>
              <a:t>Tolerancja </a:t>
            </a:r>
            <a:r>
              <a:rPr lang="pl-PL" altLang="pl-PL" sz="2500" b="1" dirty="0"/>
              <a:t>niepewności,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akceptacja stałych zmian, stresu, braku uporządkowania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umiejętność i chęć działania w takich warunkach</a:t>
            </a:r>
          </a:p>
          <a:p>
            <a:pPr marL="631825" indent="-631825">
              <a:lnSpc>
                <a:spcPct val="105000"/>
              </a:lnSpc>
              <a:spcBef>
                <a:spcPts val="500"/>
              </a:spcBef>
              <a:buFontTx/>
              <a:buAutoNum type="arabicPeriod" startAt="7"/>
            </a:pPr>
            <a:r>
              <a:rPr lang="pl-PL" altLang="pl-PL" sz="2500" b="1" dirty="0"/>
              <a:t>Uczciwość i wiarygodność,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atrybuty człowieka godnego zaufania,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fundamentalne cechy w prowadzeniu biznesu.</a:t>
            </a:r>
          </a:p>
          <a:p>
            <a:pPr marL="631825" indent="-631825">
              <a:lnSpc>
                <a:spcPct val="105000"/>
              </a:lnSpc>
              <a:spcBef>
                <a:spcPts val="500"/>
              </a:spcBef>
              <a:buFontTx/>
              <a:buAutoNum type="arabicPeriod" startAt="7"/>
            </a:pPr>
            <a:r>
              <a:rPr lang="pl-PL" altLang="pl-PL" sz="2500" b="1" dirty="0"/>
              <a:t>Umiejętność przyjmowania porażki</a:t>
            </a:r>
            <a:r>
              <a:rPr lang="pl-PL" altLang="pl-PL" sz="2500" dirty="0"/>
              <a:t> 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niepowodzenia i porażki jako integralna część </a:t>
            </a:r>
            <a:r>
              <a:rPr lang="pl-PL" altLang="pl-PL" sz="2500" dirty="0" err="1"/>
              <a:t>zachowań</a:t>
            </a:r>
            <a:r>
              <a:rPr lang="pl-PL" altLang="pl-PL" sz="2500" dirty="0"/>
              <a:t> przedsiębiorczych,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porażki bardziej pouczające niż sukcesy</a:t>
            </a:r>
            <a:r>
              <a:rPr lang="pl-PL" altLang="pl-PL" sz="2500" dirty="0" smtClean="0"/>
              <a:t>.</a:t>
            </a:r>
          </a:p>
          <a:p>
            <a:pPr marL="631825" indent="-631825">
              <a:lnSpc>
                <a:spcPct val="105000"/>
              </a:lnSpc>
              <a:spcBef>
                <a:spcPts val="500"/>
              </a:spcBef>
              <a:buFont typeface="+mj-lt"/>
              <a:buAutoNum type="arabicPeriod" startAt="10"/>
            </a:pPr>
            <a:r>
              <a:rPr lang="pl-PL" altLang="pl-PL" sz="2500" b="1" dirty="0"/>
              <a:t>Kreatywność i innowacyjność 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nastawienie na poszukiwanie zmian,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tworzenie nowych pomysłów, wykorzystywanie pomysłów w inny sposób,</a:t>
            </a:r>
          </a:p>
          <a:p>
            <a:pPr marL="631825" indent="-631825">
              <a:lnSpc>
                <a:spcPct val="105000"/>
              </a:lnSpc>
              <a:spcBef>
                <a:spcPts val="500"/>
              </a:spcBef>
              <a:buFontTx/>
              <a:buAutoNum type="arabicPeriod" startAt="10"/>
            </a:pPr>
            <a:r>
              <a:rPr lang="pl-PL" altLang="pl-PL" sz="2500" b="1" dirty="0"/>
              <a:t>Wiara w siebie i optymizm 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niezbędne w trudnych momentach,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pozytywne myślenie, koncentrowanie się na sukcesie.</a:t>
            </a:r>
          </a:p>
          <a:p>
            <a:pPr marL="631825" indent="-631825">
              <a:lnSpc>
                <a:spcPct val="105000"/>
              </a:lnSpc>
              <a:spcBef>
                <a:spcPts val="500"/>
              </a:spcBef>
              <a:buFontTx/>
              <a:buAutoNum type="arabicPeriod" startAt="10"/>
            </a:pPr>
            <a:r>
              <a:rPr lang="pl-PL" altLang="pl-PL" sz="2500" b="1" dirty="0"/>
              <a:t>Potrzeba autonomii, niezależności 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dążenie do działania poza systemami biurokratycznymi,</a:t>
            </a:r>
          </a:p>
          <a:p>
            <a:pPr marL="1380200" lvl="1" indent="-743180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samodzielne podejmowanie decyzji</a:t>
            </a:r>
            <a:r>
              <a:rPr lang="pl-PL" altLang="pl-PL" sz="2500" dirty="0" smtClean="0"/>
              <a:t>.</a:t>
            </a:r>
            <a:endParaRPr lang="pl-PL" altLang="pl-PL" sz="25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6680"/>
            <a:ext cx="1280160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00" tIns="63728" rIns="127400" bIns="63728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700" b="1" dirty="0">
                <a:solidFill>
                  <a:srgbClr val="000099"/>
                </a:solidFill>
              </a:rPr>
              <a:t>Kryteria podkreślające </a:t>
            </a:r>
            <a:r>
              <a:rPr lang="pl-PL" altLang="pl-PL" sz="3700" b="1" u="sng" dirty="0">
                <a:solidFill>
                  <a:srgbClr val="000099"/>
                </a:solidFill>
              </a:rPr>
              <a:t>cechy osobowe</a:t>
            </a:r>
            <a:r>
              <a:rPr lang="pl-PL" altLang="pl-PL" sz="3700" b="1" dirty="0">
                <a:solidFill>
                  <a:srgbClr val="000099"/>
                </a:solidFill>
              </a:rPr>
              <a:t> </a:t>
            </a:r>
            <a:r>
              <a:rPr lang="pl-PL" altLang="pl-PL" sz="3700" b="1" dirty="0" smtClean="0">
                <a:solidFill>
                  <a:srgbClr val="000099"/>
                </a:solidFill>
              </a:rPr>
              <a:t>osób przedsiębiorczych</a:t>
            </a:r>
            <a:endParaRPr lang="pl-PL" altLang="pl-PL" sz="3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1027"/>
          <p:cNvSpPr>
            <a:spLocks noChangeArrowheads="1"/>
          </p:cNvSpPr>
          <p:nvPr/>
        </p:nvSpPr>
        <p:spPr bwMode="auto">
          <a:xfrm>
            <a:off x="-454362" y="1694101"/>
            <a:ext cx="6048672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69" tIns="63714" rIns="127369" bIns="63714"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Przedsiębiorczość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jako rodzaj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u="sng" dirty="0">
                <a:solidFill>
                  <a:srgbClr val="000099"/>
                </a:solidFill>
              </a:rPr>
              <a:t>menedżerskiego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u="sng" dirty="0">
                <a:solidFill>
                  <a:srgbClr val="000099"/>
                </a:solidFill>
              </a:rPr>
              <a:t>zachowania</a:t>
            </a:r>
            <a:endParaRPr lang="pl-PL" altLang="pl-PL" b="1" dirty="0">
              <a:solidFill>
                <a:srgbClr val="000099"/>
              </a:solidFill>
            </a:endParaRPr>
          </a:p>
        </p:txBody>
      </p:sp>
      <p:sp>
        <p:nvSpPr>
          <p:cNvPr id="172039" name="Rectangle 1031"/>
          <p:cNvSpPr>
            <a:spLocks noGrp="1" noChangeArrowheads="1"/>
          </p:cNvSpPr>
          <p:nvPr>
            <p:ph idx="1"/>
          </p:nvPr>
        </p:nvSpPr>
        <p:spPr>
          <a:xfrm>
            <a:off x="251317" y="4348986"/>
            <a:ext cx="11841480" cy="3619966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r>
              <a:rPr lang="pl-PL" altLang="pl-PL" sz="2500" b="1" dirty="0"/>
              <a:t>Strategiczna orientacja</a:t>
            </a:r>
            <a:endParaRPr lang="pl-PL" altLang="pl-PL" sz="2500" dirty="0"/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formułowanie strategii opartej na </a:t>
            </a:r>
            <a:r>
              <a:rPr lang="pl-PL" altLang="pl-PL" sz="2500" dirty="0" smtClean="0"/>
              <a:t>wizji,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posiadanie wiedzy na temat „dokąd zmierzam</a:t>
            </a:r>
            <a:r>
              <a:rPr lang="pl-PL" altLang="pl-PL" sz="2500" dirty="0" smtClean="0"/>
              <a:t>”,</a:t>
            </a:r>
            <a:endParaRPr lang="pl-PL" altLang="pl-PL" sz="2500" dirty="0"/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nie ograniczanie się dostępnymi środkami.</a:t>
            </a:r>
          </a:p>
          <a:p>
            <a:pPr>
              <a:spcBef>
                <a:spcPts val="300"/>
              </a:spcBef>
            </a:pPr>
            <a:r>
              <a:rPr lang="pl-PL" altLang="pl-PL" sz="2500" b="1" dirty="0" smtClean="0"/>
              <a:t>Orientacja i angażowanie </a:t>
            </a:r>
            <a:r>
              <a:rPr lang="pl-PL" altLang="pl-PL" sz="2500" b="1" dirty="0"/>
              <a:t>się w okazje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ważniejsze niż zasoby, </a:t>
            </a:r>
            <a:r>
              <a:rPr lang="pl-PL" altLang="pl-PL" sz="2500" dirty="0" smtClean="0"/>
              <a:t>struktury,</a:t>
            </a:r>
            <a:endParaRPr lang="pl-PL" altLang="pl-PL" sz="2500" dirty="0"/>
          </a:p>
          <a:p>
            <a:pPr lvl="1">
              <a:spcBef>
                <a:spcPts val="300"/>
              </a:spcBef>
            </a:pPr>
            <a:r>
              <a:rPr lang="pl-PL" altLang="pl-PL" sz="2500" dirty="0" smtClean="0"/>
              <a:t>podejmowanie </a:t>
            </a:r>
            <a:r>
              <a:rPr lang="pl-PL" altLang="pl-PL" sz="2500" dirty="0"/>
              <a:t>szybkich działań,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polowanie na okazje,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działanie w rewolucyjnym stylu</a:t>
            </a:r>
            <a:r>
              <a:rPr lang="pl-PL" altLang="pl-PL" sz="25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pl-PL" altLang="pl-PL" sz="2500" b="1" dirty="0"/>
              <a:t>Umiejętność tworzenia zespołu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umiejętność doboru </a:t>
            </a:r>
            <a:r>
              <a:rPr lang="pl-PL" altLang="pl-PL" sz="2500" dirty="0" smtClean="0"/>
              <a:t>współpracowników,</a:t>
            </a:r>
            <a:endParaRPr lang="pl-PL" altLang="pl-PL" sz="2500" dirty="0"/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utrzymywanie wysokiej motywacji wśród współpracowników.</a:t>
            </a:r>
          </a:p>
        </p:txBody>
      </p:sp>
      <p:pic>
        <p:nvPicPr>
          <p:cNvPr id="3074" name="Picture 2" descr="G:\zajecia\FUL-Inauguracja\images\Strategic-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65" y="364907"/>
            <a:ext cx="7372658" cy="42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31"/>
          <p:cNvSpPr txBox="1">
            <a:spLocks noChangeArrowheads="1"/>
          </p:cNvSpPr>
          <p:nvPr/>
        </p:nvSpPr>
        <p:spPr bwMode="auto">
          <a:xfrm>
            <a:off x="7074310" y="6096744"/>
            <a:ext cx="71033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369" tIns="63714" rIns="127369" bIns="63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2500" b="1" kern="0" dirty="0">
                <a:solidFill>
                  <a:srgbClr val="000000"/>
                </a:solidFill>
              </a:rPr>
              <a:t>Zatrudnianie specjalistów</a:t>
            </a:r>
            <a:endParaRPr lang="pl-PL" altLang="pl-PL" sz="2500" kern="0" dirty="0">
              <a:solidFill>
                <a:srgbClr val="000000"/>
              </a:solidFill>
            </a:endParaRPr>
          </a:p>
          <a:p>
            <a:pPr lvl="1"/>
            <a:r>
              <a:rPr lang="pl-PL" altLang="pl-PL" sz="2500" kern="0" dirty="0">
                <a:solidFill>
                  <a:srgbClr val="000000"/>
                </a:solidFill>
              </a:rPr>
              <a:t>wiedza, jak wykorzystać </a:t>
            </a:r>
            <a:br>
              <a:rPr lang="pl-PL" altLang="pl-PL" sz="2500" kern="0" dirty="0">
                <a:solidFill>
                  <a:srgbClr val="000000"/>
                </a:solidFill>
              </a:rPr>
            </a:br>
            <a:r>
              <a:rPr lang="pl-PL" altLang="pl-PL" sz="2500" kern="0" dirty="0">
                <a:solidFill>
                  <a:srgbClr val="000000"/>
                </a:solidFill>
              </a:rPr>
              <a:t>możliwości specjalistów.</a:t>
            </a:r>
          </a:p>
          <a:p>
            <a:r>
              <a:rPr lang="pl-PL" altLang="pl-PL" sz="2500" b="1" kern="0" dirty="0">
                <a:solidFill>
                  <a:srgbClr val="000000"/>
                </a:solidFill>
              </a:rPr>
              <a:t>Bezpośredni kontakt z otoczeniem</a:t>
            </a:r>
            <a:endParaRPr lang="pl-PL" altLang="pl-PL" sz="2500" kern="0" dirty="0">
              <a:solidFill>
                <a:srgbClr val="000000"/>
              </a:solidFill>
            </a:endParaRPr>
          </a:p>
          <a:p>
            <a:pPr lvl="1"/>
            <a:r>
              <a:rPr lang="pl-PL" altLang="pl-PL" sz="2500" kern="0" dirty="0">
                <a:solidFill>
                  <a:srgbClr val="000000"/>
                </a:solidFill>
              </a:rPr>
              <a:t>rozwijanie sieci i struktur </a:t>
            </a:r>
            <a:br>
              <a:rPr lang="pl-PL" altLang="pl-PL" sz="2500" kern="0" dirty="0">
                <a:solidFill>
                  <a:srgbClr val="000000"/>
                </a:solidFill>
              </a:rPr>
            </a:br>
            <a:r>
              <a:rPr lang="pl-PL" altLang="pl-PL" sz="2500" kern="0" dirty="0">
                <a:solidFill>
                  <a:srgbClr val="000000"/>
                </a:solidFill>
              </a:rPr>
              <a:t>komunikacji.</a:t>
            </a:r>
          </a:p>
        </p:txBody>
      </p:sp>
    </p:spTree>
    <p:extLst>
      <p:ext uri="{BB962C8B-B14F-4D97-AF65-F5344CB8AC3E}">
        <p14:creationId xmlns:p14="http://schemas.microsoft.com/office/powerpoint/2010/main" val="39351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60120"/>
            <a:ext cx="11841480" cy="66141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l-PL" altLang="pl-PL" sz="3400" b="1">
                <a:solidFill>
                  <a:schemeClr val="tx2"/>
                </a:solidFill>
              </a:rPr>
              <a:t>Przedsiębiorczość</a:t>
            </a:r>
            <a:r>
              <a:rPr lang="pl-PL" altLang="pl-PL" sz="3400"/>
              <a:t> - to zdolność do przewidywania </a:t>
            </a:r>
            <a:br>
              <a:rPr lang="pl-PL" altLang="pl-PL" sz="3400"/>
            </a:br>
            <a:r>
              <a:rPr lang="pl-PL" altLang="pl-PL" sz="3400"/>
              <a:t>i skłonność do podejmowania ryzyka (Cantillon, 1755)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l-PL" altLang="pl-PL" sz="3400" b="1">
                <a:solidFill>
                  <a:schemeClr val="tx2"/>
                </a:solidFill>
              </a:rPr>
              <a:t>Przedsiębiorczość</a:t>
            </a:r>
            <a:r>
              <a:rPr lang="pl-PL" altLang="pl-PL" sz="3400"/>
              <a:t> - to decyzja o byciu właścicielem przedsiębiorstwa (Lucas, 1978)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l-PL" altLang="pl-PL" sz="3100"/>
              <a:t>bardzo często „przedsiębiorczość” utożsamia się </a:t>
            </a:r>
            <a:r>
              <a:rPr lang="pl-PL" altLang="pl-PL" sz="3100" b="1"/>
              <a:t>z prowadzeniem własnej firmy...</a:t>
            </a:r>
            <a:endParaRPr lang="pl-PL" altLang="pl-PL" sz="3100"/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l-PL" altLang="pl-PL" sz="3400" b="1">
                <a:solidFill>
                  <a:schemeClr val="tx2"/>
                </a:solidFill>
              </a:rPr>
              <a:t>Przedsiębiorczość</a:t>
            </a:r>
            <a:r>
              <a:rPr lang="pl-PL" altLang="pl-PL" sz="3400"/>
              <a:t> - proces tworzenia czegoś nowego praktycznie z niczego (def. amerykańska)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>
                <a:solidFill>
                  <a:srgbClr val="000099"/>
                </a:solidFill>
              </a:rPr>
              <a:t>Inne definicje przedsiębiorczości</a:t>
            </a:r>
            <a:endParaRPr lang="pl-PL" altLang="pl-PL" sz="6200">
              <a:solidFill>
                <a:srgbClr val="000000"/>
              </a:solidFill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86690" y="6298014"/>
            <a:ext cx="12401550" cy="311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pl-PL" altLang="pl-PL" sz="3400" dirty="0">
                <a:solidFill>
                  <a:srgbClr val="000000"/>
                </a:solidFill>
              </a:rPr>
              <a:t>Osoby przedsiębiorcze często podejmują decyzję </a:t>
            </a:r>
            <a:br>
              <a:rPr lang="pl-PL" altLang="pl-PL" sz="3400" dirty="0">
                <a:solidFill>
                  <a:srgbClr val="000000"/>
                </a:solidFill>
              </a:rPr>
            </a:br>
            <a:r>
              <a:rPr lang="pl-PL" altLang="pl-PL" sz="3400" b="1" u="sng" dirty="0">
                <a:solidFill>
                  <a:srgbClr val="000000"/>
                </a:solidFill>
              </a:rPr>
              <a:t>o </a:t>
            </a:r>
            <a:r>
              <a:rPr lang="pl-PL" altLang="pl-PL" sz="3400" b="1" u="sng" dirty="0" smtClean="0">
                <a:solidFill>
                  <a:srgbClr val="000000"/>
                </a:solidFill>
              </a:rPr>
              <a:t>założeniu własnej firmy </a:t>
            </a:r>
            <a:br>
              <a:rPr lang="pl-PL" altLang="pl-PL" sz="3400" b="1" u="sng" dirty="0" smtClean="0">
                <a:solidFill>
                  <a:srgbClr val="000000"/>
                </a:solidFill>
              </a:rPr>
            </a:br>
            <a:r>
              <a:rPr lang="pl-PL" altLang="pl-PL" sz="3400" b="1" u="sng" dirty="0" smtClean="0">
                <a:solidFill>
                  <a:srgbClr val="000000"/>
                </a:solidFill>
              </a:rPr>
              <a:t>(podjęciu </a:t>
            </a:r>
            <a:r>
              <a:rPr lang="pl-PL" altLang="pl-PL" sz="3400" b="1" u="sng" dirty="0">
                <a:solidFill>
                  <a:srgbClr val="000000"/>
                </a:solidFill>
              </a:rPr>
              <a:t>działalności </a:t>
            </a:r>
            <a:r>
              <a:rPr lang="pl-PL" altLang="pl-PL" sz="3400" b="1" u="sng" dirty="0" smtClean="0">
                <a:solidFill>
                  <a:srgbClr val="000000"/>
                </a:solidFill>
              </a:rPr>
              <a:t>gospodarczej)</a:t>
            </a:r>
            <a:r>
              <a:rPr lang="pl-PL" altLang="pl-PL" sz="3400" dirty="0" smtClean="0">
                <a:solidFill>
                  <a:srgbClr val="000000"/>
                </a:solidFill>
              </a:rPr>
              <a:t>.</a:t>
            </a:r>
            <a:endParaRPr lang="pl-PL" altLang="pl-PL" sz="3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pl-PL" altLang="pl-PL" sz="3400" dirty="0">
                <a:solidFill>
                  <a:srgbClr val="000000"/>
                </a:solidFill>
              </a:rPr>
              <a:t>Przedsiębiorczość powinna więc być cechą </a:t>
            </a:r>
            <a:r>
              <a:rPr lang="pl-PL" altLang="pl-PL" sz="3400" b="1" u="sng" dirty="0">
                <a:solidFill>
                  <a:srgbClr val="000000"/>
                </a:solidFill>
              </a:rPr>
              <a:t>przedsiębiorcy</a:t>
            </a:r>
            <a:r>
              <a:rPr lang="pl-PL" altLang="pl-PL" sz="3400" dirty="0">
                <a:solidFill>
                  <a:srgbClr val="000000"/>
                </a:solidFill>
              </a:rPr>
              <a:t>, </a:t>
            </a:r>
            <a:br>
              <a:rPr lang="pl-PL" altLang="pl-PL" sz="3400" dirty="0">
                <a:solidFill>
                  <a:srgbClr val="000000"/>
                </a:solidFill>
              </a:rPr>
            </a:br>
            <a:r>
              <a:rPr lang="pl-PL" altLang="pl-PL" sz="3400" dirty="0">
                <a:solidFill>
                  <a:srgbClr val="000000"/>
                </a:solidFill>
              </a:rPr>
              <a:t>a w dalszej konsekwencji </a:t>
            </a:r>
            <a:r>
              <a:rPr lang="pl-PL" altLang="pl-PL" sz="3400" b="1" u="sng" dirty="0">
                <a:solidFill>
                  <a:srgbClr val="000000"/>
                </a:solidFill>
              </a:rPr>
              <a:t>przedsiębiorstwa</a:t>
            </a:r>
            <a:r>
              <a:rPr lang="pl-PL" altLang="pl-PL" sz="3400" dirty="0">
                <a:solidFill>
                  <a:srgbClr val="000000"/>
                </a:solidFill>
              </a:rPr>
              <a:t>, które prowadzi.</a:t>
            </a:r>
            <a:endParaRPr lang="pl-PL" altLang="pl-PL" sz="3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960120" y="16970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00" tIns="63637" rIns="127200" bIns="63637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Rodzaje przedsiębiorczości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2128" y="6744816"/>
            <a:ext cx="12169352" cy="50405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</a:t>
            </a:r>
            <a:r>
              <a:rPr lang="pl-PL" altLang="pl-PL" sz="2000" dirty="0">
                <a:solidFill>
                  <a:srgbClr val="000000"/>
                </a:solidFill>
              </a:rPr>
              <a:t> Cieślik J., Przedsiębiorczość, polityka, rozwój, Wydawnictwo Akademickie Sedno, Warszawa 2014</a:t>
            </a:r>
            <a:r>
              <a:rPr lang="pl-PL" altLang="pl-PL" sz="2000" dirty="0"/>
              <a:t>, s. 47.</a:t>
            </a:r>
            <a:endParaRPr lang="en-US" sz="2000" dirty="0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 bwMode="auto">
          <a:xfrm>
            <a:off x="208113" y="7464895"/>
            <a:ext cx="12385376" cy="9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15" tIns="63644" rIns="127215" bIns="63644" numCol="1" anchor="t" anchorCtr="0" compatLnSpc="1">
            <a:prstTxWarp prst="textNoShape">
              <a:avLst/>
            </a:prstTxWarp>
          </a:bodyPr>
          <a:lstStyle>
            <a:lvl1pPr marL="478682" indent="-4786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7140" indent="-39888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5598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3834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2073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10314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48556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86795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25041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2800" kern="0" dirty="0">
                <a:solidFill>
                  <a:srgbClr val="000000"/>
                </a:solidFill>
              </a:rPr>
              <a:t>Ponadto, np. ze względu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kern="0" dirty="0">
                <a:solidFill>
                  <a:srgbClr val="000000"/>
                </a:solidFill>
              </a:rPr>
              <a:t>obszar aktywności (e-przedsiębiorczość, przedsiębiorczość międzynarodowa, na obszarach wiejskich, rozwiniętych, zmarginalizowanych).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kern="0" dirty="0">
                <a:solidFill>
                  <a:srgbClr val="000000"/>
                </a:solidFill>
              </a:rPr>
              <a:t>innowacyjność (przedsiębiorczość technologiczna, imitacyjna, </a:t>
            </a:r>
            <a:r>
              <a:rPr lang="pl-PL" sz="2800" kern="0" dirty="0" err="1">
                <a:solidFill>
                  <a:srgbClr val="000000"/>
                </a:solidFill>
              </a:rPr>
              <a:t>imowacyjna</a:t>
            </a:r>
            <a:r>
              <a:rPr lang="pl-PL" sz="2800" kern="0" dirty="0">
                <a:solidFill>
                  <a:srgbClr val="000000"/>
                </a:solidFill>
              </a:rPr>
              <a:t>).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025317"/>
            <a:ext cx="8793560" cy="56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73480"/>
            <a:ext cx="11841480" cy="757428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3600" b="1">
                <a:solidFill>
                  <a:schemeClr val="tx2"/>
                </a:solidFill>
              </a:rPr>
              <a:t>Intraprzedsiębiorczość - przedsiębiorczość wewnętrzna: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problem: właściciele lub menedżerowie podejmujący decyzje w dużych organizacjach są w znacznym stopniu </a:t>
            </a:r>
            <a:r>
              <a:rPr lang="pl-PL" altLang="pl-PL" sz="3100" b="1">
                <a:solidFill>
                  <a:schemeClr val="tx2"/>
                </a:solidFill>
              </a:rPr>
              <a:t>odizolowani od pracowników</a:t>
            </a:r>
            <a:r>
              <a:rPr lang="pl-PL" altLang="pl-PL" sz="3100">
                <a:solidFill>
                  <a:schemeClr val="tx2"/>
                </a:solidFill>
              </a:rPr>
              <a:t>, którzy w rzeczywistości dysponują wiedzą i znają odpowiedź na pytanie: „jak dany problem powinien być rozwiązany”?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„wewnątrz organizacji intraprzedsiębiorca przekształca pomysły </a:t>
            </a:r>
            <a:br>
              <a:rPr lang="pl-PL" altLang="pl-PL" sz="3100">
                <a:solidFill>
                  <a:schemeClr val="tx2"/>
                </a:solidFill>
              </a:rPr>
            </a:br>
            <a:r>
              <a:rPr lang="pl-PL" altLang="pl-PL" sz="3100">
                <a:solidFill>
                  <a:schemeClr val="tx2"/>
                </a:solidFill>
              </a:rPr>
              <a:t>w przynoszącą korzyści rzeczywistość”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intraprzedsiębiorca - to pracownik, który może działać w ramach organizacji tak samo jak przedsiębiorca na wolnym rynku,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przedsiębiorczość wewnętrzna - oddolna inicjatywa wiążąca się z wynikającym z własnej chęci działaniem jednostki, od narodzenia pomysłu aż po jego wykorzystanie.</a:t>
            </a:r>
            <a:endParaRPr lang="pl-PL" altLang="pl-PL" sz="31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>
                <a:solidFill>
                  <a:srgbClr val="000099"/>
                </a:solidFill>
              </a:rPr>
              <a:t>Intraprzedsiębiorczość</a:t>
            </a:r>
            <a:endParaRPr lang="pl-PL" altLang="pl-PL" sz="6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" y="1173480"/>
            <a:ext cx="12588240" cy="757428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2900" b="1" dirty="0">
                <a:solidFill>
                  <a:schemeClr val="tx2"/>
                </a:solidFill>
              </a:rPr>
              <a:t>Tworzenie atmosfery sprzyjającej </a:t>
            </a:r>
            <a:r>
              <a:rPr lang="pl-PL" altLang="pl-PL" sz="2900" b="1" dirty="0" err="1">
                <a:solidFill>
                  <a:schemeClr val="tx2"/>
                </a:solidFill>
              </a:rPr>
              <a:t>intraprzedsiębiorczości</a:t>
            </a:r>
            <a:r>
              <a:rPr lang="pl-PL" altLang="pl-PL" sz="2900" b="1" dirty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Wsparcie właścicieli i kadry menedżerskiej</a:t>
            </a:r>
            <a:r>
              <a:rPr lang="pl-PL" altLang="pl-PL" sz="2700" dirty="0">
                <a:solidFill>
                  <a:schemeClr val="tx2"/>
                </a:solidFill>
              </a:rPr>
              <a:t> - wspomaganie innowacyjności poprzez rozpoznawanie liderów przedsiębiorczości, szybkie wprowadzanie nowych idei i finansowanie nowatorskich i eksperymentalnych pomysłów,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Autonomia</a:t>
            </a:r>
            <a:r>
              <a:rPr lang="pl-PL" altLang="pl-PL" sz="2700" dirty="0">
                <a:solidFill>
                  <a:schemeClr val="tx2"/>
                </a:solidFill>
              </a:rPr>
              <a:t> - takie projektowanie stanowisk pracy, które zapewni poczucie samodzielności przedsiębiorczym pracownikom, przy jednoczesnym zwolnieniu ich z kar za ewentualne niepowodzenia,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Nagradzanie</a:t>
            </a:r>
            <a:r>
              <a:rPr lang="pl-PL" altLang="pl-PL" sz="2700" dirty="0">
                <a:solidFill>
                  <a:schemeClr val="tx2"/>
                </a:solidFill>
              </a:rPr>
              <a:t> - takie kształtowanie systemu nagród w przedsiębiorstwie, aby prawdziwe osiągnięcia nie zostały przeoczone, a sam system przewidywał sposoby okazywania uznania już w przypadku prób podjęcia nowych wyzwań i trudniejszych zadań,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Dostępność czasu pracy</a:t>
            </a:r>
            <a:r>
              <a:rPr lang="pl-PL" altLang="pl-PL" sz="2700" dirty="0">
                <a:solidFill>
                  <a:schemeClr val="tx2"/>
                </a:solidFill>
              </a:rPr>
              <a:t> - takie obciążenie pracownika, aby miał jeszcze czas na podejmowanie kreatywnych i nowatorskich inicjatyw, 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Kultura organizacyjna</a:t>
            </a:r>
            <a:r>
              <a:rPr lang="pl-PL" altLang="pl-PL" sz="2700" dirty="0">
                <a:solidFill>
                  <a:schemeClr val="tx2"/>
                </a:solidFill>
              </a:rPr>
              <a:t> - która w swoich ramach organizacyjnych reprezentuje wznoszenie się ponad wąskie trzymanie się codziennych zadań, wspierająca skupianie się na generowaniu nowych rozwiązań dla fundamentalnych problemów.</a:t>
            </a:r>
            <a:endParaRPr lang="pl-PL" altLang="pl-PL" sz="2700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>
                <a:solidFill>
                  <a:srgbClr val="000099"/>
                </a:solidFill>
              </a:rPr>
              <a:t>Intraprzedsiębiorczość</a:t>
            </a:r>
            <a:endParaRPr lang="pl-PL" altLang="pl-PL" sz="6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Kim są „osoby przedsiębiorcze”?</a:t>
            </a:r>
            <a:endParaRPr lang="pl-PL" altLang="pl-PL" sz="4200" b="1" dirty="0">
              <a:solidFill>
                <a:srgbClr val="000099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08675" y="1813595"/>
            <a:ext cx="3572068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b="1">
                <a:solidFill>
                  <a:srgbClr val="000000"/>
                </a:solidFill>
              </a:rPr>
              <a:t>Przedsiębiorczość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168552" y="1813595"/>
            <a:ext cx="4480972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b="1">
                <a:solidFill>
                  <a:srgbClr val="000000"/>
                </a:solidFill>
              </a:rPr>
              <a:t>Osoba przedsiębiorcza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9425136" y="1987875"/>
            <a:ext cx="3014222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b="1" dirty="0">
                <a:solidFill>
                  <a:srgbClr val="0000FF"/>
                </a:solidFill>
              </a:rPr>
              <a:t>Przedsiębiorca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-7912" y="2667036"/>
            <a:ext cx="362712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</a:rPr>
              <a:t>Aktywna postawa charakteryzująca się innowacyjnym i twórczym podejściem do rozwiązywania problemów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313218" y="2610103"/>
            <a:ext cx="4053840" cy="22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</a:rPr>
              <a:t>Osoba posiadająca określone cechy oraz postawy i umiejętności. Osoby takie są filarem gospodarki rynkowej.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8489032" y="2592742"/>
            <a:ext cx="4480560" cy="35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rgbClr val="0000FF"/>
                </a:solidFill>
              </a:rPr>
              <a:t>Ujęcie ekonomiczne: </a:t>
            </a:r>
            <a:br>
              <a:rPr lang="pl-PL" altLang="pl-PL" sz="2800" b="1" dirty="0" smtClean="0">
                <a:solidFill>
                  <a:srgbClr val="0000FF"/>
                </a:solidFill>
              </a:rPr>
            </a:br>
            <a:r>
              <a:rPr lang="pl-PL" altLang="pl-PL" sz="2800" dirty="0" smtClean="0">
                <a:solidFill>
                  <a:srgbClr val="0000FF"/>
                </a:solidFill>
              </a:rPr>
              <a:t>Osoba </a:t>
            </a:r>
            <a:r>
              <a:rPr lang="pl-PL" altLang="pl-PL" sz="2800" dirty="0">
                <a:solidFill>
                  <a:srgbClr val="0000FF"/>
                </a:solidFill>
              </a:rPr>
              <a:t>prowadząca własną firmę na zasadach rynkowych. </a:t>
            </a:r>
            <a:endParaRPr lang="pl-PL" altLang="pl-PL" sz="2800" dirty="0" smtClean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rgbClr val="0000FF"/>
                </a:solidFill>
              </a:rPr>
              <a:t>Ujęcie prawne:</a:t>
            </a:r>
            <a:r>
              <a:rPr lang="pl-PL" altLang="pl-PL" sz="2800" dirty="0">
                <a:solidFill>
                  <a:srgbClr val="0000FF"/>
                </a:solidFill>
              </a:rPr>
              <a:t/>
            </a:r>
            <a:br>
              <a:rPr lang="pl-PL" altLang="pl-PL" sz="2800" dirty="0">
                <a:solidFill>
                  <a:srgbClr val="0000FF"/>
                </a:solidFill>
              </a:rPr>
            </a:br>
            <a:r>
              <a:rPr lang="pl-PL" altLang="pl-PL" sz="2800" dirty="0">
                <a:solidFill>
                  <a:srgbClr val="0000FF"/>
                </a:solidFill>
              </a:rPr>
              <a:t>podmiot gospodarki rynkowej prowadzący działalność gospodarczą.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8862469" y="6507515"/>
            <a:ext cx="3959995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b="1">
                <a:solidFill>
                  <a:srgbClr val="000000"/>
                </a:solidFill>
              </a:rPr>
              <a:t>Intraprzedsiębiorca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8534400" y="7254276"/>
            <a:ext cx="4267200" cy="22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</a:rPr>
              <a:t>Aktywny, innowacyjny pracownik wewnątrz organizacji który generuje</a:t>
            </a:r>
            <a:br>
              <a:rPr lang="pl-PL" altLang="pl-PL" sz="2800" dirty="0">
                <a:solidFill>
                  <a:srgbClr val="000000"/>
                </a:solidFill>
              </a:rPr>
            </a:br>
            <a:r>
              <a:rPr lang="pl-PL" altLang="pl-PL" sz="2800" dirty="0">
                <a:solidFill>
                  <a:srgbClr val="000000"/>
                </a:solidFill>
              </a:rPr>
              <a:t>i realizuje korzystne inicjatywy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0040" y="5120640"/>
            <a:ext cx="7894320" cy="3627120"/>
            <a:chOff x="144" y="2304"/>
            <a:chExt cx="3552" cy="1632"/>
          </a:xfrm>
        </p:grpSpPr>
        <p:sp>
          <p:nvSpPr>
            <p:cNvPr id="78868" name="Rectangle 14"/>
            <p:cNvSpPr>
              <a:spLocks noChangeArrowheads="1"/>
            </p:cNvSpPr>
            <p:nvPr/>
          </p:nvSpPr>
          <p:spPr bwMode="auto">
            <a:xfrm>
              <a:off x="144" y="3120"/>
              <a:ext cx="355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l-PL" altLang="pl-PL" sz="2800" b="1" dirty="0">
                  <a:solidFill>
                    <a:srgbClr val="000000"/>
                  </a:solidFill>
                </a:rPr>
                <a:t>Cechy</a:t>
              </a:r>
              <a:r>
                <a:rPr lang="pl-PL" altLang="pl-PL" sz="2800" dirty="0">
                  <a:solidFill>
                    <a:srgbClr val="000000"/>
                  </a:solidFill>
                </a:rPr>
                <a:t> - charakterystyki osobowości człowieka (kto jaki jest?)</a:t>
              </a:r>
            </a:p>
            <a:p>
              <a:r>
                <a:rPr lang="pl-PL" altLang="pl-PL" sz="2800" b="1" dirty="0">
                  <a:solidFill>
                    <a:srgbClr val="000000"/>
                  </a:solidFill>
                </a:rPr>
                <a:t>Postawy i umiejętności</a:t>
              </a:r>
              <a:r>
                <a:rPr lang="pl-PL" altLang="pl-PL" sz="2800" dirty="0">
                  <a:solidFill>
                    <a:srgbClr val="000000"/>
                  </a:solidFill>
                </a:rPr>
                <a:t> - sposoby postępowania wynikające z posiadania powyższych cech </a:t>
              </a:r>
              <a:br>
                <a:rPr lang="pl-PL" altLang="pl-PL" sz="2800" dirty="0">
                  <a:solidFill>
                    <a:srgbClr val="000000"/>
                  </a:solidFill>
                </a:rPr>
              </a:br>
              <a:r>
                <a:rPr lang="pl-PL" altLang="pl-PL" sz="2800" dirty="0">
                  <a:solidFill>
                    <a:srgbClr val="000000"/>
                  </a:solidFill>
                </a:rPr>
                <a:t>(kto jak postępuje?)</a:t>
              </a:r>
            </a:p>
          </p:txBody>
        </p:sp>
        <p:sp>
          <p:nvSpPr>
            <p:cNvPr id="78869" name="Line 15"/>
            <p:cNvSpPr>
              <a:spLocks noChangeShapeType="1"/>
            </p:cNvSpPr>
            <p:nvPr/>
          </p:nvSpPr>
          <p:spPr bwMode="auto">
            <a:xfrm flipH="1">
              <a:off x="1632" y="2304"/>
              <a:ext cx="129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376464" y="2442960"/>
            <a:ext cx="6076315" cy="4064543"/>
            <a:chOff x="3578234" y="2442944"/>
            <a:chExt cx="6076315" cy="4064544"/>
          </a:xfrm>
        </p:grpSpPr>
        <p:sp>
          <p:nvSpPr>
            <p:cNvPr id="78864" name="AutoShape 21"/>
            <p:cNvSpPr>
              <a:spLocks noChangeArrowheads="1"/>
            </p:cNvSpPr>
            <p:nvPr/>
          </p:nvSpPr>
          <p:spPr bwMode="auto">
            <a:xfrm>
              <a:off x="3578234" y="2934510"/>
              <a:ext cx="704533" cy="103935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2800">
                <a:solidFill>
                  <a:srgbClr val="000000"/>
                </a:solidFill>
              </a:endParaRPr>
            </a:p>
          </p:txBody>
        </p:sp>
        <p:sp>
          <p:nvSpPr>
            <p:cNvPr id="78866" name="Line 19"/>
            <p:cNvSpPr>
              <a:spLocks noChangeShapeType="1"/>
            </p:cNvSpPr>
            <p:nvPr/>
          </p:nvSpPr>
          <p:spPr bwMode="auto">
            <a:xfrm>
              <a:off x="8747769" y="2442944"/>
              <a:ext cx="746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Line 20"/>
            <p:cNvSpPr>
              <a:spLocks noChangeShapeType="1"/>
            </p:cNvSpPr>
            <p:nvPr/>
          </p:nvSpPr>
          <p:spPr bwMode="auto">
            <a:xfrm>
              <a:off x="8345008" y="5227305"/>
              <a:ext cx="1309541" cy="1280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335886" y="2442944"/>
              <a:ext cx="4411875" cy="26776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no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8747769" y="984181"/>
            <a:ext cx="3455435" cy="861774"/>
            <a:chOff x="8747771" y="984176"/>
            <a:chExt cx="3455435" cy="861774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8747771" y="1488231"/>
              <a:ext cx="746758" cy="3431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9569152" y="984176"/>
              <a:ext cx="263405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500" b="1" dirty="0" err="1">
                  <a:solidFill>
                    <a:srgbClr val="FF0000"/>
                  </a:solidFill>
                </a:rPr>
                <a:t>Niewykorzystany</a:t>
              </a:r>
              <a:r>
                <a:rPr lang="en-US" sz="2500" b="1" dirty="0">
                  <a:solidFill>
                    <a:srgbClr val="FF0000"/>
                  </a:solidFill>
                </a:rPr>
                <a:t> </a:t>
              </a:r>
              <a:r>
                <a:rPr lang="pl-PL" sz="2500" b="1" dirty="0">
                  <a:solidFill>
                    <a:srgbClr val="FF0000"/>
                  </a:solidFill>
                </a:rPr>
                <a:t/>
              </a:r>
              <a:br>
                <a:rPr lang="pl-PL" sz="2500" b="1" dirty="0">
                  <a:solidFill>
                    <a:srgbClr val="FF0000"/>
                  </a:solidFill>
                </a:rPr>
              </a:br>
              <a:r>
                <a:rPr lang="en-US" sz="2500" b="1" dirty="0" err="1">
                  <a:solidFill>
                    <a:srgbClr val="FF0000"/>
                  </a:solidFill>
                </a:rPr>
                <a:t>potencjał</a:t>
              </a:r>
              <a:r>
                <a:rPr lang="en-US" sz="2500" b="1" dirty="0">
                  <a:solidFill>
                    <a:srgbClr val="FF0000"/>
                  </a:solidFill>
                </a:rPr>
                <a:t> :(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2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utoUpdateAnimBg="0"/>
      <p:bldP spid="230406" grpId="0" autoUpdateAnimBg="0"/>
      <p:bldP spid="230407" grpId="0" autoUpdateAnimBg="0"/>
      <p:bldP spid="230408" grpId="0" autoUpdateAnimBg="0"/>
      <p:bldP spid="230409" grpId="0" autoUpdateAnimBg="0"/>
      <p:bldP spid="230410" grpId="0" autoUpdateAnimBg="0"/>
      <p:bldP spid="230411" grpId="0" autoUpdateAnimBg="0"/>
      <p:bldP spid="2304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0" y="64"/>
            <a:ext cx="12801600" cy="185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23" tIns="63693" rIns="127323" bIns="6369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600" b="1" dirty="0">
                <a:solidFill>
                  <a:srgbClr val="000099"/>
                </a:solidFill>
              </a:rPr>
              <a:t>Przedsiębiorczość i zarządzanie </a:t>
            </a:r>
            <a:br>
              <a:rPr lang="pl-PL" altLang="pl-PL" sz="5600" b="1" dirty="0">
                <a:solidFill>
                  <a:srgbClr val="000099"/>
                </a:solidFill>
              </a:rPr>
            </a:br>
            <a:r>
              <a:rPr lang="pl-PL" altLang="pl-PL" sz="5600" b="1" dirty="0">
                <a:solidFill>
                  <a:srgbClr val="000099"/>
                </a:solidFill>
              </a:rPr>
              <a:t>Program zajęć</a:t>
            </a:r>
            <a:endParaRPr lang="pl-PL" altLang="pl-PL" sz="5600" dirty="0">
              <a:solidFill>
                <a:srgbClr val="000000"/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1132" y="2356269"/>
            <a:ext cx="12399328" cy="698083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600" dirty="0"/>
              <a:t>Przedsiębiorczość i aktywność gospodarcza człowieka w społeczeństwie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600" dirty="0"/>
              <a:t>Przedsiębiorstwo w gospodarce rynkowej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600" dirty="0"/>
              <a:t>Podejmowanie i prowadzenie działalności gospodarczej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600" dirty="0"/>
              <a:t>Podstawy zarządzania przedsiębiorstwem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600" dirty="0" smtClean="0"/>
              <a:t>Kształtowanie kompetencji przedsiębiorczych i menedżerskich</a:t>
            </a:r>
            <a:endParaRPr lang="pl-PL" altLang="pl-PL" sz="3100" dirty="0"/>
          </a:p>
        </p:txBody>
      </p:sp>
    </p:spTree>
    <p:extLst>
      <p:ext uri="{BB962C8B-B14F-4D97-AF65-F5344CB8AC3E}">
        <p14:creationId xmlns:p14="http://schemas.microsoft.com/office/powerpoint/2010/main" val="30589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426720" y="106684"/>
            <a:ext cx="11948160" cy="9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23" tIns="63693" rIns="127323" bIns="6369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500" b="1" dirty="0">
                <a:solidFill>
                  <a:srgbClr val="000099"/>
                </a:solidFill>
              </a:rPr>
              <a:t>Przedsiębiorczość i zarządzanie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75578" y="2381632"/>
            <a:ext cx="1237488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23" tIns="63693" rIns="127323" bIns="63693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601"/>
              </a:spcAft>
            </a:pPr>
            <a:r>
              <a:rPr lang="pl-PL" sz="3400" dirty="0"/>
              <a:t>Lisowska R., </a:t>
            </a:r>
            <a:r>
              <a:rPr lang="pl-PL" sz="3400" dirty="0" err="1"/>
              <a:t>Ropega</a:t>
            </a:r>
            <a:r>
              <a:rPr lang="pl-PL" sz="3400" dirty="0"/>
              <a:t> J., (red.), Przedsiębiorczość i zarzadzanie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pl-PL" sz="3400" dirty="0" smtClean="0"/>
              <a:t>w </a:t>
            </a:r>
            <a:r>
              <a:rPr lang="pl-PL" sz="3400" dirty="0"/>
              <a:t>małej i średniej firmie. Teoria i praktyka, Wydawnictwo Uniwersytetu Łódzkiego, Łódź 2016.</a:t>
            </a:r>
          </a:p>
          <a:p>
            <a:pPr algn="just">
              <a:spcAft>
                <a:spcPts val="601"/>
              </a:spcAft>
            </a:pPr>
            <a:r>
              <a:rPr lang="pl-PL" sz="3400" dirty="0"/>
              <a:t>Cieślik J., Przedsiębiorczość, polityka, rozwój, Wydawnictwo Akademickie Sedno, Warszawa 2014</a:t>
            </a:r>
          </a:p>
          <a:p>
            <a:pPr algn="just">
              <a:spcBef>
                <a:spcPts val="560"/>
              </a:spcBef>
              <a:spcAft>
                <a:spcPts val="2500"/>
              </a:spcAft>
            </a:pPr>
            <a:r>
              <a:rPr lang="pl-PL" altLang="pl-PL" sz="3400" dirty="0">
                <a:solidFill>
                  <a:srgbClr val="000000"/>
                </a:solidFill>
              </a:rPr>
              <a:t>Piecuch T., Przedsiębiorczość. Podstawy teoretyczne, C.H. Beck, Warszawa 2013</a:t>
            </a:r>
          </a:p>
          <a:p>
            <a:pPr algn="just">
              <a:spcBef>
                <a:spcPts val="560"/>
              </a:spcBef>
              <a:spcAft>
                <a:spcPts val="2500"/>
              </a:spcAft>
            </a:pPr>
            <a:r>
              <a:rPr lang="pl-PL" altLang="pl-PL" sz="3400" dirty="0">
                <a:solidFill>
                  <a:srgbClr val="000000"/>
                </a:solidFill>
              </a:rPr>
              <a:t>Matejun M. (red.), Zarządzanie małą i średnią firmą w teorii </a:t>
            </a:r>
            <a:r>
              <a:rPr lang="pl-PL" altLang="pl-PL" sz="3400" dirty="0" smtClean="0">
                <a:solidFill>
                  <a:srgbClr val="000000"/>
                </a:solidFill>
              </a:rPr>
              <a:t/>
            </a:r>
            <a:br>
              <a:rPr lang="pl-PL" altLang="pl-PL" sz="3400" dirty="0" smtClean="0">
                <a:solidFill>
                  <a:srgbClr val="000000"/>
                </a:solidFill>
              </a:rPr>
            </a:br>
            <a:r>
              <a:rPr lang="pl-PL" altLang="pl-PL" sz="3400" dirty="0" smtClean="0">
                <a:solidFill>
                  <a:srgbClr val="000000"/>
                </a:solidFill>
              </a:rPr>
              <a:t>i </a:t>
            </a:r>
            <a:r>
              <a:rPr lang="pl-PL" altLang="pl-PL" sz="3400" dirty="0">
                <a:solidFill>
                  <a:srgbClr val="000000"/>
                </a:solidFill>
              </a:rPr>
              <a:t>w ćwiczeniach, </a:t>
            </a:r>
            <a:r>
              <a:rPr lang="pl-PL" altLang="pl-PL" sz="3400" dirty="0" err="1">
                <a:solidFill>
                  <a:srgbClr val="000000"/>
                </a:solidFill>
              </a:rPr>
              <a:t>Difin</a:t>
            </a:r>
            <a:r>
              <a:rPr lang="pl-PL" altLang="pl-PL" sz="3400" dirty="0">
                <a:solidFill>
                  <a:srgbClr val="000000"/>
                </a:solidFill>
              </a:rPr>
              <a:t>, Warszawa 2012.</a:t>
            </a:r>
          </a:p>
          <a:p>
            <a:pPr algn="just">
              <a:spcBef>
                <a:spcPts val="560"/>
              </a:spcBef>
              <a:spcAft>
                <a:spcPts val="2500"/>
              </a:spcAft>
            </a:pPr>
            <a:r>
              <a:rPr lang="pl-PL" altLang="pl-PL" sz="3400" dirty="0">
                <a:solidFill>
                  <a:srgbClr val="000000"/>
                </a:solidFill>
              </a:rPr>
              <a:t>Zakrzewska-Bielawska A. (red.), Podstawy zarządzania, Wolters Kluwer business, Warszawa 2012. 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26720" y="1173544"/>
            <a:ext cx="11948160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23" tIns="63693" rIns="127323" bIns="6369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>
                <a:solidFill>
                  <a:srgbClr val="000099"/>
                </a:solidFill>
              </a:rPr>
              <a:t>Literatura podstawowa</a:t>
            </a:r>
            <a:endParaRPr lang="pl-PL" altLang="pl-PL" sz="4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12801600" cy="163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23" tIns="63693" rIns="127323" bIns="6369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600" b="1" dirty="0">
                <a:solidFill>
                  <a:srgbClr val="000099"/>
                </a:solidFill>
              </a:rPr>
              <a:t>Przedsiębiorczość i zarządzanie </a:t>
            </a:r>
            <a:br>
              <a:rPr lang="pl-PL" altLang="pl-PL" sz="5600" b="1" dirty="0">
                <a:solidFill>
                  <a:srgbClr val="000099"/>
                </a:solidFill>
              </a:rPr>
            </a:br>
            <a:r>
              <a:rPr lang="pl-PL" altLang="pl-PL" sz="4200" b="1" dirty="0">
                <a:solidFill>
                  <a:srgbClr val="000099"/>
                </a:solidFill>
              </a:rPr>
              <a:t>Sprawy organizacyjne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2250" y="1675767"/>
            <a:ext cx="12319230" cy="711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23" tIns="63693" rIns="127323" bIns="63693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  <a:spcAft>
                <a:spcPts val="1499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Zapraszam na </a:t>
            </a:r>
            <a:r>
              <a:rPr lang="pl-PL" altLang="pl-PL" sz="2900" u="sng" dirty="0" smtClean="0">
                <a:solidFill>
                  <a:srgbClr val="000000"/>
                </a:solidFill>
                <a:hlinkClick r:id="rId2"/>
              </a:rPr>
              <a:t>www.matejun.pl</a:t>
            </a:r>
            <a:r>
              <a:rPr lang="pl-PL" altLang="pl-PL" sz="2900" dirty="0" smtClean="0">
                <a:solidFill>
                  <a:srgbClr val="000000"/>
                </a:solidFill>
              </a:rPr>
              <a:t> </a:t>
            </a:r>
            <a:r>
              <a:rPr lang="pl-PL" altLang="pl-PL" sz="2900" dirty="0">
                <a:solidFill>
                  <a:srgbClr val="000000"/>
                </a:solidFill>
                <a:sym typeface="Wingdings" panose="05000000000000000000" pitchFamily="2" charset="2"/>
              </a:rPr>
              <a:t>– sekcja „Dla studentów”</a:t>
            </a:r>
            <a:endParaRPr lang="pl-PL" altLang="pl-PL" sz="2900" u="sng" dirty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spcAft>
                <a:spcPts val="1499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hasło: </a:t>
            </a:r>
            <a:r>
              <a:rPr lang="pl-PL" altLang="pl-PL" sz="2900" dirty="0" smtClean="0">
                <a:solidFill>
                  <a:srgbClr val="000000"/>
                </a:solidFill>
              </a:rPr>
              <a:t>spoko</a:t>
            </a:r>
            <a:endParaRPr lang="pl-PL" altLang="pl-PL" sz="2900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spcAft>
                <a:spcPts val="1499"/>
              </a:spcAft>
            </a:pPr>
            <a:r>
              <a:rPr lang="pl-PL" altLang="pl-PL" sz="2900" b="1" dirty="0">
                <a:solidFill>
                  <a:srgbClr val="000000"/>
                </a:solidFill>
              </a:rPr>
              <a:t>Terminy zajęć: </a:t>
            </a:r>
          </a:p>
          <a:p>
            <a:pPr lvl="1">
              <a:spcBef>
                <a:spcPts val="400"/>
              </a:spcBef>
              <a:spcAft>
                <a:spcPts val="1499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14h</a:t>
            </a:r>
            <a:r>
              <a:rPr lang="pl-PL" altLang="pl-PL" sz="2900" dirty="0">
                <a:solidFill>
                  <a:srgbClr val="000000"/>
                </a:solidFill>
              </a:rPr>
              <a:t>, </a:t>
            </a:r>
            <a:r>
              <a:rPr lang="pl-PL" altLang="pl-PL" sz="2900" dirty="0" smtClean="0">
                <a:solidFill>
                  <a:srgbClr val="000000"/>
                </a:solidFill>
              </a:rPr>
              <a:t>poniedziałki, </a:t>
            </a:r>
            <a:r>
              <a:rPr lang="pl-PL" altLang="pl-PL" sz="2900" dirty="0">
                <a:solidFill>
                  <a:srgbClr val="000000"/>
                </a:solidFill>
              </a:rPr>
              <a:t>godz. </a:t>
            </a:r>
            <a:r>
              <a:rPr lang="pl-PL" altLang="pl-PL" sz="2900" dirty="0" smtClean="0">
                <a:solidFill>
                  <a:srgbClr val="000000"/>
                </a:solidFill>
              </a:rPr>
              <a:t>8.30 </a:t>
            </a:r>
            <a:r>
              <a:rPr lang="pl-PL" altLang="pl-PL" sz="2900" dirty="0">
                <a:solidFill>
                  <a:srgbClr val="000000"/>
                </a:solidFill>
              </a:rPr>
              <a:t>– </a:t>
            </a:r>
            <a:r>
              <a:rPr lang="pl-PL" altLang="pl-PL" sz="2900" dirty="0" smtClean="0">
                <a:solidFill>
                  <a:srgbClr val="000000"/>
                </a:solidFill>
              </a:rPr>
              <a:t>10.00, </a:t>
            </a:r>
            <a:r>
              <a:rPr lang="pl-PL" altLang="pl-PL" sz="2900" dirty="0" smtClean="0">
                <a:solidFill>
                  <a:srgbClr val="000000"/>
                </a:solidFill>
              </a:rPr>
              <a:t>sala D202</a:t>
            </a:r>
            <a:endParaRPr lang="pl-PL" altLang="pl-PL" sz="2900" dirty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spcAft>
                <a:spcPts val="1499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terminy </a:t>
            </a:r>
            <a:r>
              <a:rPr lang="pl-PL" altLang="pl-PL" sz="2900" dirty="0" smtClean="0">
                <a:solidFill>
                  <a:srgbClr val="000000"/>
                </a:solidFill>
              </a:rPr>
              <a:t>(7 </a:t>
            </a:r>
            <a:r>
              <a:rPr lang="pl-PL" altLang="pl-PL" sz="2900" dirty="0">
                <a:solidFill>
                  <a:srgbClr val="000000"/>
                </a:solidFill>
              </a:rPr>
              <a:t>spotkań</a:t>
            </a:r>
            <a:r>
              <a:rPr lang="pl-PL" altLang="pl-PL" sz="2900" dirty="0" smtClean="0">
                <a:solidFill>
                  <a:srgbClr val="000000"/>
                </a:solidFill>
              </a:rPr>
              <a:t>) zgodnie z planem w USOS</a:t>
            </a:r>
          </a:p>
          <a:p>
            <a:pPr>
              <a:spcBef>
                <a:spcPts val="400"/>
              </a:spcBef>
              <a:spcAft>
                <a:spcPts val="1499"/>
              </a:spcAft>
            </a:pPr>
            <a:r>
              <a:rPr lang="pl-PL" altLang="pl-PL" sz="2900" b="1" dirty="0" smtClean="0">
                <a:solidFill>
                  <a:srgbClr val="000000"/>
                </a:solidFill>
              </a:rPr>
              <a:t>Forma </a:t>
            </a:r>
            <a:r>
              <a:rPr lang="pl-PL" altLang="pl-PL" sz="2900" b="1" dirty="0">
                <a:solidFill>
                  <a:srgbClr val="000000"/>
                </a:solidFill>
              </a:rPr>
              <a:t>zaliczenia przedmiotu:</a:t>
            </a:r>
          </a:p>
          <a:p>
            <a:pPr lvl="1">
              <a:spcBef>
                <a:spcPts val="400"/>
              </a:spcBef>
              <a:spcAft>
                <a:spcPts val="1499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test wiedzy w formie </a:t>
            </a:r>
            <a:r>
              <a:rPr lang="pl-PL" altLang="pl-PL" sz="2900" dirty="0" smtClean="0">
                <a:solidFill>
                  <a:srgbClr val="000000"/>
                </a:solidFill>
              </a:rPr>
              <a:t>elektronicznej. </a:t>
            </a:r>
            <a:br>
              <a:rPr lang="pl-PL" altLang="pl-PL" sz="2900" dirty="0" smtClean="0">
                <a:solidFill>
                  <a:srgbClr val="000000"/>
                </a:solidFill>
              </a:rPr>
            </a:br>
            <a:r>
              <a:rPr lang="pl-PL" altLang="pl-PL" sz="2900" dirty="0" smtClean="0">
                <a:solidFill>
                  <a:srgbClr val="000000"/>
                </a:solidFill>
              </a:rPr>
              <a:t>Termin</a:t>
            </a:r>
            <a:r>
              <a:rPr lang="pl-PL" altLang="pl-PL" sz="2900" dirty="0">
                <a:solidFill>
                  <a:srgbClr val="000000"/>
                </a:solidFill>
              </a:rPr>
              <a:t>: ostatnie zajęcia, </a:t>
            </a:r>
            <a:r>
              <a:rPr lang="pl-PL" altLang="pl-PL" sz="2900" dirty="0" smtClean="0">
                <a:solidFill>
                  <a:srgbClr val="000000"/>
                </a:solidFill>
              </a:rPr>
              <a:t>2026-01-19. </a:t>
            </a:r>
            <a:r>
              <a:rPr lang="pl-PL" altLang="pl-PL" sz="2900" b="1" u="sng" dirty="0" smtClean="0">
                <a:solidFill>
                  <a:srgbClr val="000000"/>
                </a:solidFill>
              </a:rPr>
              <a:t>Obecność obowiązkowa!</a:t>
            </a:r>
          </a:p>
          <a:p>
            <a:pPr lvl="1">
              <a:spcBef>
                <a:spcPts val="400"/>
              </a:spcBef>
              <a:spcAft>
                <a:spcPts val="1499"/>
              </a:spcAft>
              <a:buFontTx/>
              <a:buChar char="–"/>
            </a:pPr>
            <a:r>
              <a:rPr lang="pl-PL" altLang="pl-PL" sz="2900" dirty="0" smtClean="0">
                <a:solidFill>
                  <a:srgbClr val="000000"/>
                </a:solidFill>
              </a:rPr>
              <a:t>możliwe </a:t>
            </a:r>
            <a:r>
              <a:rPr lang="pl-PL" altLang="pl-PL" sz="2900" dirty="0">
                <a:solidFill>
                  <a:srgbClr val="000000"/>
                </a:solidFill>
              </a:rPr>
              <a:t>dodatkowe punkty w trakcie zajęć</a:t>
            </a:r>
          </a:p>
          <a:p>
            <a:pPr>
              <a:spcBef>
                <a:spcPts val="400"/>
              </a:spcBef>
              <a:spcAft>
                <a:spcPts val="1499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Sposób </a:t>
            </a:r>
            <a:r>
              <a:rPr lang="pl-PL" altLang="pl-PL" sz="2900" dirty="0">
                <a:solidFill>
                  <a:srgbClr val="000000"/>
                </a:solidFill>
              </a:rPr>
              <a:t>prowadzenia </a:t>
            </a:r>
            <a:r>
              <a:rPr lang="pl-PL" altLang="pl-PL" sz="2900" dirty="0" smtClean="0">
                <a:solidFill>
                  <a:srgbClr val="000000"/>
                </a:solidFill>
              </a:rPr>
              <a:t>zajęć + proszę przynosić ze sobą </a:t>
            </a:r>
            <a:r>
              <a:rPr lang="pl-PL" altLang="pl-PL" sz="2900" b="1" u="sng" dirty="0" smtClean="0">
                <a:solidFill>
                  <a:srgbClr val="000000"/>
                </a:solidFill>
              </a:rPr>
              <a:t>laptopy!</a:t>
            </a:r>
            <a:endParaRPr lang="pl-PL" altLang="pl-PL" sz="2900" b="1" u="sng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spcAft>
                <a:spcPts val="1499"/>
              </a:spcAft>
              <a:tabLst>
                <a:tab pos="719138" algn="l"/>
              </a:tabLst>
            </a:pPr>
            <a:r>
              <a:rPr lang="pl-PL" altLang="pl-PL" sz="2900" dirty="0">
                <a:solidFill>
                  <a:srgbClr val="000000"/>
                </a:solidFill>
              </a:rPr>
              <a:t>Dyżury: </a:t>
            </a:r>
            <a:r>
              <a:rPr lang="pl-PL" altLang="pl-PL" sz="2900" dirty="0" smtClean="0">
                <a:solidFill>
                  <a:srgbClr val="000000"/>
                </a:solidFill>
              </a:rPr>
              <a:t>wtorek, 18.30 – 20.00, Ms </a:t>
            </a:r>
            <a:r>
              <a:rPr lang="pl-PL" altLang="pl-PL" sz="2900" dirty="0" err="1" smtClean="0">
                <a:solidFill>
                  <a:srgbClr val="000000"/>
                </a:solidFill>
              </a:rPr>
              <a:t>Teams</a:t>
            </a:r>
            <a:r>
              <a:rPr lang="pl-PL" altLang="pl-PL" sz="2900" dirty="0" smtClean="0">
                <a:solidFill>
                  <a:srgbClr val="000000"/>
                </a:solidFill>
              </a:rPr>
              <a:t>, link na </a:t>
            </a:r>
            <a:r>
              <a:rPr lang="pl-PL" altLang="pl-PL" sz="2900" u="sng" dirty="0" smtClean="0">
                <a:solidFill>
                  <a:srgbClr val="000000"/>
                </a:solidFill>
                <a:hlinkClick r:id="rId2"/>
              </a:rPr>
              <a:t>www.matejun.pl</a:t>
            </a:r>
            <a:r>
              <a:rPr lang="pl-PL" altLang="pl-PL" sz="2900" dirty="0">
                <a:solidFill>
                  <a:srgbClr val="000000"/>
                </a:solidFill>
              </a:rPr>
              <a:t/>
            </a:r>
            <a:br>
              <a:rPr lang="pl-PL" altLang="pl-PL" sz="2900" dirty="0">
                <a:solidFill>
                  <a:srgbClr val="000000"/>
                </a:solidFill>
              </a:rPr>
            </a:br>
            <a:r>
              <a:rPr lang="pl-PL" altLang="pl-PL" sz="2900" dirty="0" smtClean="0">
                <a:solidFill>
                  <a:srgbClr val="000000"/>
                </a:solidFill>
              </a:rPr>
              <a:t>Kontakt </a:t>
            </a:r>
            <a:r>
              <a:rPr lang="pl-PL" altLang="pl-PL" sz="2900" dirty="0">
                <a:solidFill>
                  <a:srgbClr val="000000"/>
                </a:solidFill>
              </a:rPr>
              <a:t>mailowy: </a:t>
            </a:r>
            <a:r>
              <a:rPr lang="pl-PL" altLang="pl-PL" sz="2900" dirty="0" smtClean="0">
                <a:solidFill>
                  <a:srgbClr val="000000"/>
                </a:solidFill>
                <a:hlinkClick r:id="rId3"/>
              </a:rPr>
              <a:t>marek.matejun@uni.lodz.pl</a:t>
            </a:r>
            <a:r>
              <a:rPr lang="pl-PL" altLang="pl-PL" sz="2900" dirty="0" smtClean="0">
                <a:solidFill>
                  <a:srgbClr val="000000"/>
                </a:solidFill>
              </a:rPr>
              <a:t> </a:t>
            </a:r>
            <a:endParaRPr lang="pl-PL" altLang="pl-PL" sz="2900" dirty="0">
              <a:solidFill>
                <a:srgbClr val="00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217224" y="1416224"/>
            <a:ext cx="1512168" cy="25514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pl-PL" sz="1700" b="1" dirty="0" smtClean="0">
                <a:solidFill>
                  <a:srgbClr val="000000"/>
                </a:solidFill>
              </a:rPr>
              <a:t>Terminy: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2025-10-13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2025-10-27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2025-11-10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2025-11-24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2025-12-08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2025-12-22</a:t>
            </a:r>
          </a:p>
          <a:p>
            <a:pPr algn="ctr">
              <a:buFontTx/>
              <a:buNone/>
            </a:pPr>
            <a:r>
              <a:rPr lang="pl-PL" sz="1700" dirty="0">
                <a:solidFill>
                  <a:srgbClr val="000000"/>
                </a:solidFill>
              </a:rPr>
              <a:t>2026-01-19</a:t>
            </a:r>
          </a:p>
        </p:txBody>
      </p:sp>
    </p:spTree>
    <p:extLst>
      <p:ext uri="{BB962C8B-B14F-4D97-AF65-F5344CB8AC3E}">
        <p14:creationId xmlns:p14="http://schemas.microsoft.com/office/powerpoint/2010/main" val="37023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832" y="1676610"/>
            <a:ext cx="5743114" cy="960120"/>
          </a:xfrm>
        </p:spPr>
        <p:txBody>
          <a:bodyPr/>
          <a:lstStyle/>
          <a:p>
            <a:r>
              <a:rPr lang="pl-PL" altLang="pl-PL" sz="4900" b="1" dirty="0">
                <a:solidFill>
                  <a:srgbClr val="000099"/>
                </a:solidFill>
              </a:rPr>
              <a:t>Pojęcie</a:t>
            </a:r>
            <a:br>
              <a:rPr lang="pl-PL" altLang="pl-PL" sz="4900" b="1" dirty="0">
                <a:solidFill>
                  <a:srgbClr val="000099"/>
                </a:solidFill>
              </a:rPr>
            </a:br>
            <a:r>
              <a:rPr lang="pl-PL" altLang="pl-PL" sz="4900" b="1" dirty="0">
                <a:solidFill>
                  <a:srgbClr val="000099"/>
                </a:solidFill>
              </a:rPr>
              <a:t>przedsiębiorczości</a:t>
            </a:r>
          </a:p>
        </p:txBody>
      </p:sp>
      <p:pic>
        <p:nvPicPr>
          <p:cNvPr id="168964" name="Picture 4" descr="G:\zajecia\FUL-Inauguracja\images\definition-of-entrepreneu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5" y="369093"/>
            <a:ext cx="5371122" cy="35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6104" y="4147661"/>
            <a:ext cx="12268200" cy="4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369" tIns="63714" rIns="127369" bIns="63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2600" kern="0" dirty="0">
                <a:solidFill>
                  <a:srgbClr val="000000"/>
                </a:solidFill>
              </a:rPr>
              <a:t>Pojęcie wieloznaczne, trudne do zdefiniowania</a:t>
            </a:r>
          </a:p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2600" kern="0" dirty="0">
                <a:solidFill>
                  <a:srgbClr val="000000"/>
                </a:solidFill>
              </a:rPr>
              <a:t>W ogólnym ujęciu „przedsiębiorczość” </a:t>
            </a:r>
            <a:br>
              <a:rPr lang="pl-PL" altLang="pl-PL" sz="2600" kern="0" dirty="0">
                <a:solidFill>
                  <a:srgbClr val="000000"/>
                </a:solidFill>
              </a:rPr>
            </a:br>
            <a:r>
              <a:rPr lang="pl-PL" altLang="pl-PL" sz="2600" kern="0" dirty="0">
                <a:solidFill>
                  <a:srgbClr val="000000"/>
                </a:solidFill>
              </a:rPr>
              <a:t>kojarzymy z pewnymi cechami:</a:t>
            </a:r>
          </a:p>
          <a:p>
            <a:pPr lvl="1">
              <a:spcBef>
                <a:spcPts val="420"/>
              </a:spcBef>
              <a:spcAft>
                <a:spcPct val="10000"/>
              </a:spcAft>
            </a:pPr>
            <a:r>
              <a:rPr lang="pl-PL" altLang="pl-PL" sz="2600" kern="0" dirty="0">
                <a:solidFill>
                  <a:srgbClr val="000000"/>
                </a:solidFill>
              </a:rPr>
              <a:t>innowacyjność, </a:t>
            </a:r>
            <a:r>
              <a:rPr lang="pl-PL" altLang="pl-PL" sz="2600" b="1" kern="0" dirty="0">
                <a:solidFill>
                  <a:srgbClr val="000000"/>
                </a:solidFill>
              </a:rPr>
              <a:t>poszukiwanie zmian</a:t>
            </a:r>
            <a:r>
              <a:rPr lang="pl-PL" altLang="pl-PL" sz="2600" kern="0" dirty="0">
                <a:solidFill>
                  <a:srgbClr val="000000"/>
                </a:solidFill>
              </a:rPr>
              <a:t> i proaktywne reagowanie na nie,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600" kern="0" dirty="0">
                <a:solidFill>
                  <a:srgbClr val="000000"/>
                </a:solidFill>
              </a:rPr>
              <a:t>identyfikowanie i wykorzystywanie </a:t>
            </a:r>
            <a:r>
              <a:rPr lang="pl-PL" altLang="pl-PL" sz="2600" kern="0" dirty="0" smtClean="0">
                <a:solidFill>
                  <a:srgbClr val="000000"/>
                </a:solidFill>
              </a:rPr>
              <a:t>okazji</a:t>
            </a:r>
            <a:r>
              <a:rPr lang="pl-PL" altLang="pl-PL" sz="2600" kern="0" dirty="0">
                <a:solidFill>
                  <a:srgbClr val="000000"/>
                </a:solidFill>
              </a:rPr>
              <a:t> </a:t>
            </a:r>
            <a:r>
              <a:rPr lang="pl-PL" altLang="pl-PL" sz="2600" kern="0" dirty="0" smtClean="0">
                <a:solidFill>
                  <a:srgbClr val="000000"/>
                </a:solidFill>
              </a:rPr>
              <a:t>do działania,</a:t>
            </a:r>
            <a:endParaRPr lang="pl-PL" altLang="pl-PL" sz="2600" kern="0" dirty="0">
              <a:solidFill>
                <a:srgbClr val="000000"/>
              </a:solidFill>
            </a:endParaRP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600" kern="0" dirty="0">
                <a:solidFill>
                  <a:srgbClr val="000000"/>
                </a:solidFill>
              </a:rPr>
              <a:t>gotowość do podejmowania </a:t>
            </a:r>
            <a:r>
              <a:rPr lang="pl-PL" altLang="pl-PL" sz="2600" b="1" kern="0" dirty="0" smtClean="0">
                <a:solidFill>
                  <a:srgbClr val="000000"/>
                </a:solidFill>
              </a:rPr>
              <a:t>ryzyka</a:t>
            </a:r>
            <a:r>
              <a:rPr lang="pl-PL" altLang="pl-PL" sz="2600" kern="0" dirty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600" kern="0" dirty="0">
                <a:solidFill>
                  <a:srgbClr val="000000"/>
                </a:solidFill>
              </a:rPr>
              <a:t>motyw działania polegający na </a:t>
            </a:r>
            <a:r>
              <a:rPr lang="pl-PL" altLang="pl-PL" sz="2600" b="1" kern="0" dirty="0">
                <a:solidFill>
                  <a:srgbClr val="000000"/>
                </a:solidFill>
              </a:rPr>
              <a:t>pomnażaniu </a:t>
            </a:r>
            <a:r>
              <a:rPr lang="pl-PL" altLang="pl-PL" sz="2600" b="1" kern="0" dirty="0" smtClean="0">
                <a:solidFill>
                  <a:srgbClr val="000000"/>
                </a:solidFill>
              </a:rPr>
              <a:t>kapitału</a:t>
            </a:r>
            <a:r>
              <a:rPr lang="pl-PL" altLang="pl-PL" sz="2600" kern="0" dirty="0" smtClean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600" kern="0" dirty="0" smtClean="0">
                <a:solidFill>
                  <a:srgbClr val="000000"/>
                </a:solidFill>
              </a:rPr>
              <a:t>prowadzenie </a:t>
            </a:r>
            <a:r>
              <a:rPr lang="pl-PL" altLang="pl-PL" sz="2600" b="1" kern="0" dirty="0" smtClean="0">
                <a:solidFill>
                  <a:srgbClr val="000000"/>
                </a:solidFill>
              </a:rPr>
              <a:t>własnej firmy </a:t>
            </a:r>
            <a:r>
              <a:rPr lang="pl-PL" altLang="pl-PL" sz="2600" kern="0" dirty="0" smtClean="0">
                <a:solidFill>
                  <a:srgbClr val="000000"/>
                </a:solidFill>
              </a:rPr>
              <a:t>(działalności gospodarczej).</a:t>
            </a:r>
            <a:endParaRPr lang="pl-PL" altLang="pl-PL" sz="2600" kern="0" dirty="0">
              <a:solidFill>
                <a:srgbClr val="000000"/>
              </a:solidFill>
            </a:endParaRPr>
          </a:p>
          <a:p>
            <a:pPr>
              <a:spcBef>
                <a:spcPts val="420"/>
              </a:spcBef>
              <a:spcAft>
                <a:spcPct val="25000"/>
              </a:spcAft>
            </a:pPr>
            <a:r>
              <a:rPr lang="pl-PL" altLang="pl-PL" sz="2600" b="1" kern="0" dirty="0">
                <a:solidFill>
                  <a:srgbClr val="000000"/>
                </a:solidFill>
              </a:rPr>
              <a:t>Potrzeba przedsiębiorczości:</a:t>
            </a:r>
            <a:r>
              <a:rPr lang="pl-PL" altLang="pl-PL" sz="2600" kern="0" dirty="0">
                <a:solidFill>
                  <a:srgbClr val="000000"/>
                </a:solidFill>
              </a:rPr>
              <a:t> w rodzinie, w środowisku lokalnym, w sferze życia zawodowego - we własnej firmie i w pracy najemnej, w gospodarce rynkowej - jako fundament tworzenia wolnego rynku i podnoszenia konkurencyjności</a:t>
            </a:r>
          </a:p>
        </p:txBody>
      </p:sp>
    </p:spTree>
    <p:extLst>
      <p:ext uri="{BB962C8B-B14F-4D97-AF65-F5344CB8AC3E}">
        <p14:creationId xmlns:p14="http://schemas.microsoft.com/office/powerpoint/2010/main" val="17904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1029"/>
          <p:cNvSpPr>
            <a:spLocks noChangeArrowheads="1"/>
          </p:cNvSpPr>
          <p:nvPr/>
        </p:nvSpPr>
        <p:spPr bwMode="auto">
          <a:xfrm>
            <a:off x="784176" y="7680920"/>
            <a:ext cx="5040640" cy="16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69" tIns="63714" rIns="127369" bIns="63714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 smtClean="0">
                <a:solidFill>
                  <a:srgbClr val="000000"/>
                </a:solidFill>
              </a:rPr>
              <a:t>2. Definicje </a:t>
            </a:r>
            <a:r>
              <a:rPr lang="pl-PL" altLang="pl-PL" sz="3400" dirty="0">
                <a:solidFill>
                  <a:srgbClr val="000000"/>
                </a:solidFill>
              </a:rPr>
              <a:t>podkreślające </a:t>
            </a:r>
            <a:r>
              <a:rPr lang="pl-PL" altLang="pl-PL" sz="3400" b="1" dirty="0">
                <a:solidFill>
                  <a:srgbClr val="000000"/>
                </a:solidFill>
              </a:rPr>
              <a:t>ekonomiczne funkcje</a:t>
            </a:r>
            <a:r>
              <a:rPr lang="pl-PL" altLang="pl-PL" sz="3400" dirty="0">
                <a:solidFill>
                  <a:srgbClr val="000000"/>
                </a:solidFill>
              </a:rPr>
              <a:t> przedsiębiorczości</a:t>
            </a:r>
          </a:p>
        </p:txBody>
      </p:sp>
      <p:sp>
        <p:nvSpPr>
          <p:cNvPr id="176134" name="Rectangle 1030"/>
          <p:cNvSpPr>
            <a:spLocks noChangeArrowheads="1"/>
          </p:cNvSpPr>
          <p:nvPr/>
        </p:nvSpPr>
        <p:spPr bwMode="auto">
          <a:xfrm>
            <a:off x="5760720" y="7674674"/>
            <a:ext cx="5013960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69" tIns="63714" rIns="127369" bIns="63714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 smtClean="0">
                <a:solidFill>
                  <a:srgbClr val="000000"/>
                </a:solidFill>
              </a:rPr>
              <a:t>3. Definicje </a:t>
            </a:r>
            <a:r>
              <a:rPr lang="pl-PL" altLang="pl-PL" sz="3400" dirty="0">
                <a:solidFill>
                  <a:srgbClr val="000000"/>
                </a:solidFill>
              </a:rPr>
              <a:t>podkreślające </a:t>
            </a:r>
            <a:r>
              <a:rPr lang="pl-PL" altLang="pl-PL" sz="3400" b="1" dirty="0">
                <a:solidFill>
                  <a:srgbClr val="000000"/>
                </a:solidFill>
              </a:rPr>
              <a:t>cechy osobowe</a:t>
            </a:r>
            <a:r>
              <a:rPr lang="pl-PL" altLang="pl-PL" sz="3400" dirty="0">
                <a:solidFill>
                  <a:srgbClr val="000000"/>
                </a:solidFill>
              </a:rPr>
              <a:t> osób przedsiębiorczych</a:t>
            </a:r>
          </a:p>
        </p:txBody>
      </p:sp>
      <p:sp>
        <p:nvSpPr>
          <p:cNvPr id="176135" name="Rectangle 1031"/>
          <p:cNvSpPr>
            <a:spLocks noChangeArrowheads="1"/>
          </p:cNvSpPr>
          <p:nvPr/>
        </p:nvSpPr>
        <p:spPr bwMode="auto">
          <a:xfrm>
            <a:off x="7574340" y="5443689"/>
            <a:ext cx="4742815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69" tIns="63714" rIns="127369" bIns="63714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 smtClean="0">
                <a:solidFill>
                  <a:srgbClr val="000000"/>
                </a:solidFill>
              </a:rPr>
              <a:t>4. Przedsiębiorczość </a:t>
            </a:r>
            <a:r>
              <a:rPr lang="pl-PL" altLang="pl-PL" sz="3400" dirty="0">
                <a:solidFill>
                  <a:srgbClr val="000000"/>
                </a:solidFill>
              </a:rPr>
              <a:t>jako </a:t>
            </a:r>
            <a:r>
              <a:rPr lang="pl-PL" altLang="pl-PL" sz="3400" b="1" dirty="0">
                <a:solidFill>
                  <a:srgbClr val="000000"/>
                </a:solidFill>
              </a:rPr>
              <a:t>rodzaj menedżerskiego zachowania</a:t>
            </a:r>
            <a:endParaRPr lang="pl-PL" altLang="pl-PL" sz="3400" dirty="0">
              <a:solidFill>
                <a:srgbClr val="000000"/>
              </a:solidFill>
            </a:endParaRPr>
          </a:p>
        </p:txBody>
      </p:sp>
      <p:sp>
        <p:nvSpPr>
          <p:cNvPr id="176136" name="Line 1032"/>
          <p:cNvSpPr>
            <a:spLocks noChangeShapeType="1"/>
          </p:cNvSpPr>
          <p:nvPr/>
        </p:nvSpPr>
        <p:spPr bwMode="auto">
          <a:xfrm flipH="1">
            <a:off x="2773680" y="4598977"/>
            <a:ext cx="3627120" cy="755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69" tIns="63714" rIns="127369" bIns="63714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sp>
        <p:nvSpPr>
          <p:cNvPr id="176137" name="Line 1033"/>
          <p:cNvSpPr>
            <a:spLocks noChangeShapeType="1"/>
          </p:cNvSpPr>
          <p:nvPr/>
        </p:nvSpPr>
        <p:spPr bwMode="auto">
          <a:xfrm>
            <a:off x="6400800" y="4598977"/>
            <a:ext cx="3733800" cy="755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69" tIns="63714" rIns="127369" bIns="63714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sp>
        <p:nvSpPr>
          <p:cNvPr id="176138" name="Line 1034"/>
          <p:cNvSpPr>
            <a:spLocks noChangeShapeType="1"/>
          </p:cNvSpPr>
          <p:nvPr/>
        </p:nvSpPr>
        <p:spPr bwMode="auto">
          <a:xfrm>
            <a:off x="6400800" y="4598978"/>
            <a:ext cx="1512168" cy="315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69" tIns="63714" rIns="127369" bIns="63714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pic>
        <p:nvPicPr>
          <p:cNvPr id="176139" name="Picture 1035" descr="G:\zajecia\FUL-Inauguracja\images\entrepreneu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45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034"/>
          <p:cNvSpPr>
            <a:spLocks noChangeShapeType="1"/>
          </p:cNvSpPr>
          <p:nvPr/>
        </p:nvSpPr>
        <p:spPr bwMode="auto">
          <a:xfrm flipH="1">
            <a:off x="3880520" y="4598976"/>
            <a:ext cx="2556364" cy="3081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69" tIns="63714" rIns="127369" bIns="63714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-79920" y="5443689"/>
            <a:ext cx="5040640" cy="11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69" tIns="63714" rIns="127369" bIns="63714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 smtClean="0">
                <a:solidFill>
                  <a:srgbClr val="000000"/>
                </a:solidFill>
              </a:rPr>
              <a:t>1. </a:t>
            </a:r>
            <a:r>
              <a:rPr lang="pl-PL" altLang="pl-PL" sz="3400" b="1" dirty="0" smtClean="0">
                <a:solidFill>
                  <a:srgbClr val="000000"/>
                </a:solidFill>
              </a:rPr>
              <a:t>„Najlepsza”</a:t>
            </a:r>
            <a:r>
              <a:rPr lang="pl-PL" altLang="pl-PL" sz="3400" dirty="0" smtClean="0">
                <a:solidFill>
                  <a:srgbClr val="000000"/>
                </a:solidFill>
              </a:rPr>
              <a:t> definicja przedsiębiorczości</a:t>
            </a:r>
            <a:endParaRPr lang="pl-PL" altLang="pl-PL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24736" y="408112"/>
            <a:ext cx="6725547" cy="960120"/>
          </a:xfrm>
        </p:spPr>
        <p:txBody>
          <a:bodyPr/>
          <a:lstStyle/>
          <a:p>
            <a:r>
              <a:rPr lang="pl-PL" altLang="pl-PL" sz="4900" b="1" u="sng" dirty="0" smtClean="0">
                <a:solidFill>
                  <a:srgbClr val="000099"/>
                </a:solidFill>
              </a:rPr>
              <a:t>„Najlepsza”</a:t>
            </a:r>
            <a:r>
              <a:rPr lang="pl-PL" altLang="pl-PL" sz="4900" b="1" dirty="0" smtClean="0">
                <a:solidFill>
                  <a:srgbClr val="000099"/>
                </a:solidFill>
              </a:rPr>
              <a:t> definicja przedsiębiorczości</a:t>
            </a:r>
            <a:endParaRPr lang="pl-PL" altLang="pl-PL" sz="4900" b="1" dirty="0">
              <a:solidFill>
                <a:srgbClr val="0000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6104" y="4291677"/>
            <a:ext cx="12268200" cy="4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554" tIns="63798" rIns="127554" bIns="637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420"/>
              </a:spcBef>
              <a:spcAft>
                <a:spcPct val="10000"/>
              </a:spcAft>
              <a:buFontTx/>
              <a:buNone/>
            </a:pPr>
            <a:r>
              <a:rPr lang="pl-PL" altLang="pl-PL" sz="2700" b="1" kern="0" dirty="0" smtClean="0">
                <a:solidFill>
                  <a:srgbClr val="000000"/>
                </a:solidFill>
              </a:rPr>
              <a:t>Z bloga </a:t>
            </a:r>
            <a:r>
              <a:rPr lang="en-US" altLang="pl-PL" sz="2700" b="1" kern="0" dirty="0" err="1" smtClean="0">
                <a:solidFill>
                  <a:srgbClr val="000000"/>
                </a:solidFill>
              </a:rPr>
              <a:t>Jessic</a:t>
            </a:r>
            <a:r>
              <a:rPr lang="pl-PL" altLang="pl-PL" sz="2700" b="1" kern="0" dirty="0" smtClean="0">
                <a:solidFill>
                  <a:srgbClr val="000000"/>
                </a:solidFill>
              </a:rPr>
              <a:t>i</a:t>
            </a:r>
            <a:r>
              <a:rPr lang="en-US" altLang="pl-PL" sz="2700" b="1" kern="0" dirty="0" smtClean="0">
                <a:solidFill>
                  <a:srgbClr val="000000"/>
                </a:solidFill>
              </a:rPr>
              <a:t> Jackley</a:t>
            </a:r>
            <a:r>
              <a:rPr lang="pl-PL" altLang="pl-PL" sz="2700" b="1" kern="0" dirty="0" smtClean="0">
                <a:solidFill>
                  <a:srgbClr val="000000"/>
                </a:solidFill>
              </a:rPr>
              <a:t>:</a:t>
            </a:r>
            <a:r>
              <a:rPr lang="pl-PL" altLang="pl-PL" sz="2700" kern="0" dirty="0" smtClean="0">
                <a:solidFill>
                  <a:srgbClr val="000000"/>
                </a:solidFill>
              </a:rPr>
              <a:t/>
            </a:r>
            <a:br>
              <a:rPr lang="pl-PL" altLang="pl-PL" sz="2700" kern="0" dirty="0" smtClean="0">
                <a:solidFill>
                  <a:srgbClr val="000000"/>
                </a:solidFill>
              </a:rPr>
            </a:br>
            <a:r>
              <a:rPr lang="en-US" altLang="pl-PL" sz="1800" kern="0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altLang="pl-PL" sz="1800" kern="0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altLang="pl-PL" sz="1800" kern="0" dirty="0" smtClean="0">
                <a:solidFill>
                  <a:srgbClr val="000000"/>
                </a:solidFill>
                <a:hlinkClick r:id="rId2"/>
              </a:rPr>
              <a:t>www.jessicajackley.com/blog/2016/1/8/the-pursuit</a:t>
            </a:r>
            <a:r>
              <a:rPr lang="pl-PL" altLang="pl-PL" sz="1800" kern="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2300" kern="0" dirty="0">
                <a:solidFill>
                  <a:srgbClr val="000000"/>
                </a:solidFill>
              </a:rPr>
              <a:t>Moja ulubiona definicja przedsiębiorczości pochodzi od profesora Harvard Business School, Howarda Stevensona: „Przedsiębiorczość to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dążenie </a:t>
            </a:r>
            <a:r>
              <a:rPr lang="pl-PL" altLang="pl-PL" sz="2300" kern="0" dirty="0">
                <a:solidFill>
                  <a:srgbClr val="000000"/>
                </a:solidFill>
              </a:rPr>
              <a:t>do wykorzystania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/ pogoń za okazjami bez </a:t>
            </a:r>
            <a:r>
              <a:rPr lang="pl-PL" altLang="pl-PL" sz="2300" kern="0" dirty="0">
                <a:solidFill>
                  <a:srgbClr val="000000"/>
                </a:solidFill>
              </a:rPr>
              <a:t>względu na aktualnie posiadane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/ kontrolowane zasoby</a:t>
            </a:r>
            <a:r>
              <a:rPr lang="pl-PL" altLang="pl-PL" sz="2300" kern="0" dirty="0">
                <a:solidFill>
                  <a:srgbClr val="000000"/>
                </a:solidFill>
              </a:rPr>
              <a:t>”.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/>
            </a:r>
            <a:br>
              <a:rPr lang="pl-PL" altLang="pl-PL" sz="2300" kern="0" dirty="0" smtClean="0">
                <a:solidFill>
                  <a:srgbClr val="000000"/>
                </a:solidFill>
              </a:rPr>
            </a:br>
            <a:r>
              <a:rPr lang="pl-PL" altLang="pl-PL" sz="2300" kern="0" dirty="0">
                <a:solidFill>
                  <a:srgbClr val="000000"/>
                </a:solidFill>
              </a:rPr>
              <a:t>Innymi słowy, przedsiębiorczość to zdolność do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wykorzystywania okazji </a:t>
            </a:r>
            <a:r>
              <a:rPr lang="pl-PL" altLang="pl-PL" sz="2300" kern="0" dirty="0">
                <a:solidFill>
                  <a:srgbClr val="000000"/>
                </a:solidFill>
              </a:rPr>
              <a:t>bez pieniędzy,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przyzwolenia, specjalnego statusu </a:t>
            </a:r>
            <a:r>
              <a:rPr lang="pl-PL" altLang="pl-PL" sz="2300" kern="0" dirty="0">
                <a:solidFill>
                  <a:srgbClr val="000000"/>
                </a:solidFill>
              </a:rPr>
              <a:t>lub większości innych środków, które mogłyby ułatwić to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wykorzystywanie. </a:t>
            </a:r>
            <a:r>
              <a:rPr lang="pl-PL" altLang="pl-PL" sz="2300" kern="0" dirty="0">
                <a:solidFill>
                  <a:srgbClr val="000000"/>
                </a:solidFill>
              </a:rPr>
              <a:t>Stevenson kładzie nacisk na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poszukiwanie / wykorzystywanie okazji </a:t>
            </a:r>
            <a:r>
              <a:rPr lang="pl-PL" altLang="pl-PL" sz="2300" kern="0" dirty="0">
                <a:solidFill>
                  <a:srgbClr val="000000"/>
                </a:solidFill>
              </a:rPr>
              <a:t>bez względu na posiadane 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/ kontrolowane zasoby</a:t>
            </a:r>
            <a:r>
              <a:rPr lang="en-US" altLang="pl-PL" sz="2300" kern="0" dirty="0" smtClean="0">
                <a:solidFill>
                  <a:srgbClr val="000000"/>
                </a:solidFill>
              </a:rPr>
              <a:t>.</a:t>
            </a:r>
            <a:r>
              <a:rPr lang="pl-PL" altLang="pl-PL" sz="2300" kern="0" dirty="0">
                <a:solidFill>
                  <a:srgbClr val="000000"/>
                </a:solidFill>
              </a:rPr>
              <a:t> Moim zdaniem jego definicja wskazuje na następującą prawdę: sednem przedsiębiorczości nigdy nie jest to, co posiadamy. Chodzi o to, co robimy. Wielcy przedsiębiorcy uosabiają definicję Stevensona: dzień po dniu decydują się iść naprzód w poszukiwaniu okazji, niezależnie od tego, co kontrolują, a czego nie kontrolują. Niezależnie od tego, czego im brakuje, co stracili lub z czym muszą walczyć. Odnoszą sukcesy nie dzięki temu, co posiadają, ale dzięki temu, co są zdeterminowani osiągnąć</a:t>
            </a:r>
            <a:r>
              <a:rPr lang="pl-PL" altLang="pl-PL" sz="2300" kern="0" dirty="0" smtClean="0">
                <a:solidFill>
                  <a:srgbClr val="000000"/>
                </a:solidFill>
              </a:rPr>
              <a:t>”.</a:t>
            </a:r>
            <a:endParaRPr lang="pl-PL" altLang="pl-PL" sz="2300" kern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696144"/>
            <a:ext cx="52864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59" y="1816224"/>
            <a:ext cx="4962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694859" y="2515358"/>
            <a:ext cx="3018309" cy="25012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noAutofit/>
          </a:bodyPr>
          <a:lstStyle/>
          <a:p>
            <a:pPr algn="ctr">
              <a:buFontTx/>
              <a:buNone/>
            </a:pPr>
            <a:r>
              <a:rPr lang="pl-PL" sz="2500" b="1" i="1" dirty="0" smtClean="0">
                <a:solidFill>
                  <a:srgbClr val="0000FF"/>
                </a:solidFill>
              </a:rPr>
              <a:t>„Przedsiębiorczość </a:t>
            </a:r>
            <a:br>
              <a:rPr lang="pl-PL" sz="2500" b="1" i="1" dirty="0" smtClean="0">
                <a:solidFill>
                  <a:srgbClr val="0000FF"/>
                </a:solidFill>
              </a:rPr>
            </a:br>
            <a:r>
              <a:rPr lang="pl-PL" sz="2500" b="1" i="1" dirty="0" smtClean="0">
                <a:solidFill>
                  <a:srgbClr val="0000FF"/>
                </a:solidFill>
              </a:rPr>
              <a:t>to </a:t>
            </a:r>
            <a:r>
              <a:rPr lang="pl-PL" sz="2500" b="1" i="1" dirty="0">
                <a:solidFill>
                  <a:srgbClr val="0000FF"/>
                </a:solidFill>
              </a:rPr>
              <a:t>pogoń za okazjami </a:t>
            </a:r>
            <a:r>
              <a:rPr lang="pl-PL" sz="2500" b="1" i="1" dirty="0" smtClean="0">
                <a:solidFill>
                  <a:srgbClr val="0000FF"/>
                </a:solidFill>
              </a:rPr>
              <a:t/>
            </a:r>
            <a:br>
              <a:rPr lang="pl-PL" sz="2500" b="1" i="1" dirty="0" smtClean="0">
                <a:solidFill>
                  <a:srgbClr val="0000FF"/>
                </a:solidFill>
              </a:rPr>
            </a:br>
            <a:r>
              <a:rPr lang="pl-PL" sz="2500" b="1" i="1" dirty="0" smtClean="0">
                <a:solidFill>
                  <a:srgbClr val="0000FF"/>
                </a:solidFill>
              </a:rPr>
              <a:t>bez </a:t>
            </a:r>
            <a:r>
              <a:rPr lang="pl-PL" sz="2500" b="1" i="1" dirty="0">
                <a:solidFill>
                  <a:srgbClr val="0000FF"/>
                </a:solidFill>
              </a:rPr>
              <a:t>ograniczania się aktualnie kontrolowanymi </a:t>
            </a:r>
            <a:r>
              <a:rPr lang="pl-PL" sz="2500" b="1" i="1" dirty="0" smtClean="0">
                <a:solidFill>
                  <a:srgbClr val="0000FF"/>
                </a:solidFill>
              </a:rPr>
              <a:t>zasobami”</a:t>
            </a:r>
            <a:endParaRPr lang="en-US" sz="25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ajecia\FUL-Inauguracja\images\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801600" cy="69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56875" y="484366"/>
            <a:ext cx="7154470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69" tIns="63714" rIns="127369" bIns="63714"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Definicje podkreślające </a:t>
            </a:r>
            <a:br>
              <a:rPr lang="pl-PL" altLang="pl-PL" sz="4900" b="1" dirty="0">
                <a:solidFill>
                  <a:srgbClr val="000099"/>
                </a:solidFill>
              </a:rPr>
            </a:br>
            <a:r>
              <a:rPr lang="pl-PL" altLang="pl-PL" sz="4900" b="1" u="sng" dirty="0">
                <a:solidFill>
                  <a:srgbClr val="000099"/>
                </a:solidFill>
              </a:rPr>
              <a:t>ekonomiczne funkcje</a:t>
            </a:r>
            <a:r>
              <a:rPr lang="pl-PL" altLang="pl-PL" sz="4900" b="1" dirty="0">
                <a:solidFill>
                  <a:srgbClr val="000099"/>
                </a:solidFill>
              </a:rPr>
              <a:t> przedsiębiorczości</a:t>
            </a:r>
            <a:endParaRPr lang="pl-PL" altLang="pl-PL" b="1" dirty="0">
              <a:solidFill>
                <a:srgbClr val="000099"/>
              </a:solidFill>
            </a:endParaRPr>
          </a:p>
        </p:txBody>
      </p:sp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331189" y="2515872"/>
            <a:ext cx="11937048" cy="3198178"/>
            <a:chOff x="149" y="1132"/>
            <a:chExt cx="5371" cy="1439"/>
          </a:xfrm>
        </p:grpSpPr>
        <p:sp>
          <p:nvSpPr>
            <p:cNvPr id="169988" name="Text Box 4"/>
            <p:cNvSpPr txBox="1">
              <a:spLocks noChangeArrowheads="1"/>
            </p:cNvSpPr>
            <p:nvPr/>
          </p:nvSpPr>
          <p:spPr bwMode="auto">
            <a:xfrm>
              <a:off x="192" y="1298"/>
              <a:ext cx="5328" cy="1273"/>
            </a:xfrm>
            <a:prstGeom prst="rect">
              <a:avLst/>
            </a:prstGeom>
            <a:solidFill>
              <a:srgbClr val="DDDDDD">
                <a:alpha val="6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3200" i="1" dirty="0">
                  <a:solidFill>
                    <a:srgbClr val="000000"/>
                  </a:solidFill>
                </a:rPr>
                <a:t>„proces kreowania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czegoś </a:t>
              </a:r>
              <a:r>
                <a:rPr lang="pl-PL" altLang="pl-PL" sz="3200" b="1" i="1" u="sng" dirty="0" smtClean="0">
                  <a:solidFill>
                    <a:srgbClr val="000000"/>
                  </a:solidFill>
                </a:rPr>
                <a:t>nowego</a:t>
              </a:r>
              <a:r>
                <a:rPr lang="pl-PL" altLang="pl-PL" sz="3200" i="1" dirty="0" smtClean="0">
                  <a:solidFill>
                    <a:srgbClr val="000000"/>
                  </a:solidFill>
                </a:rPr>
                <a:t> </a:t>
              </a:r>
              <a:r>
                <a:rPr lang="pl-PL" altLang="pl-PL" sz="3200" i="1" dirty="0">
                  <a:solidFill>
                    <a:srgbClr val="000000"/>
                  </a:solidFill>
                </a:rPr>
                <a:t>ze względu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na wartość, poświęcając konieczny do tego </a:t>
              </a:r>
              <a:r>
                <a:rPr lang="pl-PL" altLang="pl-PL" sz="3200" i="1" dirty="0" smtClean="0">
                  <a:solidFill>
                    <a:srgbClr val="000000"/>
                  </a:solidFill>
                </a:rPr>
                <a:t/>
              </a:r>
              <a:br>
                <a:rPr lang="pl-PL" altLang="pl-PL" sz="3200" i="1" dirty="0" smtClean="0">
                  <a:solidFill>
                    <a:srgbClr val="000000"/>
                  </a:solidFill>
                </a:rPr>
              </a:br>
              <a:r>
                <a:rPr lang="pl-PL" altLang="pl-PL" sz="3200" b="1" i="1" u="sng" dirty="0" smtClean="0">
                  <a:solidFill>
                    <a:srgbClr val="000000"/>
                  </a:solidFill>
                </a:rPr>
                <a:t>czas i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wysiłek</a:t>
              </a:r>
              <a:r>
                <a:rPr lang="pl-PL" altLang="pl-PL" sz="3200" i="1" dirty="0">
                  <a:solidFill>
                    <a:srgbClr val="000000"/>
                  </a:solidFill>
                </a:rPr>
                <a:t>, zakładając towarzyszące temu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finansowe, psychiczne i społeczne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ryzyko</a:t>
              </a:r>
              <a:r>
                <a:rPr lang="pl-PL" altLang="pl-PL" sz="3200" i="1" dirty="0">
                  <a:solidFill>
                    <a:srgbClr val="000000"/>
                  </a:solidFill>
                </a:rPr>
                <a:t> i uzyskanie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dzięki temu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nagrody </a:t>
              </a:r>
              <a:r>
                <a:rPr lang="pl-PL" altLang="pl-PL" sz="3200" b="1" i="1" u="sng" dirty="0" smtClean="0">
                  <a:solidFill>
                    <a:srgbClr val="000000"/>
                  </a:solidFill>
                </a:rPr>
                <a:t>finansowej,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osobistej </a:t>
              </a:r>
              <a:r>
                <a:rPr lang="pl-PL" altLang="pl-PL" sz="3200" b="1" i="1" u="sng" dirty="0" smtClean="0">
                  <a:solidFill>
                    <a:srgbClr val="000000"/>
                  </a:solidFill>
                </a:rPr>
                <a:t>satysfakcji i niezależności</a:t>
              </a:r>
              <a:r>
                <a:rPr lang="pl-PL" altLang="pl-PL" sz="3200" i="1" dirty="0" smtClean="0">
                  <a:solidFill>
                    <a:srgbClr val="000000"/>
                  </a:solidFill>
                </a:rPr>
                <a:t>”</a:t>
              </a:r>
              <a:endParaRPr lang="pl-PL" altLang="pl-PL" sz="3200" dirty="0">
                <a:solidFill>
                  <a:srgbClr val="000000"/>
                </a:solidFill>
              </a:endParaRPr>
            </a:p>
          </p:txBody>
        </p:sp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149" y="1132"/>
              <a:ext cx="94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200" i="1">
                  <a:solidFill>
                    <a:srgbClr val="000000"/>
                  </a:solidFill>
                </a:rPr>
                <a:t>[Hisrich, Peters]</a:t>
              </a:r>
            </a:p>
          </p:txBody>
        </p:sp>
      </p:grpSp>
      <p:grpSp>
        <p:nvGrpSpPr>
          <p:cNvPr id="217091" name="Group 3"/>
          <p:cNvGrpSpPr>
            <a:grpSpLocks/>
          </p:cNvGrpSpPr>
          <p:nvPr/>
        </p:nvGrpSpPr>
        <p:grpSpPr bwMode="auto">
          <a:xfrm>
            <a:off x="230519" y="6916837"/>
            <a:ext cx="12037060" cy="2898140"/>
            <a:chOff x="152" y="2870"/>
            <a:chExt cx="5416" cy="1304"/>
          </a:xfrm>
        </p:grpSpPr>
        <p:sp>
          <p:nvSpPr>
            <p:cNvPr id="169986" name="Rectangle 2"/>
            <p:cNvSpPr>
              <a:spLocks noChangeArrowheads="1"/>
            </p:cNvSpPr>
            <p:nvPr/>
          </p:nvSpPr>
          <p:spPr bwMode="auto">
            <a:xfrm>
              <a:off x="240" y="3052"/>
              <a:ext cx="5328" cy="1122"/>
            </a:xfrm>
            <a:prstGeom prst="rect">
              <a:avLst/>
            </a:prstGeom>
          </p:spPr>
          <p:txBody>
            <a:bodyPr/>
            <a:lstStyle/>
            <a:p>
              <a:pPr marL="477649" indent="-477649"/>
              <a:r>
                <a:rPr lang="pl-PL" altLang="pl-PL" sz="3200" dirty="0">
                  <a:solidFill>
                    <a:srgbClr val="000000"/>
                  </a:solidFill>
                </a:rPr>
                <a:t>inicjowanie podjęcia jakiegoś działania,</a:t>
              </a:r>
            </a:p>
            <a:p>
              <a:pPr marL="477649" indent="-477649"/>
              <a:r>
                <a:rPr lang="pl-PL" altLang="pl-PL" sz="3200" dirty="0">
                  <a:solidFill>
                    <a:srgbClr val="000000"/>
                  </a:solidFill>
                </a:rPr>
                <a:t>organizowanie ekonomicznych mechanizmów kierujących zasoby do praktycznego wykorzystania,</a:t>
              </a:r>
            </a:p>
            <a:p>
              <a:pPr marL="477649" indent="-477649"/>
              <a:r>
                <a:rPr lang="pl-PL" altLang="pl-PL" sz="3200" dirty="0">
                  <a:solidFill>
                    <a:srgbClr val="000000"/>
                  </a:solidFill>
                </a:rPr>
                <a:t>akceptowanie niepewności i ryzyka w prowadzonej działalności.</a:t>
              </a:r>
            </a:p>
          </p:txBody>
        </p: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152" y="2870"/>
              <a:ext cx="102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200" i="1" dirty="0">
                  <a:solidFill>
                    <a:srgbClr val="000000"/>
                  </a:solidFill>
                </a:rPr>
                <a:t>[</a:t>
              </a:r>
              <a:r>
                <a:rPr lang="pl-PL" altLang="pl-PL" sz="2200" i="1" dirty="0" err="1">
                  <a:solidFill>
                    <a:srgbClr val="000000"/>
                  </a:solidFill>
                </a:rPr>
                <a:t>Vesper</a:t>
              </a:r>
              <a:r>
                <a:rPr lang="pl-PL" altLang="pl-PL" sz="2200" i="1" dirty="0">
                  <a:solidFill>
                    <a:srgbClr val="000000"/>
                  </a:solidFill>
                </a:rPr>
                <a:t>, </a:t>
              </a:r>
              <a:r>
                <a:rPr lang="pl-PL" altLang="pl-PL" sz="2200" i="1" dirty="0" err="1">
                  <a:solidFill>
                    <a:srgbClr val="000000"/>
                  </a:solidFill>
                </a:rPr>
                <a:t>Ronstadt</a:t>
              </a:r>
              <a:r>
                <a:rPr lang="pl-PL" altLang="pl-PL" sz="2200" i="1" dirty="0">
                  <a:solidFill>
                    <a:srgbClr val="000000"/>
                  </a:solidFill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1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00" tIns="63728" rIns="127400" bIns="63728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00" tIns="63728" rIns="127400" bIns="63728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472" y="1007174"/>
            <a:ext cx="12345988" cy="8329930"/>
          </a:xfrm>
          <a:noFill/>
        </p:spPr>
        <p:txBody>
          <a:bodyPr/>
          <a:lstStyle/>
          <a:p>
            <a:pPr marL="631825" indent="-631825">
              <a:spcBef>
                <a:spcPts val="300"/>
              </a:spcBef>
              <a:buFontTx/>
              <a:buAutoNum type="arabicPeriod"/>
            </a:pPr>
            <a:r>
              <a:rPr lang="pl-PL" altLang="pl-PL" sz="2600" b="1" dirty="0"/>
              <a:t>Zaangażowanie, determinacja i wytrwałość,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przezwyciężanie przeszkód, trudności, 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rekompensowanie wad i ograniczeń</a:t>
            </a:r>
          </a:p>
          <a:p>
            <a:pPr marL="631825" indent="-631825">
              <a:spcBef>
                <a:spcPts val="300"/>
              </a:spcBef>
              <a:buFontTx/>
              <a:buAutoNum type="arabicPeriod"/>
            </a:pPr>
            <a:r>
              <a:rPr lang="pl-PL" altLang="pl-PL" sz="2600" b="1" dirty="0"/>
              <a:t>Silna potrzeba osiągnięć,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pragnienie wyróżnienia się, osiągania powodzenia w warunkach konkurencyjnych,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koncentracja na obowiązkach, dążenie do jak najlepszego wykonania zadań,</a:t>
            </a:r>
          </a:p>
          <a:p>
            <a:pPr marL="631825" indent="-631825">
              <a:spcBef>
                <a:spcPts val="300"/>
              </a:spcBef>
              <a:buFontTx/>
              <a:buAutoNum type="arabicPeriod"/>
            </a:pPr>
            <a:r>
              <a:rPr lang="pl-PL" altLang="pl-PL" sz="2600" b="1" dirty="0"/>
              <a:t>Inicjatywa i odpowiedzialność,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aktywne poszukiwanie i podejmowanie inicjatyw,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poszukiwanie sytuacji związanych z osobistą odpowiedzialnością za wyniki,</a:t>
            </a:r>
          </a:p>
          <a:p>
            <a:pPr marL="631825" indent="-631825">
              <a:spcBef>
                <a:spcPts val="300"/>
              </a:spcBef>
              <a:buFontTx/>
              <a:buAutoNum type="arabicPeriod"/>
            </a:pPr>
            <a:r>
              <a:rPr lang="pl-PL" altLang="pl-PL" sz="2600" b="1" dirty="0" smtClean="0"/>
              <a:t>Poszukiwanie </a:t>
            </a:r>
            <a:r>
              <a:rPr lang="pl-PL" altLang="pl-PL" sz="2600" b="1" dirty="0"/>
              <a:t>sprzężenia zwrotnego,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potrzeba informacji o wynikach swojego działania,</a:t>
            </a:r>
          </a:p>
          <a:p>
            <a:pPr marL="1380200" lvl="1" indent="-743180">
              <a:spcBef>
                <a:spcPts val="300"/>
              </a:spcBef>
            </a:pPr>
            <a:r>
              <a:rPr lang="pl-PL" altLang="pl-PL" sz="2600" dirty="0"/>
              <a:t>w efekcie usprawnienie działań, element procesu uczenia się</a:t>
            </a:r>
            <a:r>
              <a:rPr lang="pl-PL" altLang="pl-PL" sz="2600" dirty="0" smtClean="0"/>
              <a:t>.</a:t>
            </a:r>
          </a:p>
          <a:p>
            <a:pPr marL="631825" indent="-631825">
              <a:lnSpc>
                <a:spcPct val="105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pl-PL" altLang="pl-PL" sz="2600" b="1" dirty="0"/>
              <a:t>Wewnętrzne umiejscowienie kontroli,</a:t>
            </a:r>
          </a:p>
          <a:p>
            <a:pPr marL="1380200" lvl="1" indent="-743180">
              <a:lnSpc>
                <a:spcPct val="105000"/>
              </a:lnSpc>
              <a:spcBef>
                <a:spcPts val="300"/>
              </a:spcBef>
            </a:pPr>
            <a:r>
              <a:rPr lang="pl-PL" altLang="pl-PL" sz="2600" dirty="0"/>
              <a:t>sukces lub porażka zależny od przedsiębiorcy,</a:t>
            </a:r>
          </a:p>
          <a:p>
            <a:pPr marL="1380200" lvl="1" indent="-743180">
              <a:lnSpc>
                <a:spcPct val="105000"/>
              </a:lnSpc>
              <a:spcBef>
                <a:spcPts val="300"/>
              </a:spcBef>
            </a:pPr>
            <a:r>
              <a:rPr lang="pl-PL" altLang="pl-PL" sz="2600" dirty="0"/>
              <a:t>ograniczona rola szczęścia, fatum lub innych sił.</a:t>
            </a:r>
          </a:p>
          <a:p>
            <a:pPr marL="631825" indent="-631825">
              <a:lnSpc>
                <a:spcPct val="105000"/>
              </a:lnSpc>
              <a:spcBef>
                <a:spcPts val="300"/>
              </a:spcBef>
              <a:buFontTx/>
              <a:buAutoNum type="arabicPeriod" startAt="5"/>
            </a:pPr>
            <a:r>
              <a:rPr lang="pl-PL" altLang="pl-PL" sz="2600" b="1" dirty="0"/>
              <a:t>Podejmowanie skalkulowanego ryzyka,</a:t>
            </a:r>
          </a:p>
          <a:p>
            <a:pPr marL="1380200" lvl="1" indent="-743180">
              <a:lnSpc>
                <a:spcPct val="105000"/>
              </a:lnSpc>
              <a:spcBef>
                <a:spcPts val="300"/>
              </a:spcBef>
            </a:pPr>
            <a:r>
              <a:rPr lang="pl-PL" altLang="pl-PL" sz="2600" dirty="0"/>
              <a:t>przeciwieństwo „ryzykanctwa”, „hazardu”</a:t>
            </a:r>
          </a:p>
          <a:p>
            <a:pPr marL="1380200" lvl="1" indent="-743180">
              <a:lnSpc>
                <a:spcPct val="105000"/>
              </a:lnSpc>
              <a:spcBef>
                <a:spcPts val="300"/>
              </a:spcBef>
            </a:pPr>
            <a:r>
              <a:rPr lang="pl-PL" altLang="pl-PL" sz="2600" dirty="0"/>
              <a:t>unikanie ryzyka niepotrzebnego, podejmowanie przemyślanych decyzji</a:t>
            </a:r>
            <a:r>
              <a:rPr lang="pl-PL" altLang="pl-PL" sz="2600" dirty="0" smtClean="0"/>
              <a:t>.</a:t>
            </a:r>
            <a:endParaRPr lang="pl-PL" altLang="pl-PL" sz="2600" dirty="0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0" y="106680"/>
            <a:ext cx="1280160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00" tIns="63728" rIns="127400" bIns="63728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700" b="1" dirty="0">
                <a:solidFill>
                  <a:srgbClr val="000099"/>
                </a:solidFill>
              </a:rPr>
              <a:t>Kryteria podkreślające </a:t>
            </a:r>
            <a:r>
              <a:rPr lang="pl-PL" altLang="pl-PL" sz="3700" b="1" u="sng" dirty="0">
                <a:solidFill>
                  <a:srgbClr val="000099"/>
                </a:solidFill>
              </a:rPr>
              <a:t>cechy osobowe</a:t>
            </a:r>
            <a:r>
              <a:rPr lang="pl-PL" altLang="pl-PL" sz="3700" b="1" dirty="0">
                <a:solidFill>
                  <a:srgbClr val="000099"/>
                </a:solidFill>
              </a:rPr>
              <a:t> </a:t>
            </a:r>
            <a:r>
              <a:rPr lang="pl-PL" altLang="pl-PL" sz="3700" b="1" dirty="0" smtClean="0">
                <a:solidFill>
                  <a:srgbClr val="000099"/>
                </a:solidFill>
              </a:rPr>
              <a:t>osób przedsiębiorczych</a:t>
            </a:r>
            <a:endParaRPr lang="pl-PL" altLang="pl-PL" sz="3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theme/theme1.xml><?xml version="1.0" encoding="utf-8"?>
<a:theme xmlns:a="http://schemas.openxmlformats.org/drawingml/2006/main" name="2_Projekt domyślny">
  <a:themeElements>
    <a:clrScheme name="Niestandardowy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tyw pakietu Office">
  <a:themeElements>
    <a:clrScheme name="Niestandardowy 2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ojekt domyślny">
  <a:themeElements>
    <a:clrScheme name="Niestandardowy 3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otyw pakietu Office">
  <a:themeElements>
    <a:clrScheme name="Niestandardowy 5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11682</TotalTime>
  <Words>853</Words>
  <Application>Microsoft Office PowerPoint</Application>
  <PresentationFormat>Papier A3 (297x420 mm)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2_Projekt domyślny</vt:lpstr>
      <vt:lpstr>4_Motyw pakietu Office</vt:lpstr>
      <vt:lpstr>3_Projekt domyślny</vt:lpstr>
      <vt:lpstr>Motyw pakietu Office</vt:lpstr>
      <vt:lpstr>4_Projekt domyślny</vt:lpstr>
      <vt:lpstr>1_Projekt domyślny</vt:lpstr>
      <vt:lpstr>6_Projekt domyślny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Pojęcie przedsiębiorczości</vt:lpstr>
      <vt:lpstr>Prezentacja programu PowerPoint</vt:lpstr>
      <vt:lpstr>„Najlepsza” definicja przedsiębiorczości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Matejun</dc:creator>
  <cp:lastModifiedBy>Kowalski Ryszard</cp:lastModifiedBy>
  <cp:revision>1067</cp:revision>
  <cp:lastPrinted>2004-04-14T05:44:38Z</cp:lastPrinted>
  <dcterms:created xsi:type="dcterms:W3CDTF">2004-04-12T18:55:21Z</dcterms:created>
  <dcterms:modified xsi:type="dcterms:W3CDTF">2025-10-12T22:00:23Z</dcterms:modified>
</cp:coreProperties>
</file>