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37" r:id="rId1"/>
    <p:sldMasterId id="2147484239" r:id="rId2"/>
  </p:sldMasterIdLst>
  <p:notesMasterIdLst>
    <p:notesMasterId r:id="rId15"/>
  </p:notesMasterIdLst>
  <p:handoutMasterIdLst>
    <p:handoutMasterId r:id="rId16"/>
  </p:handoutMasterIdLst>
  <p:sldIdLst>
    <p:sldId id="1435" r:id="rId3"/>
    <p:sldId id="1436" r:id="rId4"/>
    <p:sldId id="1437" r:id="rId5"/>
    <p:sldId id="1438" r:id="rId6"/>
    <p:sldId id="1439" r:id="rId7"/>
    <p:sldId id="1440" r:id="rId8"/>
    <p:sldId id="1441" r:id="rId9"/>
    <p:sldId id="1442" r:id="rId10"/>
    <p:sldId id="1443" r:id="rId11"/>
    <p:sldId id="1444" r:id="rId12"/>
    <p:sldId id="1445" r:id="rId13"/>
    <p:sldId id="1446" r:id="rId14"/>
  </p:sldIdLst>
  <p:sldSz cx="12801600" cy="9601200" type="A3"/>
  <p:notesSz cx="6761163" cy="9942513"/>
  <p:defaultTextStyle>
    <a:defPPr>
      <a:defRPr lang="pl-PL"/>
    </a:defPPr>
    <a:lvl1pPr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2307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64714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97094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29468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61841" algn="l" defTabSz="1264714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794216" algn="l" defTabSz="1264714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426584" algn="l" defTabSz="1264714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5058953" algn="l" defTabSz="1264714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8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FFFFCC"/>
    <a:srgbClr val="CCFFCC"/>
    <a:srgbClr val="FFFF99"/>
    <a:srgbClr val="FFFFFF"/>
    <a:srgbClr val="FF6161"/>
    <a:srgbClr val="E4B4AA"/>
    <a:srgbClr val="008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15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-1878" y="-78"/>
      </p:cViewPr>
      <p:guideLst>
        <p:guide orient="horz" pos="2160"/>
        <p:guide orient="horz" pos="3024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078"/>
        <p:guide orient="horz" pos="3131"/>
        <p:guide pos="2160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650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1326" y="0"/>
            <a:ext cx="2929837" cy="4650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6449"/>
            <a:ext cx="2929837" cy="4650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1326" y="9456449"/>
            <a:ext cx="2929837" cy="46507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28EF9031-2071-4582-86F5-D87342B4F0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365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3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326" y="0"/>
            <a:ext cx="2929837" cy="4973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98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489" y="4723381"/>
            <a:ext cx="4958186" cy="44730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45"/>
            <a:ext cx="2929837" cy="4973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326" y="9445145"/>
            <a:ext cx="2929837" cy="49736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7E92DBD5-5720-4925-A179-D3DF8BE78F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1690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230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64714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97094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2946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61841" algn="l" defTabSz="12647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794216" algn="l" defTabSz="12647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26584" algn="l" defTabSz="12647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058953" algn="l" defTabSz="1264714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60120" y="853272"/>
            <a:ext cx="10880856" cy="159969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l-PL" sz="2800" b="0" u="none" strike="noStrike">
              <a:solidFill>
                <a:schemeClr val="dk1"/>
              </a:solidFill>
              <a:uFillTx/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60120" y="2773512"/>
            <a:ext cx="10880856" cy="576021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984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l-PL" sz="4500" b="0" u="none" strike="noStrike">
              <a:solidFill>
                <a:schemeClr val="dk1"/>
              </a:solidFill>
              <a:uFillTx/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BFBDE434-876E-4DF5-8952-FF06F47A9E71}" type="slidenum">
              <a:rPr>
                <a:solidFill>
                  <a:srgbClr val="000000"/>
                </a:solidFill>
              </a:rPr>
              <a:pPr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588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omyślny 1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" name="PlaceHolder 1"/>
          <p:cNvSpPr>
            <a:spLocks noGrp="1"/>
          </p:cNvSpPr>
          <p:nvPr>
            <p:ph type="title"/>
          </p:nvPr>
        </p:nvSpPr>
        <p:spPr>
          <a:xfrm>
            <a:off x="960120" y="853272"/>
            <a:ext cx="10880856" cy="159969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l-PL" sz="2800" b="0" u="none" strike="noStrike">
              <a:solidFill>
                <a:schemeClr val="dk1"/>
              </a:solidFill>
              <a:uFillTx/>
              <a:latin typeface="Times New Roman"/>
            </a:endParaRPr>
          </a:p>
        </p:txBody>
      </p:sp>
      <p:sp>
        <p:nvSpPr>
          <p:cNvPr id="1014" name="PlaceHolder 2"/>
          <p:cNvSpPr>
            <a:spLocks noGrp="1"/>
          </p:cNvSpPr>
          <p:nvPr>
            <p:ph/>
          </p:nvPr>
        </p:nvSpPr>
        <p:spPr>
          <a:xfrm>
            <a:off x="960120" y="2773512"/>
            <a:ext cx="10880856" cy="576021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984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l-PL" sz="4500" b="0" u="none" strike="noStrike">
              <a:solidFill>
                <a:schemeClr val="dk1"/>
              </a:solidFill>
              <a:uFillTx/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1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13"/>
          </p:nvPr>
        </p:nvSpPr>
        <p:spPr/>
        <p:txBody>
          <a:bodyPr/>
          <a:lstStyle/>
          <a:p>
            <a:fld id="{E066020A-4561-4AF2-BD75-C5E191689ABC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11"/>
          </p:nvPr>
        </p:nvSpPr>
        <p:spPr/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142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60120" y="853272"/>
            <a:ext cx="10880856" cy="1599696"/>
          </a:xfrm>
          <a:prstGeom prst="rect">
            <a:avLst/>
          </a:prstGeom>
          <a:noFill/>
          <a:ln w="0">
            <a:noFill/>
          </a:ln>
        </p:spPr>
        <p:txBody>
          <a:bodyPr lIns="127312" tIns="63413" rIns="127312" bIns="63413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pl-PL" sz="6200" b="0" u="none" strike="noStrike">
                <a:solidFill>
                  <a:schemeClr val="dk2"/>
                </a:solidFill>
                <a:uFillTx/>
                <a:latin typeface="Times New Roman"/>
              </a:rPr>
              <a:t>Kliknij, aby edytować styl</a:t>
            </a:r>
            <a:endParaRPr lang="pl-PL" sz="6200" b="0" u="none" strike="noStrike">
              <a:solidFill>
                <a:schemeClr val="dk1"/>
              </a:solidFill>
              <a:uFillTx/>
              <a:latin typeface="Times New Roman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960120" y="2773512"/>
            <a:ext cx="10880856" cy="5760216"/>
          </a:xfrm>
          <a:prstGeom prst="rect">
            <a:avLst/>
          </a:prstGeom>
          <a:noFill/>
          <a:ln w="0">
            <a:noFill/>
          </a:ln>
        </p:spPr>
        <p:txBody>
          <a:bodyPr lIns="127312" tIns="63413" rIns="127312" bIns="63413" numCol="1" spcCol="0" anchor="t">
            <a:noAutofit/>
          </a:bodyPr>
          <a:lstStyle/>
          <a:p>
            <a:pPr marL="341280" indent="-3412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4500" b="0" u="none" strike="noStrike">
                <a:solidFill>
                  <a:schemeClr val="dk1"/>
                </a:solidFill>
                <a:uFillTx/>
                <a:latin typeface="Times New Roman"/>
              </a:rPr>
              <a:t>Kliknij, aby edytować style wzorca tekstu</a:t>
            </a:r>
          </a:p>
          <a:p>
            <a:pPr marL="1033602" lvl="1" indent="-397541">
              <a:lnSpc>
                <a:spcPct val="100000"/>
              </a:lnSpc>
              <a:spcBef>
                <a:spcPts val="785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900" b="0" u="none" strike="noStrike">
                <a:solidFill>
                  <a:schemeClr val="dk1"/>
                </a:solidFill>
                <a:uFillTx/>
                <a:latin typeface="Times New Roman"/>
              </a:rPr>
              <a:t>Drugi poziom</a:t>
            </a:r>
          </a:p>
          <a:p>
            <a:pPr marL="1590656" lvl="2" indent="-318028">
              <a:lnSpc>
                <a:spcPct val="100000"/>
              </a:lnSpc>
              <a:spcBef>
                <a:spcPts val="67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3400" b="0" u="none" strike="noStrike">
                <a:solidFill>
                  <a:schemeClr val="dk1"/>
                </a:solidFill>
                <a:uFillTx/>
                <a:latin typeface="Times New Roman"/>
              </a:rPr>
              <a:t>Trzeci poziom</a:t>
            </a:r>
          </a:p>
          <a:p>
            <a:pPr marL="2226724" lvl="3" indent="-318028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800" b="0" u="none" strike="noStrike">
                <a:solidFill>
                  <a:schemeClr val="dk1"/>
                </a:solidFill>
                <a:uFillTx/>
                <a:latin typeface="Times New Roman"/>
              </a:rPr>
              <a:t>Czwarty poziom</a:t>
            </a:r>
          </a:p>
          <a:p>
            <a:pPr marL="2862796" lvl="4" indent="-318028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OpenSymbol"/>
              <a:buChar char="»"/>
            </a:pPr>
            <a:r>
              <a:rPr lang="pl-PL" sz="2800" b="0" u="none" strike="noStrike">
                <a:solidFill>
                  <a:schemeClr val="dk1"/>
                </a:solidFill>
                <a:uFillTx/>
                <a:latin typeface="Times New Roman"/>
              </a:rPr>
              <a:t>Piąty poziom</a:t>
            </a: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960120" y="8747928"/>
            <a:ext cx="2666664" cy="639576"/>
          </a:xfrm>
          <a:prstGeom prst="rect">
            <a:avLst/>
          </a:prstGeom>
          <a:noFill/>
          <a:ln w="9360">
            <a:noFill/>
          </a:ln>
        </p:spPr>
        <p:txBody>
          <a:bodyPr lIns="127312" tIns="63413" rIns="127312" bIns="63413" numCol="1" spcCol="0" anchor="t">
            <a:noAutofit/>
          </a:bodyPr>
          <a:lstStyle>
            <a:lvl1pPr indent="0">
              <a:buNone/>
              <a:defRPr lang="pl-PL" sz="20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defTabSz="127815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&lt;data/godzina&gt;</a:t>
            </a:r>
            <a:endParaRPr lang="en-US"/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373712" y="8747928"/>
            <a:ext cx="4053168" cy="639576"/>
          </a:xfrm>
          <a:prstGeom prst="rect">
            <a:avLst/>
          </a:prstGeom>
          <a:noFill/>
          <a:ln w="9360">
            <a:noFill/>
          </a:ln>
        </p:spPr>
        <p:txBody>
          <a:bodyPr lIns="127312" tIns="63413" rIns="127312" bIns="63413" numCol="1" spcCol="0" anchor="t">
            <a:noAutofit/>
          </a:bodyPr>
          <a:lstStyle>
            <a:lvl1pPr indent="0" algn="ctr">
              <a:buNone/>
              <a:defRPr lang="pl-PL" sz="20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defTabSz="127815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&lt;stopka&gt;</a:t>
            </a:r>
            <a:endParaRPr lang="en-US"/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9174312" y="8747928"/>
            <a:ext cx="2666664" cy="639576"/>
          </a:xfrm>
          <a:prstGeom prst="rect">
            <a:avLst/>
          </a:prstGeom>
          <a:noFill/>
          <a:ln w="9360">
            <a:noFill/>
          </a:ln>
        </p:spPr>
        <p:txBody>
          <a:bodyPr lIns="127312" tIns="63413" rIns="127312" bIns="63413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pl-PL" sz="2000" b="0" u="none" strike="noStrike">
                <a:solidFill>
                  <a:schemeClr val="dk1"/>
                </a:solidFill>
                <a:uFillTx/>
                <a:latin typeface="Times New Roman"/>
              </a:defRPr>
            </a:lvl1pPr>
          </a:lstStyle>
          <a:p>
            <a:pPr defTabSz="1278158" eaLnBrk="1" fontAlgn="auto" hangingPunct="1">
              <a:spcBef>
                <a:spcPts val="0"/>
              </a:spcBef>
              <a:spcAft>
                <a:spcPts val="0"/>
              </a:spcAft>
            </a:pPr>
            <a:fld id="{5BB95C34-452A-4493-8D1C-4CB496E852A3}" type="slidenum">
              <a:rPr lang="en-US" smtClean="0">
                <a:solidFill>
                  <a:srgbClr val="000000"/>
                </a:solidFill>
              </a:rPr>
              <a:pPr defTabSz="1278158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9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</p:sldLayoutIdLst>
  <p:txStyles>
    <p:titleStyle>
      <a:lvl1pPr indent="0" algn="ctr" defTabSz="1278158" rtl="0" eaLnBrk="1" latinLnBrk="0" hangingPunct="1">
        <a:lnSpc>
          <a:spcPct val="100000"/>
        </a:lnSpc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7792" indent="-477792" algn="l" defTabSz="1278158" rtl="0" eaLnBrk="1" latinLnBrk="0" hangingPunct="1">
        <a:lnSpc>
          <a:spcPct val="100000"/>
        </a:lnSpc>
        <a:spcBef>
          <a:spcPts val="897"/>
        </a:spcBef>
        <a:buClr>
          <a:srgbClr val="000000"/>
        </a:buClr>
        <a:buFont typeface="Symbol" charset="2"/>
        <a:buChar char="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58622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597707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36786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875867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514949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4154032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793117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432202" indent="-319540" algn="l" defTabSz="127815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079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158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7238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6322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5409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4492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3575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2659" algn="l" defTabSz="1278158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PlaceHolder 1"/>
          <p:cNvSpPr>
            <a:spLocks noGrp="1"/>
          </p:cNvSpPr>
          <p:nvPr>
            <p:ph type="title"/>
          </p:nvPr>
        </p:nvSpPr>
        <p:spPr>
          <a:xfrm>
            <a:off x="960120" y="853272"/>
            <a:ext cx="10880856" cy="1599696"/>
          </a:xfrm>
          <a:prstGeom prst="rect">
            <a:avLst/>
          </a:prstGeom>
          <a:noFill/>
          <a:ln w="0">
            <a:noFill/>
          </a:ln>
        </p:spPr>
        <p:txBody>
          <a:bodyPr lIns="127847" tIns="63931" rIns="127847" bIns="63931" numCol="1" spcCol="0"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pl-PL" sz="6200" b="0" u="none" strike="noStrike">
                <a:solidFill>
                  <a:schemeClr val="dk2"/>
                </a:solidFill>
                <a:uFillTx/>
                <a:latin typeface="Times New Roman"/>
              </a:rPr>
              <a:t>Kliknij, aby edytować styl</a:t>
            </a:r>
            <a:endParaRPr lang="pl-PL" sz="6200" b="0" u="none" strike="noStrike">
              <a:solidFill>
                <a:schemeClr val="dk1"/>
              </a:solidFill>
              <a:uFillTx/>
              <a:latin typeface="Times New Roman"/>
            </a:endParaRPr>
          </a:p>
        </p:txBody>
      </p:sp>
      <p:sp>
        <p:nvSpPr>
          <p:cNvPr id="1009" name="PlaceHolder 2"/>
          <p:cNvSpPr>
            <a:spLocks noGrp="1"/>
          </p:cNvSpPr>
          <p:nvPr>
            <p:ph type="body"/>
          </p:nvPr>
        </p:nvSpPr>
        <p:spPr>
          <a:xfrm>
            <a:off x="960120" y="2773512"/>
            <a:ext cx="10880856" cy="5760216"/>
          </a:xfrm>
          <a:prstGeom prst="rect">
            <a:avLst/>
          </a:prstGeom>
          <a:noFill/>
          <a:ln w="0">
            <a:noFill/>
          </a:ln>
        </p:spPr>
        <p:txBody>
          <a:bodyPr lIns="127847" tIns="63931" rIns="127847" bIns="63931" numCol="1" spcCol="0" anchor="t">
            <a:noAutofit/>
          </a:bodyPr>
          <a:lstStyle/>
          <a:p>
            <a:pPr marL="342360" indent="-342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4500" b="0" u="none" strike="noStrike">
                <a:solidFill>
                  <a:schemeClr val="dk1"/>
                </a:solidFill>
                <a:uFillTx/>
                <a:latin typeface="Times New Roman"/>
              </a:rPr>
              <a:t>Kliknij, aby edytować style wzorca tekstu</a:t>
            </a:r>
          </a:p>
          <a:p>
            <a:pPr marL="1037373" lvl="1" indent="-399134">
              <a:lnSpc>
                <a:spcPct val="100000"/>
              </a:lnSpc>
              <a:spcBef>
                <a:spcPts val="785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900" b="0" u="none" strike="noStrike">
                <a:solidFill>
                  <a:schemeClr val="dk1"/>
                </a:solidFill>
                <a:uFillTx/>
                <a:latin typeface="Times New Roman"/>
              </a:rPr>
              <a:t>Drugi poziom</a:t>
            </a:r>
          </a:p>
          <a:p>
            <a:pPr marL="1595570" lvl="2" indent="-319113">
              <a:lnSpc>
                <a:spcPct val="100000"/>
              </a:lnSpc>
              <a:spcBef>
                <a:spcPts val="67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3400" b="0" u="none" strike="noStrike">
                <a:solidFill>
                  <a:schemeClr val="dk1"/>
                </a:solidFill>
                <a:uFillTx/>
                <a:latin typeface="Times New Roman"/>
              </a:rPr>
              <a:t>Trzeci poziom</a:t>
            </a:r>
          </a:p>
          <a:p>
            <a:pPr marL="2234303" lvl="3" indent="-319113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800" b="0" u="none" strike="noStrike">
                <a:solidFill>
                  <a:schemeClr val="dk1"/>
                </a:solidFill>
                <a:uFillTx/>
                <a:latin typeface="Times New Roman"/>
              </a:rPr>
              <a:t>Czwarty poziom</a:t>
            </a:r>
          </a:p>
          <a:p>
            <a:pPr marL="2872531" lvl="4" indent="-319113">
              <a:lnSpc>
                <a:spcPct val="100000"/>
              </a:lnSpc>
              <a:spcBef>
                <a:spcPts val="560"/>
              </a:spcBef>
              <a:buClr>
                <a:srgbClr val="000000"/>
              </a:buClr>
              <a:buFont typeface="OpenSymbol"/>
              <a:buChar char="»"/>
            </a:pPr>
            <a:r>
              <a:rPr lang="pl-PL" sz="2800" b="0" u="none" strike="noStrike">
                <a:solidFill>
                  <a:schemeClr val="dk1"/>
                </a:solidFill>
                <a:uFillTx/>
                <a:latin typeface="Times New Roman"/>
              </a:rPr>
              <a:t>Piąty poziom</a:t>
            </a:r>
          </a:p>
        </p:txBody>
      </p:sp>
      <p:sp>
        <p:nvSpPr>
          <p:cNvPr id="1010" name="PlaceHolder 3"/>
          <p:cNvSpPr>
            <a:spLocks noGrp="1"/>
          </p:cNvSpPr>
          <p:nvPr>
            <p:ph type="dt" idx="511"/>
          </p:nvPr>
        </p:nvSpPr>
        <p:spPr>
          <a:xfrm>
            <a:off x="960120" y="8747928"/>
            <a:ext cx="2666664" cy="639576"/>
          </a:xfrm>
          <a:prstGeom prst="rect">
            <a:avLst/>
          </a:prstGeom>
          <a:noFill/>
          <a:ln w="9360">
            <a:noFill/>
          </a:ln>
        </p:spPr>
        <p:txBody>
          <a:bodyPr lIns="127847" tIns="63931" rIns="127847" bIns="63931" numCol="1" spcCol="0" anchor="t">
            <a:noAutofit/>
          </a:bodyPr>
          <a:lstStyle>
            <a:lvl1pPr indent="0">
              <a:buNone/>
              <a:defRPr lang="pl-PL" sz="20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defTabSz="127846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&lt;data/godzina&gt;</a:t>
            </a:r>
            <a:endParaRPr lang="en-US"/>
          </a:p>
        </p:txBody>
      </p:sp>
      <p:sp>
        <p:nvSpPr>
          <p:cNvPr id="1011" name="PlaceHolder 4"/>
          <p:cNvSpPr>
            <a:spLocks noGrp="1"/>
          </p:cNvSpPr>
          <p:nvPr>
            <p:ph type="ftr" idx="512"/>
          </p:nvPr>
        </p:nvSpPr>
        <p:spPr>
          <a:xfrm>
            <a:off x="4373712" y="8747928"/>
            <a:ext cx="4053168" cy="639576"/>
          </a:xfrm>
          <a:prstGeom prst="rect">
            <a:avLst/>
          </a:prstGeom>
          <a:noFill/>
          <a:ln w="9360">
            <a:noFill/>
          </a:ln>
        </p:spPr>
        <p:txBody>
          <a:bodyPr lIns="127847" tIns="63931" rIns="127847" bIns="63931" numCol="1" spcCol="0" anchor="t">
            <a:noAutofit/>
          </a:bodyPr>
          <a:lstStyle>
            <a:lvl1pPr indent="0" algn="ctr">
              <a:buNone/>
              <a:defRPr lang="pl-PL" sz="20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defTabSz="1278466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mtClean="0"/>
              <a:t>&lt;stopka&gt;</a:t>
            </a:r>
            <a:endParaRPr lang="en-US"/>
          </a:p>
        </p:txBody>
      </p:sp>
      <p:sp>
        <p:nvSpPr>
          <p:cNvPr id="1012" name="PlaceHolder 5"/>
          <p:cNvSpPr>
            <a:spLocks noGrp="1"/>
          </p:cNvSpPr>
          <p:nvPr>
            <p:ph type="sldNum" idx="513"/>
          </p:nvPr>
        </p:nvSpPr>
        <p:spPr>
          <a:xfrm>
            <a:off x="9174312" y="8747928"/>
            <a:ext cx="2666664" cy="639576"/>
          </a:xfrm>
          <a:prstGeom prst="rect">
            <a:avLst/>
          </a:prstGeom>
          <a:noFill/>
          <a:ln w="9360">
            <a:noFill/>
          </a:ln>
        </p:spPr>
        <p:txBody>
          <a:bodyPr lIns="127847" tIns="63931" rIns="127847" bIns="63931" numCol="1" spcCol="0" anchor="t">
            <a:noAutofit/>
          </a:bodyPr>
          <a:lstStyle>
            <a:lvl1pPr indent="0" algn="r">
              <a:lnSpc>
                <a:spcPct val="100000"/>
              </a:lnSpc>
              <a:buNone/>
              <a:defRPr lang="pl-PL" sz="20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defTabSz="1278466" eaLnBrk="1" fontAlgn="auto" hangingPunct="1">
              <a:spcBef>
                <a:spcPts val="0"/>
              </a:spcBef>
              <a:spcAft>
                <a:spcPts val="0"/>
              </a:spcAft>
            </a:pPr>
            <a:fld id="{8A82E81D-9282-4CC5-91FE-72E6D9CECD6C}" type="slidenum">
              <a:rPr lang="en-US" smtClean="0"/>
              <a:pPr defTabSz="1278466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2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</p:sldLayoutIdLst>
  <p:txStyles>
    <p:titleStyle>
      <a:lvl1pPr indent="0" algn="ctr" defTabSz="1278466" rtl="0" eaLnBrk="1" latinLnBrk="0" hangingPunct="1">
        <a:lnSpc>
          <a:spcPct val="100000"/>
        </a:lnSpc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304" indent="-479304" algn="l" defTabSz="1278466" rtl="0" eaLnBrk="1" latinLnBrk="0" hangingPunct="1">
        <a:lnSpc>
          <a:spcPct val="100000"/>
        </a:lnSpc>
        <a:spcBef>
          <a:spcPts val="897"/>
        </a:spcBef>
        <a:buClr>
          <a:srgbClr val="000000"/>
        </a:buClr>
        <a:buFont typeface="Symbol" charset="2"/>
        <a:buChar char="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58852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598090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37323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876558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515793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4155029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794268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433504" indent="-319617" algn="l" defTabSz="1278466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233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466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7700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6935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6176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5413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4648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3886" algn="l" defTabSz="127846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PlaceHolder 1"/>
          <p:cNvSpPr>
            <a:spLocks noGrp="1"/>
          </p:cNvSpPr>
          <p:nvPr>
            <p:ph type="title"/>
          </p:nvPr>
        </p:nvSpPr>
        <p:spPr>
          <a:xfrm>
            <a:off x="960120" y="320040"/>
            <a:ext cx="10880856" cy="639576"/>
          </a:xfrm>
          <a:prstGeom prst="rect">
            <a:avLst/>
          </a:prstGeom>
          <a:noFill/>
          <a:ln w="0">
            <a:noFill/>
          </a:ln>
        </p:spPr>
        <p:txBody>
          <a:bodyPr lIns="127296" tIns="63406" rIns="127296" bIns="63406" numCol="1" spcCol="0" anchor="ctr">
            <a:noAutofit/>
          </a:bodyPr>
          <a:lstStyle/>
          <a:p>
            <a:r>
              <a:rPr lang="pl-PL" sz="4900" b="1">
                <a:solidFill>
                  <a:srgbClr val="000099"/>
                </a:solidFill>
                <a:latin typeface="Times New Roman"/>
              </a:rPr>
              <a:t>Menedżerowie w organizacjach</a:t>
            </a:r>
            <a:endParaRPr lang="pl-PL" sz="49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834" name="Rectangle 3"/>
          <p:cNvSpPr/>
          <p:nvPr/>
        </p:nvSpPr>
        <p:spPr>
          <a:xfrm>
            <a:off x="1003463" y="1389043"/>
            <a:ext cx="10725124" cy="77457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27296" tIns="63406" rIns="127296" bIns="63406" anchor="t">
            <a:spAutoFit/>
          </a:bodyPr>
          <a:lstStyle/>
          <a:p>
            <a:pPr algn="r" defTabSz="1278004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4200" b="1">
                <a:solidFill>
                  <a:srgbClr val="000099"/>
                </a:solidFill>
              </a:rPr>
              <a:t>Podział menedżerów wg szczebla zarządzania</a:t>
            </a:r>
            <a:endParaRPr lang="pl-PL" sz="420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835" name="Group 4"/>
          <p:cNvGrpSpPr/>
          <p:nvPr/>
        </p:nvGrpSpPr>
        <p:grpSpPr>
          <a:xfrm>
            <a:off x="681912" y="2560320"/>
            <a:ext cx="11372760" cy="5441184"/>
            <a:chOff x="487080" y="1828800"/>
            <a:chExt cx="8123400" cy="3886560"/>
          </a:xfrm>
        </p:grpSpPr>
        <p:sp>
          <p:nvSpPr>
            <p:cNvPr id="1836" name="Rectangle 5"/>
            <p:cNvSpPr/>
            <p:nvPr/>
          </p:nvSpPr>
          <p:spPr>
            <a:xfrm>
              <a:off x="487080" y="2065320"/>
              <a:ext cx="5048848" cy="3428471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3400" b="1">
                  <a:solidFill>
                    <a:srgbClr val="000000"/>
                  </a:solidFill>
                </a:rPr>
                <a:t>Menedżerowie najwyższego szczebla</a:t>
              </a:r>
              <a:r>
                <a:rPr lang="pl-PL" sz="3400">
                  <a:solidFill>
                    <a:srgbClr val="000000"/>
                  </a:solidFill>
                </a:rPr>
                <a:t> </a:t>
              </a: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3400">
                  <a:solidFill>
                    <a:srgbClr val="000000"/>
                  </a:solidFill>
                </a:rPr>
                <a:t>(naczelne kierownictwo)</a:t>
              </a: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3400" b="1">
                  <a:solidFill>
                    <a:srgbClr val="000000"/>
                  </a:solidFill>
                </a:rPr>
                <a:t>Menedżerowie średniego szczebla</a:t>
              </a: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3400" b="1">
                  <a:solidFill>
                    <a:srgbClr val="000000"/>
                  </a:solidFill>
                </a:rPr>
                <a:t>Menedżerowie niższego szczebla</a:t>
              </a:r>
              <a:endParaRPr lang="pl-PL" sz="3400">
                <a:solidFill>
                  <a:srgbClr val="000000"/>
                </a:solidFill>
                <a:latin typeface="Arial"/>
              </a:endParaRPr>
            </a:p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3400">
                  <a:solidFill>
                    <a:srgbClr val="000000"/>
                  </a:solidFill>
                </a:rPr>
                <a:t>(kierownicy pierwszej linii)</a:t>
              </a:r>
              <a:endParaRPr lang="pl-PL" sz="34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37" name="Line 6"/>
            <p:cNvSpPr/>
            <p:nvPr/>
          </p:nvSpPr>
          <p:spPr>
            <a:xfrm flipH="1">
              <a:off x="4572000" y="1828800"/>
              <a:ext cx="2133360" cy="3886200"/>
            </a:xfrm>
            <a:prstGeom prst="line">
              <a:avLst/>
            </a:prstGeom>
            <a:ln w="635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1838" name="Line 7"/>
            <p:cNvSpPr/>
            <p:nvPr/>
          </p:nvSpPr>
          <p:spPr>
            <a:xfrm>
              <a:off x="6705360" y="1828800"/>
              <a:ext cx="1905120" cy="3886200"/>
            </a:xfrm>
            <a:prstGeom prst="line">
              <a:avLst/>
            </a:prstGeom>
            <a:ln w="635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1839" name="Line 8"/>
            <p:cNvSpPr/>
            <p:nvPr/>
          </p:nvSpPr>
          <p:spPr>
            <a:xfrm>
              <a:off x="4572000" y="5715000"/>
              <a:ext cx="4038480" cy="360"/>
            </a:xfrm>
            <a:prstGeom prst="line">
              <a:avLst/>
            </a:prstGeom>
            <a:ln w="6350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-44640" rIns="90000" bIns="-44640" anchor="ctr">
              <a:noAutofit/>
            </a:bodyPr>
            <a:lstStyle/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1840" name="Line 9"/>
            <p:cNvSpPr/>
            <p:nvPr/>
          </p:nvSpPr>
          <p:spPr>
            <a:xfrm>
              <a:off x="1447560" y="3276360"/>
              <a:ext cx="7010640" cy="360"/>
            </a:xfrm>
            <a:prstGeom prst="line">
              <a:avLst/>
            </a:prstGeom>
            <a:ln w="19050">
              <a:solidFill>
                <a:srgbClr val="000000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-44640" rIns="90000" bIns="-44640" anchor="ctr">
              <a:noAutofit/>
            </a:bodyPr>
            <a:lstStyle/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b="1">
                <a:solidFill>
                  <a:srgbClr val="000000"/>
                </a:solidFill>
              </a:endParaRPr>
            </a:p>
          </p:txBody>
        </p:sp>
        <p:sp>
          <p:nvSpPr>
            <p:cNvPr id="1841" name="Line 10"/>
            <p:cNvSpPr/>
            <p:nvPr/>
          </p:nvSpPr>
          <p:spPr>
            <a:xfrm>
              <a:off x="1447560" y="4419360"/>
              <a:ext cx="7010640" cy="360"/>
            </a:xfrm>
            <a:prstGeom prst="line">
              <a:avLst/>
            </a:prstGeom>
            <a:ln w="19050">
              <a:solidFill>
                <a:srgbClr val="000000"/>
              </a:solidFill>
              <a:prstDash val="dash"/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-44640" rIns="90000" bIns="-44640" anchor="ctr">
              <a:noAutofit/>
            </a:bodyPr>
            <a:lstStyle/>
            <a:p>
              <a:pPr defTabSz="1278004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28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1842" name="Group 11"/>
          <p:cNvGrpSpPr/>
          <p:nvPr/>
        </p:nvGrpSpPr>
        <p:grpSpPr>
          <a:xfrm>
            <a:off x="6507144" y="8321040"/>
            <a:ext cx="5440680" cy="1066464"/>
            <a:chOff x="4647960" y="5943600"/>
            <a:chExt cx="3886200" cy="761760"/>
          </a:xfrm>
        </p:grpSpPr>
        <p:grpSp>
          <p:nvGrpSpPr>
            <p:cNvPr id="1843" name="Group 12"/>
            <p:cNvGrpSpPr/>
            <p:nvPr/>
          </p:nvGrpSpPr>
          <p:grpSpPr>
            <a:xfrm>
              <a:off x="5105160" y="6019920"/>
              <a:ext cx="304920" cy="533160"/>
              <a:chOff x="5105160" y="6019920"/>
              <a:chExt cx="304920" cy="533160"/>
            </a:xfrm>
          </p:grpSpPr>
          <p:sp>
            <p:nvSpPr>
              <p:cNvPr id="1844" name="AutoShape 13"/>
              <p:cNvSpPr/>
              <p:nvPr/>
            </p:nvSpPr>
            <p:spPr>
              <a:xfrm>
                <a:off x="5181480" y="601992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45" name="Line 14"/>
              <p:cNvSpPr/>
              <p:nvPr/>
            </p:nvSpPr>
            <p:spPr>
              <a:xfrm>
                <a:off x="5257800" y="617220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46" name="Line 15"/>
              <p:cNvSpPr/>
              <p:nvPr/>
            </p:nvSpPr>
            <p:spPr>
              <a:xfrm flipH="1">
                <a:off x="5105160" y="6400800"/>
                <a:ext cx="15264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47" name="Line 16"/>
              <p:cNvSpPr/>
              <p:nvPr/>
            </p:nvSpPr>
            <p:spPr>
              <a:xfrm>
                <a:off x="5257800" y="640080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48" name="Line 17"/>
              <p:cNvSpPr/>
              <p:nvPr/>
            </p:nvSpPr>
            <p:spPr>
              <a:xfrm>
                <a:off x="5105160" y="624816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49" name="Group 18"/>
            <p:cNvGrpSpPr/>
            <p:nvPr/>
          </p:nvGrpSpPr>
          <p:grpSpPr>
            <a:xfrm>
              <a:off x="4647960" y="5943600"/>
              <a:ext cx="304920" cy="533160"/>
              <a:chOff x="4647960" y="5943600"/>
              <a:chExt cx="304920" cy="533160"/>
            </a:xfrm>
          </p:grpSpPr>
          <p:sp>
            <p:nvSpPr>
              <p:cNvPr id="1850" name="AutoShape 19"/>
              <p:cNvSpPr/>
              <p:nvPr/>
            </p:nvSpPr>
            <p:spPr>
              <a:xfrm>
                <a:off x="4724280" y="594360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51" name="Line 20"/>
              <p:cNvSpPr/>
              <p:nvPr/>
            </p:nvSpPr>
            <p:spPr>
              <a:xfrm>
                <a:off x="4800600" y="609588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52" name="Line 21"/>
              <p:cNvSpPr/>
              <p:nvPr/>
            </p:nvSpPr>
            <p:spPr>
              <a:xfrm flipH="1">
                <a:off x="4647960" y="6324480"/>
                <a:ext cx="15264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53" name="Line 22"/>
              <p:cNvSpPr/>
              <p:nvPr/>
            </p:nvSpPr>
            <p:spPr>
              <a:xfrm>
                <a:off x="4800600" y="632448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54" name="Line 23"/>
              <p:cNvSpPr/>
              <p:nvPr/>
            </p:nvSpPr>
            <p:spPr>
              <a:xfrm>
                <a:off x="4647960" y="617220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55" name="Group 24"/>
            <p:cNvGrpSpPr/>
            <p:nvPr/>
          </p:nvGrpSpPr>
          <p:grpSpPr>
            <a:xfrm>
              <a:off x="8229600" y="6019920"/>
              <a:ext cx="304560" cy="533160"/>
              <a:chOff x="8229600" y="6019920"/>
              <a:chExt cx="304560" cy="533160"/>
            </a:xfrm>
          </p:grpSpPr>
          <p:sp>
            <p:nvSpPr>
              <p:cNvPr id="1856" name="AutoShape 25"/>
              <p:cNvSpPr/>
              <p:nvPr/>
            </p:nvSpPr>
            <p:spPr>
              <a:xfrm>
                <a:off x="8305920" y="601992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57" name="Line 26"/>
              <p:cNvSpPr/>
              <p:nvPr/>
            </p:nvSpPr>
            <p:spPr>
              <a:xfrm>
                <a:off x="8381880" y="617220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58" name="Line 27"/>
              <p:cNvSpPr/>
              <p:nvPr/>
            </p:nvSpPr>
            <p:spPr>
              <a:xfrm flipH="1">
                <a:off x="8229600" y="640080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59" name="Line 28"/>
              <p:cNvSpPr/>
              <p:nvPr/>
            </p:nvSpPr>
            <p:spPr>
              <a:xfrm>
                <a:off x="8381880" y="640080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60" name="Line 29"/>
              <p:cNvSpPr/>
              <p:nvPr/>
            </p:nvSpPr>
            <p:spPr>
              <a:xfrm>
                <a:off x="8229600" y="6248160"/>
                <a:ext cx="30456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61" name="Group 30"/>
            <p:cNvGrpSpPr/>
            <p:nvPr/>
          </p:nvGrpSpPr>
          <p:grpSpPr>
            <a:xfrm>
              <a:off x="7848360" y="6095880"/>
              <a:ext cx="304920" cy="533520"/>
              <a:chOff x="7848360" y="6095880"/>
              <a:chExt cx="304920" cy="533520"/>
            </a:xfrm>
          </p:grpSpPr>
          <p:sp>
            <p:nvSpPr>
              <p:cNvPr id="1862" name="AutoShape 31"/>
              <p:cNvSpPr/>
              <p:nvPr/>
            </p:nvSpPr>
            <p:spPr>
              <a:xfrm>
                <a:off x="7924680" y="609588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63" name="Line 32"/>
              <p:cNvSpPr/>
              <p:nvPr/>
            </p:nvSpPr>
            <p:spPr>
              <a:xfrm>
                <a:off x="8001000" y="624816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64" name="Line 33"/>
              <p:cNvSpPr/>
              <p:nvPr/>
            </p:nvSpPr>
            <p:spPr>
              <a:xfrm flipH="1">
                <a:off x="7848360" y="6476760"/>
                <a:ext cx="152640" cy="15264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65" name="Line 34"/>
              <p:cNvSpPr/>
              <p:nvPr/>
            </p:nvSpPr>
            <p:spPr>
              <a:xfrm>
                <a:off x="8001000" y="6476760"/>
                <a:ext cx="152280" cy="15264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66" name="Line 35"/>
              <p:cNvSpPr/>
              <p:nvPr/>
            </p:nvSpPr>
            <p:spPr>
              <a:xfrm>
                <a:off x="7848360" y="632448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67" name="Group 36"/>
            <p:cNvGrpSpPr/>
            <p:nvPr/>
          </p:nvGrpSpPr>
          <p:grpSpPr>
            <a:xfrm>
              <a:off x="7467480" y="5943600"/>
              <a:ext cx="304920" cy="533160"/>
              <a:chOff x="7467480" y="5943600"/>
              <a:chExt cx="304920" cy="533160"/>
            </a:xfrm>
          </p:grpSpPr>
          <p:sp>
            <p:nvSpPr>
              <p:cNvPr id="1868" name="AutoShape 37"/>
              <p:cNvSpPr/>
              <p:nvPr/>
            </p:nvSpPr>
            <p:spPr>
              <a:xfrm>
                <a:off x="7543800" y="594360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69" name="Line 38"/>
              <p:cNvSpPr/>
              <p:nvPr/>
            </p:nvSpPr>
            <p:spPr>
              <a:xfrm>
                <a:off x="7619760" y="609588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0" name="Line 39"/>
              <p:cNvSpPr/>
              <p:nvPr/>
            </p:nvSpPr>
            <p:spPr>
              <a:xfrm flipH="1">
                <a:off x="7467480" y="632448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1" name="Line 40"/>
              <p:cNvSpPr/>
              <p:nvPr/>
            </p:nvSpPr>
            <p:spPr>
              <a:xfrm>
                <a:off x="7619760" y="6324480"/>
                <a:ext cx="15264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2" name="Line 41"/>
              <p:cNvSpPr/>
              <p:nvPr/>
            </p:nvSpPr>
            <p:spPr>
              <a:xfrm>
                <a:off x="7467480" y="617220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73" name="Group 42"/>
            <p:cNvGrpSpPr/>
            <p:nvPr/>
          </p:nvGrpSpPr>
          <p:grpSpPr>
            <a:xfrm>
              <a:off x="5486400" y="5943600"/>
              <a:ext cx="304560" cy="533160"/>
              <a:chOff x="5486400" y="5943600"/>
              <a:chExt cx="304560" cy="533160"/>
            </a:xfrm>
          </p:grpSpPr>
          <p:sp>
            <p:nvSpPr>
              <p:cNvPr id="1874" name="AutoShape 43"/>
              <p:cNvSpPr/>
              <p:nvPr/>
            </p:nvSpPr>
            <p:spPr>
              <a:xfrm>
                <a:off x="5562720" y="594360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5" name="Line 44"/>
              <p:cNvSpPr/>
              <p:nvPr/>
            </p:nvSpPr>
            <p:spPr>
              <a:xfrm>
                <a:off x="5638680" y="609588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6" name="Line 45"/>
              <p:cNvSpPr/>
              <p:nvPr/>
            </p:nvSpPr>
            <p:spPr>
              <a:xfrm flipH="1">
                <a:off x="5486400" y="632448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7" name="Line 46"/>
              <p:cNvSpPr/>
              <p:nvPr/>
            </p:nvSpPr>
            <p:spPr>
              <a:xfrm>
                <a:off x="5638680" y="632448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78" name="Line 47"/>
              <p:cNvSpPr/>
              <p:nvPr/>
            </p:nvSpPr>
            <p:spPr>
              <a:xfrm>
                <a:off x="5486400" y="6172200"/>
                <a:ext cx="30456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79" name="Group 48"/>
            <p:cNvGrpSpPr/>
            <p:nvPr/>
          </p:nvGrpSpPr>
          <p:grpSpPr>
            <a:xfrm>
              <a:off x="5790960" y="6172200"/>
              <a:ext cx="304920" cy="533160"/>
              <a:chOff x="5790960" y="6172200"/>
              <a:chExt cx="304920" cy="533160"/>
            </a:xfrm>
          </p:grpSpPr>
          <p:sp>
            <p:nvSpPr>
              <p:cNvPr id="1880" name="AutoShape 49"/>
              <p:cNvSpPr/>
              <p:nvPr/>
            </p:nvSpPr>
            <p:spPr>
              <a:xfrm>
                <a:off x="5867280" y="617220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81" name="Line 50"/>
              <p:cNvSpPr/>
              <p:nvPr/>
            </p:nvSpPr>
            <p:spPr>
              <a:xfrm>
                <a:off x="5943600" y="632448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82" name="Line 51"/>
              <p:cNvSpPr/>
              <p:nvPr/>
            </p:nvSpPr>
            <p:spPr>
              <a:xfrm flipH="1">
                <a:off x="5790960" y="6553080"/>
                <a:ext cx="15264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83" name="Line 52"/>
              <p:cNvSpPr/>
              <p:nvPr/>
            </p:nvSpPr>
            <p:spPr>
              <a:xfrm>
                <a:off x="5943600" y="655308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84" name="Line 53"/>
              <p:cNvSpPr/>
              <p:nvPr/>
            </p:nvSpPr>
            <p:spPr>
              <a:xfrm>
                <a:off x="5790960" y="640080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85" name="Group 54"/>
            <p:cNvGrpSpPr/>
            <p:nvPr/>
          </p:nvGrpSpPr>
          <p:grpSpPr>
            <a:xfrm>
              <a:off x="6324480" y="6095880"/>
              <a:ext cx="304920" cy="533520"/>
              <a:chOff x="6324480" y="6095880"/>
              <a:chExt cx="304920" cy="533520"/>
            </a:xfrm>
          </p:grpSpPr>
          <p:sp>
            <p:nvSpPr>
              <p:cNvPr id="1886" name="AutoShape 55"/>
              <p:cNvSpPr/>
              <p:nvPr/>
            </p:nvSpPr>
            <p:spPr>
              <a:xfrm>
                <a:off x="6400800" y="609588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87" name="Line 56"/>
              <p:cNvSpPr/>
              <p:nvPr/>
            </p:nvSpPr>
            <p:spPr>
              <a:xfrm>
                <a:off x="6476760" y="624816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88" name="Line 57"/>
              <p:cNvSpPr/>
              <p:nvPr/>
            </p:nvSpPr>
            <p:spPr>
              <a:xfrm flipH="1">
                <a:off x="6324480" y="6476760"/>
                <a:ext cx="152280" cy="15264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89" name="Line 58"/>
              <p:cNvSpPr/>
              <p:nvPr/>
            </p:nvSpPr>
            <p:spPr>
              <a:xfrm>
                <a:off x="6476760" y="6476760"/>
                <a:ext cx="152640" cy="15264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90" name="Line 59"/>
              <p:cNvSpPr/>
              <p:nvPr/>
            </p:nvSpPr>
            <p:spPr>
              <a:xfrm>
                <a:off x="6324480" y="632448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91" name="Group 60"/>
            <p:cNvGrpSpPr/>
            <p:nvPr/>
          </p:nvGrpSpPr>
          <p:grpSpPr>
            <a:xfrm>
              <a:off x="6705360" y="5943600"/>
              <a:ext cx="304920" cy="533160"/>
              <a:chOff x="6705360" y="5943600"/>
              <a:chExt cx="304920" cy="533160"/>
            </a:xfrm>
          </p:grpSpPr>
          <p:sp>
            <p:nvSpPr>
              <p:cNvPr id="1892" name="AutoShape 61"/>
              <p:cNvSpPr/>
              <p:nvPr/>
            </p:nvSpPr>
            <p:spPr>
              <a:xfrm>
                <a:off x="6781680" y="594360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93" name="Line 62"/>
              <p:cNvSpPr/>
              <p:nvPr/>
            </p:nvSpPr>
            <p:spPr>
              <a:xfrm>
                <a:off x="6858000" y="609588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94" name="Line 63"/>
              <p:cNvSpPr/>
              <p:nvPr/>
            </p:nvSpPr>
            <p:spPr>
              <a:xfrm flipH="1">
                <a:off x="6705360" y="6324480"/>
                <a:ext cx="15264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95" name="Line 64"/>
              <p:cNvSpPr/>
              <p:nvPr/>
            </p:nvSpPr>
            <p:spPr>
              <a:xfrm>
                <a:off x="6858000" y="632448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96" name="Line 65"/>
              <p:cNvSpPr/>
              <p:nvPr/>
            </p:nvSpPr>
            <p:spPr>
              <a:xfrm>
                <a:off x="6705360" y="617220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897" name="Group 66"/>
            <p:cNvGrpSpPr/>
            <p:nvPr/>
          </p:nvGrpSpPr>
          <p:grpSpPr>
            <a:xfrm>
              <a:off x="6019560" y="6019920"/>
              <a:ext cx="304920" cy="533160"/>
              <a:chOff x="6019560" y="6019920"/>
              <a:chExt cx="304920" cy="533160"/>
            </a:xfrm>
          </p:grpSpPr>
          <p:sp>
            <p:nvSpPr>
              <p:cNvPr id="1898" name="AutoShape 67"/>
              <p:cNvSpPr/>
              <p:nvPr/>
            </p:nvSpPr>
            <p:spPr>
              <a:xfrm>
                <a:off x="6095880" y="601992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899" name="Line 68"/>
              <p:cNvSpPr/>
              <p:nvPr/>
            </p:nvSpPr>
            <p:spPr>
              <a:xfrm>
                <a:off x="6172200" y="617220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00" name="Line 69"/>
              <p:cNvSpPr/>
              <p:nvPr/>
            </p:nvSpPr>
            <p:spPr>
              <a:xfrm flipH="1">
                <a:off x="6019560" y="6400800"/>
                <a:ext cx="15264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01" name="Line 70"/>
              <p:cNvSpPr/>
              <p:nvPr/>
            </p:nvSpPr>
            <p:spPr>
              <a:xfrm>
                <a:off x="6172200" y="6400800"/>
                <a:ext cx="152280" cy="15228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02" name="Line 71"/>
              <p:cNvSpPr/>
              <p:nvPr/>
            </p:nvSpPr>
            <p:spPr>
              <a:xfrm>
                <a:off x="6019560" y="6248160"/>
                <a:ext cx="30492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903" name="Group 72"/>
            <p:cNvGrpSpPr/>
            <p:nvPr/>
          </p:nvGrpSpPr>
          <p:grpSpPr>
            <a:xfrm>
              <a:off x="7086600" y="6095880"/>
              <a:ext cx="304560" cy="533520"/>
              <a:chOff x="7086600" y="6095880"/>
              <a:chExt cx="304560" cy="533520"/>
            </a:xfrm>
          </p:grpSpPr>
          <p:sp>
            <p:nvSpPr>
              <p:cNvPr id="1904" name="AutoShape 73"/>
              <p:cNvSpPr/>
              <p:nvPr/>
            </p:nvSpPr>
            <p:spPr>
              <a:xfrm>
                <a:off x="7162920" y="6095880"/>
                <a:ext cx="151920" cy="151920"/>
              </a:xfrm>
              <a:prstGeom prst="flowChartConnector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wrap="none" lIns="90000" tIns="45000" rIns="90000" bIns="45000" anchor="ctr">
                <a:noAutofit/>
              </a:bodyPr>
              <a:lstStyle/>
              <a:p>
                <a:pPr algn="ctr"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05" name="Line 74"/>
              <p:cNvSpPr/>
              <p:nvPr/>
            </p:nvSpPr>
            <p:spPr>
              <a:xfrm>
                <a:off x="7238880" y="6248160"/>
                <a:ext cx="360" cy="22860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06" name="Line 75"/>
              <p:cNvSpPr/>
              <p:nvPr/>
            </p:nvSpPr>
            <p:spPr>
              <a:xfrm flipH="1">
                <a:off x="7086600" y="6476760"/>
                <a:ext cx="152280" cy="15264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07" name="Line 76"/>
              <p:cNvSpPr/>
              <p:nvPr/>
            </p:nvSpPr>
            <p:spPr>
              <a:xfrm>
                <a:off x="7238880" y="6476760"/>
                <a:ext cx="152280" cy="15264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908" name="Line 77"/>
              <p:cNvSpPr/>
              <p:nvPr/>
            </p:nvSpPr>
            <p:spPr>
              <a:xfrm>
                <a:off x="7086600" y="6324480"/>
                <a:ext cx="304560" cy="360"/>
              </a:xfrm>
              <a:prstGeom prst="line">
                <a:avLst/>
              </a:prstGeom>
              <a:ln w="28575">
                <a:solidFill>
                  <a:srgbClr val="000000"/>
                </a:solidFill>
                <a:round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-44640" rIns="90000" bIns="-44640" anchor="ctr">
                <a:noAutofit/>
              </a:bodyPr>
              <a:lstStyle/>
              <a:p>
                <a:pPr defTabSz="1278004" eaLnBrk="1" fontAlgn="auto" hangingPunct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800" b="1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404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PlaceHolder 1"/>
          <p:cNvSpPr>
            <a:spLocks noGrp="1"/>
          </p:cNvSpPr>
          <p:nvPr>
            <p:ph type="title"/>
          </p:nvPr>
        </p:nvSpPr>
        <p:spPr>
          <a:xfrm>
            <a:off x="426888" y="94510"/>
            <a:ext cx="11840976" cy="695926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ctr">
            <a:noAutofit/>
          </a:bodyPr>
          <a:lstStyle/>
          <a:p>
            <a:r>
              <a:rPr lang="pl-PL" sz="4900" b="1" dirty="0">
                <a:solidFill>
                  <a:srgbClr val="000099"/>
                </a:solidFill>
                <a:latin typeface="Times New Roman"/>
              </a:rPr>
              <a:t>Kategoria ról interpersonalnych</a:t>
            </a:r>
            <a:endParaRPr lang="pl-PL" sz="4900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/>
          </p:nvPr>
        </p:nvSpPr>
        <p:spPr>
          <a:xfrm>
            <a:off x="426888" y="962822"/>
            <a:ext cx="11840976" cy="5760216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t">
            <a:noAutofit/>
          </a:bodyPr>
          <a:lstStyle/>
          <a:p>
            <a:pPr marL="639156" indent="-639156" algn="l" fontAlgn="base">
              <a:lnSpc>
                <a:spcPct val="105000"/>
              </a:lnSpc>
              <a:spcAft>
                <a:spcPts val="2800"/>
              </a:spcAft>
              <a:buFont typeface="+mj-lt"/>
              <a:buAutoNum type="arabicPeriod"/>
            </a:pPr>
            <a:r>
              <a:rPr lang="pl-PL" sz="3400" b="1" dirty="0"/>
              <a:t>Rola reprezentanta </a:t>
            </a:r>
            <a:r>
              <a:rPr lang="pl-PL" sz="3400" dirty="0"/>
              <a:t>–</a:t>
            </a:r>
            <a:r>
              <a:rPr lang="pl-PL" sz="3400" b="1" dirty="0"/>
              <a:t> </a:t>
            </a:r>
            <a:r>
              <a:rPr lang="pl-PL" sz="3400" dirty="0"/>
              <a:t>menedżerowie często występują jako postacie reprezentujące organizację, np. podejmując gości, uczestnicząc w otwieraniu uroczystości, ważnych momentach dla organizacji. Są to na ogół działania bardziej ceremonialne i symboliczne niż merytoryczne. Występując w tej roli menedżer jest symbolem organizacji.</a:t>
            </a:r>
            <a:endParaRPr lang="en-US" sz="3400" dirty="0"/>
          </a:p>
          <a:p>
            <a:pPr marL="639156" indent="-639156" algn="l" fontAlgn="base">
              <a:lnSpc>
                <a:spcPct val="105000"/>
              </a:lnSpc>
              <a:spcAft>
                <a:spcPts val="2800"/>
              </a:spcAft>
              <a:buFont typeface="+mj-lt"/>
              <a:buAutoNum type="arabicPeriod"/>
            </a:pPr>
            <a:r>
              <a:rPr lang="pl-PL" sz="3400" b="1" dirty="0"/>
              <a:t>Rola przywódcy </a:t>
            </a:r>
            <a:r>
              <a:rPr lang="pl-PL" sz="3400" dirty="0"/>
              <a:t>–</a:t>
            </a:r>
            <a:r>
              <a:rPr lang="pl-PL" sz="3400" b="1" dirty="0"/>
              <a:t> </a:t>
            </a:r>
            <a:r>
              <a:rPr lang="pl-PL" sz="3400" dirty="0"/>
              <a:t>jest ona odgrywana w przypadku szkoleń, zachęcania, motywowania, czy oceniania pracowników. Kierownik pełni rolę przywódcy formalnie lub nieformalnie przekazując podwładnym informacje i instrukcje jak pracować i jak osiągać odpowiednie wyniki</a:t>
            </a:r>
            <a:endParaRPr lang="en-US" sz="3400" dirty="0"/>
          </a:p>
          <a:p>
            <a:pPr marL="639156" indent="-639156" algn="l" fontAlgn="base">
              <a:lnSpc>
                <a:spcPct val="105000"/>
              </a:lnSpc>
              <a:spcAft>
                <a:spcPts val="2800"/>
              </a:spcAft>
              <a:buFont typeface="+mj-lt"/>
              <a:buAutoNum type="arabicPeriod"/>
            </a:pPr>
            <a:r>
              <a:rPr lang="pl-PL" sz="3400" b="1" dirty="0"/>
              <a:t>Rola łącznika </a:t>
            </a:r>
            <a:r>
              <a:rPr lang="pl-PL" sz="3400" dirty="0"/>
              <a:t>–</a:t>
            </a:r>
            <a:r>
              <a:rPr lang="pl-PL" sz="3400" b="1" dirty="0"/>
              <a:t> </a:t>
            </a:r>
            <a:r>
              <a:rPr lang="pl-PL" sz="3400" dirty="0"/>
              <a:t>zadaniem kierownika jest często koordynowanie lub inicjowanie więzi i relacji międzyludzkich, międzygrupowych oraz międzyorganizacyjnych.</a:t>
            </a:r>
            <a:endParaRPr lang="pl-PL" sz="3100" dirty="0">
              <a:solidFill>
                <a:schemeClr val="dk1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04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PlaceHolder 1"/>
          <p:cNvSpPr>
            <a:spLocks noGrp="1"/>
          </p:cNvSpPr>
          <p:nvPr>
            <p:ph type="title"/>
          </p:nvPr>
        </p:nvSpPr>
        <p:spPr>
          <a:xfrm>
            <a:off x="426888" y="94510"/>
            <a:ext cx="11840976" cy="695926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ctr">
            <a:noAutofit/>
          </a:bodyPr>
          <a:lstStyle/>
          <a:p>
            <a:r>
              <a:rPr lang="pl-PL" sz="4900" b="1" dirty="0">
                <a:solidFill>
                  <a:srgbClr val="000099"/>
                </a:solidFill>
                <a:latin typeface="Times New Roman"/>
              </a:rPr>
              <a:t>Kategoria ról informacyjnych</a:t>
            </a:r>
            <a:endParaRPr lang="pl-PL" sz="4900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/>
          </p:nvPr>
        </p:nvSpPr>
        <p:spPr>
          <a:xfrm>
            <a:off x="426888" y="962822"/>
            <a:ext cx="11840976" cy="5760216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t">
            <a:noAutofit/>
          </a:bodyPr>
          <a:lstStyle/>
          <a:p>
            <a:pPr marL="639156" indent="-639156" algn="l" fontAlgn="base">
              <a:lnSpc>
                <a:spcPct val="105000"/>
              </a:lnSpc>
              <a:spcAft>
                <a:spcPts val="2800"/>
              </a:spcAft>
              <a:buFont typeface="+mj-lt"/>
              <a:buAutoNum type="arabicPeriod"/>
            </a:pPr>
            <a:r>
              <a:rPr lang="pl-PL" sz="3400" b="1" dirty="0"/>
              <a:t>Rola obserwatora </a:t>
            </a:r>
            <a:r>
              <a:rPr lang="pl-PL" sz="3400" dirty="0"/>
              <a:t>– kierownicy w swojej pracy aktywnie poszukują wartościowych informacji pozwalających na efektywne wykonywanie działań i podejmowanie decyzji. Informacje taki pochodzą zarówno z wnętrza organizacji (np. od pracowników, ze sprawozdań lub raportów), jak również z otoczenia (media, informacje branżowe).</a:t>
            </a:r>
          </a:p>
          <a:p>
            <a:pPr marL="639156" indent="-639156" algn="l" fontAlgn="base">
              <a:lnSpc>
                <a:spcPct val="105000"/>
              </a:lnSpc>
              <a:spcAft>
                <a:spcPts val="2800"/>
              </a:spcAft>
              <a:buFont typeface="+mj-lt"/>
              <a:buAutoNum type="arabicPeriod"/>
            </a:pPr>
            <a:r>
              <a:rPr lang="pl-PL" sz="3400" b="1" dirty="0"/>
              <a:t>Rola propagatora </a:t>
            </a:r>
            <a:r>
              <a:rPr lang="pl-PL" sz="3400" dirty="0"/>
              <a:t>– polega ona na przekazywaniu odpowiednich informacji innym członkom organizacji.</a:t>
            </a:r>
          </a:p>
          <a:p>
            <a:pPr marL="639156" indent="-639156" algn="l" fontAlgn="base">
              <a:lnSpc>
                <a:spcPct val="105000"/>
              </a:lnSpc>
              <a:spcAft>
                <a:spcPts val="2800"/>
              </a:spcAft>
              <a:buFont typeface="+mj-lt"/>
              <a:buAutoNum type="arabicPeriod"/>
            </a:pPr>
            <a:r>
              <a:rPr lang="pl-PL" sz="3400" b="1" dirty="0"/>
              <a:t>Rola rzecznika </a:t>
            </a:r>
            <a:r>
              <a:rPr lang="pl-PL" sz="3400" dirty="0"/>
              <a:t>– koncentruje się na komunikacji zewnętrznej i polega na formalnym przekazywaniu informacji ludziom spoza jednostki lub organizacji. W tej roli menedżer formalnie jest nośnikiem informacji, którą przekazuje odbiorcom zewnętrznym.</a:t>
            </a:r>
            <a:endParaRPr lang="pl-PL" sz="3100" dirty="0">
              <a:solidFill>
                <a:schemeClr val="dk1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07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PlaceHolder 1"/>
          <p:cNvSpPr>
            <a:spLocks noGrp="1"/>
          </p:cNvSpPr>
          <p:nvPr>
            <p:ph type="title"/>
          </p:nvPr>
        </p:nvSpPr>
        <p:spPr>
          <a:xfrm>
            <a:off x="426888" y="94510"/>
            <a:ext cx="11840976" cy="695926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ctr">
            <a:noAutofit/>
          </a:bodyPr>
          <a:lstStyle/>
          <a:p>
            <a:r>
              <a:rPr lang="pl-PL" sz="4900" b="1" dirty="0">
                <a:solidFill>
                  <a:srgbClr val="000099"/>
                </a:solidFill>
                <a:latin typeface="Times New Roman"/>
              </a:rPr>
              <a:t>Kategoria ról decyzyjnych</a:t>
            </a:r>
            <a:endParaRPr lang="pl-PL" sz="4900" dirty="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/>
          </p:nvPr>
        </p:nvSpPr>
        <p:spPr>
          <a:xfrm>
            <a:off x="426888" y="962822"/>
            <a:ext cx="11840976" cy="8548165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t">
            <a:noAutofit/>
          </a:bodyPr>
          <a:lstStyle/>
          <a:p>
            <a:pPr marL="639156" indent="-639156" algn="l" fontAlgn="base">
              <a:spcAft>
                <a:spcPts val="2100"/>
              </a:spcAft>
              <a:buFont typeface="+mj-lt"/>
              <a:buAutoNum type="arabicPeriod"/>
            </a:pPr>
            <a:r>
              <a:rPr lang="pl-PL" sz="3100" b="1" dirty="0"/>
              <a:t>Rola przedsiębiorcy </a:t>
            </a:r>
            <a:r>
              <a:rPr lang="pl-PL" sz="2800" dirty="0"/>
              <a:t>–</a:t>
            </a:r>
            <a:r>
              <a:rPr lang="pl-PL" sz="3100" b="1" dirty="0"/>
              <a:t> </a:t>
            </a:r>
            <a:r>
              <a:rPr lang="pl-PL" sz="3100" dirty="0"/>
              <a:t>związana jest z kreowaniem i wdrażaniem nowych, innowacyjnych pomysłów i rozwiązań.</a:t>
            </a:r>
            <a:endParaRPr lang="en-US" sz="3100" dirty="0"/>
          </a:p>
          <a:p>
            <a:pPr marL="639156" indent="-639156" algn="l" fontAlgn="base">
              <a:spcAft>
                <a:spcPts val="2100"/>
              </a:spcAft>
              <a:buFont typeface="+mj-lt"/>
              <a:buAutoNum type="arabicPeriod"/>
            </a:pPr>
            <a:r>
              <a:rPr lang="pl-PL" sz="3100" b="1" dirty="0"/>
              <a:t>Rola przeciwdziałającego zakłóceniom</a:t>
            </a:r>
            <a:r>
              <a:rPr lang="pl-PL" sz="2800" dirty="0"/>
              <a:t> – </a:t>
            </a:r>
            <a:r>
              <a:rPr lang="pl-PL" sz="3100" dirty="0"/>
              <a:t>w swojej pracy kierownicy zajmują się rozwiązywaniem problemów i konfliktów pojawiających się w organizacji.</a:t>
            </a:r>
            <a:endParaRPr lang="en-US" sz="3100" dirty="0"/>
          </a:p>
          <a:p>
            <a:pPr marL="639156" indent="-639156" algn="l" fontAlgn="base">
              <a:spcAft>
                <a:spcPts val="2100"/>
              </a:spcAft>
              <a:buFont typeface="+mj-lt"/>
              <a:buAutoNum type="arabicPeriod"/>
            </a:pPr>
            <a:r>
              <a:rPr lang="pl-PL" sz="3100" b="1" dirty="0"/>
              <a:t>Rola dysponenta zasobów </a:t>
            </a:r>
            <a:r>
              <a:rPr lang="pl-PL" sz="2800" dirty="0"/>
              <a:t>–</a:t>
            </a:r>
            <a:r>
              <a:rPr lang="pl-PL" sz="3100" b="1" dirty="0"/>
              <a:t> </a:t>
            </a:r>
            <a:r>
              <a:rPr lang="pl-PL" sz="3100" dirty="0"/>
              <a:t>menedżer decyduje o sposobie dystrybucji zasobów organizacji. Menedżer rozdziela także zadania, uprawnienia i odpowiedzialność. Przykładem takiej roli będzie rozdzielenie środków w budżecie operacyjnym jednostki pomiędzy członków i projekty danej jednostki.</a:t>
            </a:r>
            <a:endParaRPr lang="en-US" sz="3100" dirty="0"/>
          </a:p>
          <a:p>
            <a:pPr marL="639156" indent="-639156" algn="l">
              <a:spcAft>
                <a:spcPts val="2100"/>
              </a:spcAft>
              <a:buFont typeface="+mj-lt"/>
              <a:buAutoNum type="arabicPeriod"/>
            </a:pPr>
            <a:r>
              <a:rPr lang="pl-PL" sz="3100" b="1" dirty="0"/>
              <a:t>Rola negocjatora </a:t>
            </a:r>
            <a:r>
              <a:rPr lang="pl-PL" sz="2800" dirty="0"/>
              <a:t>–</a:t>
            </a:r>
            <a:r>
              <a:rPr lang="pl-PL" sz="3100" b="1" dirty="0"/>
              <a:t> </a:t>
            </a:r>
            <a:r>
              <a:rPr lang="pl-PL" sz="3100" dirty="0"/>
              <a:t>w tej roli menedżer prowadzi negocjacje z innymi grupami lub organizacjami w wielu sytuacjach niezbędnych dla prawidłowego funkcjonowania przedsiębiorstwa. Przykładem realizacji tej roli będzie negocjowanie umów zewnętrznych (np. z kontrahentami), jak też występujących wewnątrz organizacji (negocjacje ze związkami zawodowymi).</a:t>
            </a:r>
            <a:endParaRPr lang="pl-PL" sz="3100" dirty="0">
              <a:solidFill>
                <a:schemeClr val="dk1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65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9" name="PlaceHolder 1"/>
          <p:cNvSpPr>
            <a:spLocks noGrp="1"/>
          </p:cNvSpPr>
          <p:nvPr>
            <p:ph/>
          </p:nvPr>
        </p:nvSpPr>
        <p:spPr>
          <a:xfrm>
            <a:off x="426888" y="746928"/>
            <a:ext cx="11947824" cy="5760216"/>
          </a:xfrm>
          <a:prstGeom prst="rect">
            <a:avLst/>
          </a:prstGeom>
          <a:noFill/>
          <a:ln w="0">
            <a:noFill/>
          </a:ln>
        </p:spPr>
        <p:txBody>
          <a:bodyPr lIns="127296" tIns="63406" rIns="127296" bIns="63406" numCol="1" spcCol="0" anchor="t">
            <a:noAutofit/>
          </a:bodyPr>
          <a:lstStyle/>
          <a:p>
            <a:pPr marL="476988" indent="-476988" algn="just">
              <a:spcBef>
                <a:spcPts val="139"/>
              </a:spcBef>
              <a:spcAft>
                <a:spcPts val="1925"/>
              </a:spcAft>
              <a:tabLst>
                <a:tab pos="0" algn="l"/>
              </a:tabLst>
            </a:pPr>
            <a:r>
              <a:rPr lang="pl-PL" sz="3500" b="1">
                <a:solidFill>
                  <a:schemeClr val="dk1"/>
                </a:solidFill>
                <a:latin typeface="Times New Roman"/>
              </a:rPr>
              <a:t>Menedżerowie najwyższego szczebla (naczelne kierownictwo)</a:t>
            </a:r>
            <a:endParaRPr lang="pl-PL" sz="3500">
              <a:solidFill>
                <a:schemeClr val="dk1"/>
              </a:solidFill>
              <a:latin typeface="Times New Roman"/>
            </a:endParaRPr>
          </a:p>
          <a:p>
            <a:pPr marL="476988" indent="-476988" algn="just">
              <a:spcBef>
                <a:spcPts val="560"/>
              </a:spcBef>
              <a:spcAft>
                <a:spcPts val="980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Stanowią oni względnie niewielką grupę kadry kierowniczej kontrolującą firmę i odpowiedzialną za całokształt zarządzania organizacją. Posługują się tytułami: prezesa, wiceprezesa, dyrektora naczelnego, dyrektora zarządzającego, prezydenta</a:t>
            </a:r>
          </a:p>
          <a:p>
            <a:pPr marL="476988" indent="-476988" algn="just">
              <a:spcBef>
                <a:spcPts val="2100"/>
              </a:spcBef>
              <a:spcAft>
                <a:spcPts val="560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Kierownicy tego szczebla:</a:t>
            </a:r>
          </a:p>
          <a:p>
            <a:pPr marL="1033479" lvl="1" indent="-397494" algn="just">
              <a:spcBef>
                <a:spcPts val="560"/>
              </a:spcBef>
              <a:spcAft>
                <a:spcPts val="560"/>
              </a:spcAft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wyznaczają cele organizacji, jej strategię. </a:t>
            </a:r>
          </a:p>
          <a:p>
            <a:pPr marL="1033479" lvl="1" indent="-397494" algn="just">
              <a:spcBef>
                <a:spcPts val="560"/>
              </a:spcBef>
              <a:spcAft>
                <a:spcPts val="560"/>
              </a:spcAft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reprezentują oficjalnie organizacje w kontaktach zewnętrznych z innymi firmami lub organizacjami. </a:t>
            </a:r>
          </a:p>
          <a:p>
            <a:pPr marL="1033479" lvl="1" indent="-397494" algn="just">
              <a:spcBef>
                <a:spcPts val="560"/>
              </a:spcBef>
              <a:spcAft>
                <a:spcPts val="560"/>
              </a:spcAft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podejmują decyzje dotyczące zakupu nowych firm, inwestycji badawczo-rozwojowych, wchodzenia na nowe rynki lub wycofywania się z nich czy też budowy nowych zakładów. </a:t>
            </a:r>
          </a:p>
          <a:p>
            <a:pPr marL="476988" indent="-476988" algn="just">
              <a:spcBef>
                <a:spcPts val="1960"/>
              </a:spcBef>
              <a:spcAft>
                <a:spcPts val="560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Ich praca jest niezwykle złożona i zróżnicowana.</a:t>
            </a:r>
          </a:p>
        </p:txBody>
      </p:sp>
    </p:spTree>
    <p:extLst>
      <p:ext uri="{BB962C8B-B14F-4D97-AF65-F5344CB8AC3E}">
        <p14:creationId xmlns:p14="http://schemas.microsoft.com/office/powerpoint/2010/main" val="39801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0" name="PlaceHolder 1"/>
          <p:cNvSpPr>
            <a:spLocks noGrp="1"/>
          </p:cNvSpPr>
          <p:nvPr>
            <p:ph/>
          </p:nvPr>
        </p:nvSpPr>
        <p:spPr>
          <a:xfrm>
            <a:off x="426888" y="533232"/>
            <a:ext cx="11840976" cy="5760216"/>
          </a:xfrm>
          <a:prstGeom prst="rect">
            <a:avLst/>
          </a:prstGeom>
          <a:noFill/>
          <a:ln w="0">
            <a:noFill/>
          </a:ln>
        </p:spPr>
        <p:txBody>
          <a:bodyPr lIns="127296" tIns="63406" rIns="127296" bIns="63406" numCol="1" spcCol="0" anchor="t">
            <a:noAutofit/>
          </a:bodyPr>
          <a:lstStyle/>
          <a:p>
            <a:pPr marL="476988" indent="-476988" algn="just">
              <a:spcBef>
                <a:spcPts val="560"/>
              </a:spcBef>
              <a:spcAft>
                <a:spcPts val="1925"/>
              </a:spcAft>
              <a:tabLst>
                <a:tab pos="0" algn="l"/>
              </a:tabLst>
            </a:pPr>
            <a:r>
              <a:rPr lang="pl-PL" sz="3500" b="1" dirty="0">
                <a:solidFill>
                  <a:schemeClr val="dk1"/>
                </a:solidFill>
                <a:latin typeface="Times New Roman"/>
              </a:rPr>
              <a:t>Menedżerowie średniego szczebla</a:t>
            </a:r>
            <a:endParaRPr lang="pl-PL" sz="3500" dirty="0">
              <a:solidFill>
                <a:schemeClr val="dk1"/>
              </a:solidFill>
              <a:latin typeface="Times New Roman"/>
            </a:endParaRPr>
          </a:p>
          <a:p>
            <a:pPr marL="476988" indent="-476988" algn="just">
              <a:spcBef>
                <a:spcPts val="560"/>
              </a:spcBef>
              <a:spcAft>
                <a:spcPts val="2001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 dirty="0">
                <a:solidFill>
                  <a:schemeClr val="dk1"/>
                </a:solidFill>
                <a:latin typeface="Times New Roman"/>
              </a:rPr>
              <a:t>Kierownicy ci odpowiadają przede wszystkim za realizację polityki i planów opracowanych na najwyższym szczeblu oraz za nadzorowanie i koordynację działań menedżerów niższego szczebla. </a:t>
            </a:r>
          </a:p>
          <a:p>
            <a:pPr marL="476988" indent="-476988" algn="just">
              <a:spcBef>
                <a:spcPts val="560"/>
              </a:spcBef>
              <a:spcAft>
                <a:spcPts val="2001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 dirty="0">
                <a:solidFill>
                  <a:schemeClr val="dk1"/>
                </a:solidFill>
                <a:latin typeface="Times New Roman"/>
              </a:rPr>
              <a:t>Ich rola polega na równoważeniu wymagań stawianych przez ich przełożonych z możliwościami podwładnych. </a:t>
            </a:r>
          </a:p>
          <a:p>
            <a:pPr marL="476988" indent="-476988" algn="just">
              <a:spcBef>
                <a:spcPts val="560"/>
              </a:spcBef>
              <a:spcAft>
                <a:spcPts val="2001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 dirty="0">
                <a:solidFill>
                  <a:schemeClr val="dk1"/>
                </a:solidFill>
                <a:latin typeface="Times New Roman"/>
              </a:rPr>
              <a:t>Posługują się tytułami: kierownik zakładu, działu, szef wydziału</a:t>
            </a:r>
          </a:p>
          <a:p>
            <a:pPr marL="476988" indent="-476988" algn="just">
              <a:spcBef>
                <a:spcPts val="560"/>
              </a:spcBef>
              <a:spcAft>
                <a:spcPts val="2001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 dirty="0">
                <a:solidFill>
                  <a:schemeClr val="dk1"/>
                </a:solidFill>
                <a:latin typeface="Times New Roman"/>
              </a:rPr>
              <a:t>Kierownicy zakładów zajmują się np. zarządzaniem zapasami, kontrolą jakości, awariami sprzętu, itp. </a:t>
            </a:r>
          </a:p>
          <a:p>
            <a:pPr marL="476988" indent="-476988" algn="just">
              <a:spcBef>
                <a:spcPts val="560"/>
              </a:spcBef>
              <a:spcAft>
                <a:spcPts val="2001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 dirty="0">
                <a:solidFill>
                  <a:schemeClr val="dk1"/>
                </a:solidFill>
                <a:latin typeface="Times New Roman"/>
              </a:rPr>
              <a:t>Są oni niezbędni, aby łączyć niższe i wyższe szczeble organizacji i realizować strategie i plany przygotowywane na szczycie hierarchii. </a:t>
            </a:r>
          </a:p>
          <a:p>
            <a:pPr marL="476988" indent="-476988" algn="just">
              <a:spcBef>
                <a:spcPts val="560"/>
              </a:spcBef>
              <a:spcAft>
                <a:spcPts val="2001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 dirty="0">
                <a:solidFill>
                  <a:schemeClr val="dk1"/>
                </a:solidFill>
                <a:latin typeface="Times New Roman"/>
              </a:rPr>
              <a:t>w nowoczesnych „spłaszczonych” strukturach organizacyjnych następuje ograniczenie liczby menedżerów średniego szczebla.</a:t>
            </a:r>
          </a:p>
        </p:txBody>
      </p:sp>
    </p:spTree>
    <p:extLst>
      <p:ext uri="{BB962C8B-B14F-4D97-AF65-F5344CB8AC3E}">
        <p14:creationId xmlns:p14="http://schemas.microsoft.com/office/powerpoint/2010/main" val="23287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1" name="PlaceHolder 1"/>
          <p:cNvSpPr>
            <a:spLocks noGrp="1"/>
          </p:cNvSpPr>
          <p:nvPr>
            <p:ph/>
          </p:nvPr>
        </p:nvSpPr>
        <p:spPr>
          <a:xfrm>
            <a:off x="426888" y="746928"/>
            <a:ext cx="11840976" cy="5760216"/>
          </a:xfrm>
          <a:prstGeom prst="rect">
            <a:avLst/>
          </a:prstGeom>
          <a:noFill/>
          <a:ln w="0">
            <a:noFill/>
          </a:ln>
        </p:spPr>
        <p:txBody>
          <a:bodyPr lIns="127296" tIns="63406" rIns="127296" bIns="63406" numCol="1" spcCol="0" anchor="t">
            <a:noAutofit/>
          </a:bodyPr>
          <a:lstStyle/>
          <a:p>
            <a:pPr marL="476988" indent="-476988" algn="just">
              <a:spcBef>
                <a:spcPts val="560"/>
              </a:spcBef>
              <a:spcAft>
                <a:spcPts val="1925"/>
              </a:spcAft>
              <a:tabLst>
                <a:tab pos="0" algn="l"/>
              </a:tabLst>
            </a:pPr>
            <a:r>
              <a:rPr lang="pl-PL" sz="3500" b="1">
                <a:solidFill>
                  <a:schemeClr val="dk1"/>
                </a:solidFill>
                <a:latin typeface="Times New Roman"/>
              </a:rPr>
              <a:t>Menedżerowie niższego szczebla</a:t>
            </a:r>
            <a:endParaRPr lang="pl-PL" sz="3500">
              <a:solidFill>
                <a:schemeClr val="dk1"/>
              </a:solidFill>
              <a:latin typeface="Times New Roman"/>
            </a:endParaRPr>
          </a:p>
          <a:p>
            <a:pPr marL="476988" indent="-476988" algn="just">
              <a:spcBef>
                <a:spcPts val="560"/>
              </a:spcBef>
              <a:spcAft>
                <a:spcPts val="1770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Menedżerowie ci nadzorują i koordynują działania pracowników wykonawczych w organizacji. Nie są przełożonymi innych kierowników.</a:t>
            </a:r>
          </a:p>
          <a:p>
            <a:pPr marL="476988" indent="-476988" algn="just">
              <a:spcBef>
                <a:spcPts val="560"/>
              </a:spcBef>
              <a:spcAft>
                <a:spcPts val="1770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Posługują się tytułami: mistrz, brygadzista, kierownik biura, lider projektu</a:t>
            </a:r>
          </a:p>
          <a:p>
            <a:pPr marL="476988" indent="-476988" algn="just">
              <a:spcBef>
                <a:spcPts val="560"/>
              </a:spcBef>
              <a:spcAft>
                <a:spcPts val="1770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Najczęściej stanowiska te są pierwszymi stanowiskami kierowniczymi pracowników awansowanych z szeregu personelu wykonawczego. </a:t>
            </a:r>
          </a:p>
          <a:p>
            <a:pPr marL="476988" indent="-476988" algn="just">
              <a:spcBef>
                <a:spcPts val="560"/>
              </a:spcBef>
              <a:spcAft>
                <a:spcPts val="1770"/>
              </a:spcAft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Zajmują najniższy szczebel w hierarchii kierownictwa.</a:t>
            </a:r>
          </a:p>
        </p:txBody>
      </p:sp>
    </p:spTree>
    <p:extLst>
      <p:ext uri="{BB962C8B-B14F-4D97-AF65-F5344CB8AC3E}">
        <p14:creationId xmlns:p14="http://schemas.microsoft.com/office/powerpoint/2010/main" val="304071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PlaceHolder 1"/>
          <p:cNvSpPr>
            <a:spLocks noGrp="1"/>
          </p:cNvSpPr>
          <p:nvPr>
            <p:ph type="title"/>
          </p:nvPr>
        </p:nvSpPr>
        <p:spPr>
          <a:xfrm>
            <a:off x="426888" y="0"/>
            <a:ext cx="11840976" cy="1599696"/>
          </a:xfrm>
          <a:prstGeom prst="rect">
            <a:avLst/>
          </a:prstGeom>
          <a:noFill/>
          <a:ln w="0">
            <a:noFill/>
          </a:ln>
        </p:spPr>
        <p:txBody>
          <a:bodyPr lIns="127296" tIns="63406" rIns="127296" bIns="63406" numCol="1" spcCol="0" anchor="ctr">
            <a:noAutofit/>
          </a:bodyPr>
          <a:lstStyle/>
          <a:p>
            <a:r>
              <a:rPr lang="pl-PL" sz="4900" b="1">
                <a:solidFill>
                  <a:srgbClr val="000099"/>
                </a:solidFill>
                <a:latin typeface="Times New Roman"/>
              </a:rPr>
              <a:t>Podział menedżerów wg obszaru zarządzania</a:t>
            </a:r>
            <a:endParaRPr lang="pl-PL" sz="4900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1919" name="PlaceHolder 2"/>
          <p:cNvSpPr>
            <a:spLocks noGrp="1"/>
          </p:cNvSpPr>
          <p:nvPr>
            <p:ph/>
          </p:nvPr>
        </p:nvSpPr>
        <p:spPr>
          <a:xfrm>
            <a:off x="320040" y="1920240"/>
            <a:ext cx="12267864" cy="5760216"/>
          </a:xfrm>
          <a:prstGeom prst="rect">
            <a:avLst/>
          </a:prstGeom>
          <a:noFill/>
          <a:ln w="0">
            <a:noFill/>
          </a:ln>
        </p:spPr>
        <p:txBody>
          <a:bodyPr lIns="127296" tIns="63406" rIns="127296" bIns="63406" numCol="1" spcCol="0" anchor="t">
            <a:noAutofit/>
          </a:bodyPr>
          <a:lstStyle/>
          <a:p>
            <a:pPr marL="476988" indent="-476988">
              <a:spcBef>
                <a:spcPts val="897"/>
              </a:spcBef>
              <a:buClr>
                <a:srgbClr val="000099"/>
              </a:buClr>
              <a:buFont typeface="Symbol" charset="2"/>
              <a:buChar char=""/>
            </a:pPr>
            <a:r>
              <a:rPr lang="pl-PL" sz="4500" b="1">
                <a:solidFill>
                  <a:srgbClr val="000099"/>
                </a:solidFill>
                <a:latin typeface="Times New Roman"/>
              </a:rPr>
              <a:t>menedżerowie ogólni</a:t>
            </a:r>
            <a:r>
              <a:rPr lang="pl-PL" sz="4500">
                <a:solidFill>
                  <a:schemeClr val="dk1"/>
                </a:solidFill>
                <a:latin typeface="Times New Roman"/>
              </a:rPr>
              <a:t> </a:t>
            </a:r>
            <a:r>
              <a:rPr lang="pl-PL" sz="2800">
                <a:solidFill>
                  <a:schemeClr val="dk1"/>
                </a:solidFill>
                <a:latin typeface="Times New Roman"/>
              </a:rPr>
              <a:t>- nadzorują całą jednostkę i ponoszą odpowiedzialność za wszystkie jej działania, np. produkcja, marketing, finanse. Muszą dysponować podstawową znajomością wszystkich dziedzin zarządzania</a:t>
            </a:r>
            <a:r>
              <a:rPr lang="pl-PL" sz="4500">
                <a:solidFill>
                  <a:schemeClr val="dk1"/>
                </a:solidFill>
                <a:latin typeface="Times New Roman"/>
              </a:rPr>
              <a:t>.</a:t>
            </a:r>
          </a:p>
          <a:p>
            <a:pPr marL="476988" indent="-476988">
              <a:spcBef>
                <a:spcPts val="2016"/>
              </a:spcBef>
              <a:buClr>
                <a:srgbClr val="000099"/>
              </a:buClr>
              <a:buFont typeface="Symbol" charset="2"/>
              <a:buChar char=""/>
            </a:pPr>
            <a:r>
              <a:rPr lang="pl-PL" sz="4500" b="1">
                <a:solidFill>
                  <a:srgbClr val="000099"/>
                </a:solidFill>
                <a:latin typeface="Times New Roman"/>
              </a:rPr>
              <a:t>menedżerowie funkcjonalni</a:t>
            </a:r>
            <a:r>
              <a:rPr lang="pl-PL" sz="4500">
                <a:solidFill>
                  <a:schemeClr val="dk1"/>
                </a:solidFill>
                <a:latin typeface="Times New Roman"/>
              </a:rPr>
              <a:t> - </a:t>
            </a:r>
            <a:r>
              <a:rPr lang="pl-PL" sz="2800">
                <a:solidFill>
                  <a:schemeClr val="dk1"/>
                </a:solidFill>
                <a:latin typeface="Times New Roman"/>
              </a:rPr>
              <a:t>ponoszą odpowiedzialność tylko za jeden rodzaj działalności, np.:</a:t>
            </a:r>
          </a:p>
          <a:p>
            <a:pPr marL="1033479" lvl="1" indent="-397494">
              <a:spcBef>
                <a:spcPts val="727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600">
                <a:solidFill>
                  <a:schemeClr val="dk1"/>
                </a:solidFill>
                <a:latin typeface="Times New Roman"/>
              </a:rPr>
              <a:t>menedżerowie marketingu,</a:t>
            </a:r>
          </a:p>
          <a:p>
            <a:pPr marL="1033479" lvl="1" indent="-397494">
              <a:spcBef>
                <a:spcPts val="727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600">
                <a:solidFill>
                  <a:schemeClr val="dk1"/>
                </a:solidFill>
                <a:latin typeface="Times New Roman"/>
              </a:rPr>
              <a:t>menedżerowie finansów,</a:t>
            </a:r>
          </a:p>
          <a:p>
            <a:pPr marL="1033479" lvl="1" indent="-397494">
              <a:spcBef>
                <a:spcPts val="727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600">
                <a:solidFill>
                  <a:schemeClr val="dk1"/>
                </a:solidFill>
                <a:latin typeface="Times New Roman"/>
              </a:rPr>
              <a:t>menedżerowie produkcji,</a:t>
            </a:r>
          </a:p>
          <a:p>
            <a:pPr marL="1033479" lvl="1" indent="-397494">
              <a:spcBef>
                <a:spcPts val="727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600">
                <a:solidFill>
                  <a:schemeClr val="dk1"/>
                </a:solidFill>
                <a:latin typeface="Times New Roman"/>
              </a:rPr>
              <a:t>menedżerowie zasobów ludzkich,</a:t>
            </a:r>
          </a:p>
          <a:p>
            <a:pPr marL="1033479" lvl="1" indent="-397494">
              <a:spcBef>
                <a:spcPts val="727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600">
                <a:solidFill>
                  <a:schemeClr val="dk1"/>
                </a:solidFill>
                <a:latin typeface="Times New Roman"/>
              </a:rPr>
              <a:t>menedżerowie public-relations,</a:t>
            </a:r>
          </a:p>
          <a:p>
            <a:pPr marL="1033479" lvl="1" indent="-397494">
              <a:spcBef>
                <a:spcPts val="727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3600">
                <a:solidFill>
                  <a:schemeClr val="dk1"/>
                </a:solidFill>
                <a:latin typeface="Times New Roman"/>
              </a:rPr>
              <a:t>menedżerowie badań i rozwoju.</a:t>
            </a:r>
          </a:p>
        </p:txBody>
      </p:sp>
    </p:spTree>
    <p:extLst>
      <p:ext uri="{BB962C8B-B14F-4D97-AF65-F5344CB8AC3E}">
        <p14:creationId xmlns:p14="http://schemas.microsoft.com/office/powerpoint/2010/main" val="157081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0" name="PlaceHolder 1"/>
          <p:cNvSpPr>
            <a:spLocks noGrp="1"/>
          </p:cNvSpPr>
          <p:nvPr>
            <p:ph/>
          </p:nvPr>
        </p:nvSpPr>
        <p:spPr>
          <a:xfrm>
            <a:off x="0" y="0"/>
            <a:ext cx="12801096" cy="9600696"/>
          </a:xfrm>
          <a:prstGeom prst="rect">
            <a:avLst/>
          </a:prstGeom>
          <a:noFill/>
          <a:ln w="0">
            <a:noFill/>
          </a:ln>
        </p:spPr>
        <p:txBody>
          <a:bodyPr lIns="127831" tIns="63924" rIns="127831" bIns="63924" numCol="1" spcCol="0" anchor="t">
            <a:noAutofit/>
          </a:bodyPr>
          <a:lstStyle/>
          <a:p>
            <a:pPr marL="478615" indent="-478615">
              <a:spcBef>
                <a:spcPts val="643"/>
              </a:spcBef>
              <a:tabLst>
                <a:tab pos="0" algn="l"/>
              </a:tabLst>
            </a:pPr>
            <a:r>
              <a:rPr lang="pl-PL" sz="3200" b="1">
                <a:solidFill>
                  <a:srgbClr val="0000FF"/>
                </a:solidFill>
                <a:latin typeface="Times New Roman"/>
              </a:rPr>
              <a:t>Menedżerowie marketingu</a:t>
            </a:r>
            <a:endParaRPr lang="pl-PL" sz="3200">
              <a:solidFill>
                <a:schemeClr val="dk1"/>
              </a:solidFill>
              <a:latin typeface="Times New Roman"/>
            </a:endParaRPr>
          </a:p>
          <a:p>
            <a:pPr marL="478615" indent="-478615">
              <a:spcBef>
                <a:spcPts val="643"/>
              </a:spcBef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Realizują funkcję marketingu w przedsiębiorstwie. Do ich zadań należy najczęściej: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pozyskiwanie klientów i konsumentów dla produktów i usług organizacji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rozwój nowych wyrobów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promocja, dystrybucja wyrobów i usług</a:t>
            </a:r>
          </a:p>
          <a:p>
            <a:pPr marL="478615" indent="-478615">
              <a:spcBef>
                <a:spcPts val="643"/>
              </a:spcBef>
              <a:tabLst>
                <a:tab pos="0" algn="l"/>
              </a:tabLst>
            </a:pPr>
            <a:r>
              <a:rPr lang="pl-PL" sz="3200" b="1">
                <a:solidFill>
                  <a:srgbClr val="0000FF"/>
                </a:solidFill>
                <a:latin typeface="Times New Roman"/>
              </a:rPr>
              <a:t>Menedżerowie finansów</a:t>
            </a:r>
            <a:endParaRPr lang="pl-PL" sz="3200">
              <a:solidFill>
                <a:schemeClr val="dk1"/>
              </a:solidFill>
              <a:latin typeface="Times New Roman"/>
            </a:endParaRPr>
          </a:p>
          <a:p>
            <a:pPr marL="478615" indent="-478615">
              <a:spcBef>
                <a:spcPts val="643"/>
              </a:spcBef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W swojej pracy zajmują się przede wszystkim zasobami finansowymi organizacji. Odpowiadają za takie działania, jak: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rachunkowość jednostki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zarządzanie zasobami pieniężnymi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analiza płynności finansowej przedsiębiorstwa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inwestycje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określanie rentowności przedsięwzięć</a:t>
            </a:r>
          </a:p>
          <a:p>
            <a:pPr marL="1037249" lvl="1" indent="-399087">
              <a:spcBef>
                <a:spcPts val="643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3200">
                <a:solidFill>
                  <a:schemeClr val="dk1"/>
                </a:solidFill>
                <a:latin typeface="Times New Roman"/>
              </a:rPr>
              <a:t>W niektórych przedsiębiorstwach, takich jak banki czy firmy ubezpieczeniowe menedżerowie ci występują szczególnie licznie</a:t>
            </a:r>
          </a:p>
        </p:txBody>
      </p:sp>
    </p:spTree>
    <p:extLst>
      <p:ext uri="{BB962C8B-B14F-4D97-AF65-F5344CB8AC3E}">
        <p14:creationId xmlns:p14="http://schemas.microsoft.com/office/powerpoint/2010/main" val="34270770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1" name="PlaceHolder 1"/>
          <p:cNvSpPr>
            <a:spLocks noGrp="1"/>
          </p:cNvSpPr>
          <p:nvPr>
            <p:ph/>
          </p:nvPr>
        </p:nvSpPr>
        <p:spPr>
          <a:xfrm>
            <a:off x="0" y="0"/>
            <a:ext cx="12801096" cy="9600696"/>
          </a:xfrm>
          <a:prstGeom prst="rect">
            <a:avLst/>
          </a:prstGeom>
          <a:noFill/>
          <a:ln w="0">
            <a:noFill/>
          </a:ln>
        </p:spPr>
        <p:txBody>
          <a:bodyPr lIns="127831" tIns="63924" rIns="127831" bIns="63924" numCol="1" spcCol="0" anchor="t">
            <a:noAutofit/>
          </a:bodyPr>
          <a:lstStyle/>
          <a:p>
            <a:pPr marL="478615" indent="-478615">
              <a:spcBef>
                <a:spcPts val="615"/>
              </a:spcBef>
              <a:tabLst>
                <a:tab pos="0" algn="l"/>
              </a:tabLst>
            </a:pPr>
            <a:r>
              <a:rPr lang="pl-PL" sz="3100" b="1">
                <a:solidFill>
                  <a:srgbClr val="0000FF"/>
                </a:solidFill>
                <a:latin typeface="Times New Roman"/>
              </a:rPr>
              <a:t>Menedżerowie produkcji</a:t>
            </a:r>
            <a:endParaRPr lang="pl-PL" sz="3100">
              <a:solidFill>
                <a:schemeClr val="dk1"/>
              </a:solidFill>
              <a:latin typeface="Times New Roman"/>
            </a:endParaRPr>
          </a:p>
          <a:p>
            <a:pPr marL="478615" indent="-478615">
              <a:spcBef>
                <a:spcPts val="615"/>
              </a:spcBef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>
                <a:solidFill>
                  <a:schemeClr val="dk1"/>
                </a:solidFill>
                <a:latin typeface="Times New Roman"/>
              </a:rPr>
              <a:t>Ich rola polega na konstruowaniu i zarządzaniu systemami wytwarzania produktów i usług organizacji. Do zakresu ich zadań zalicza się najczęściej:</a:t>
            </a:r>
          </a:p>
          <a:p>
            <a:pPr marL="1037249" lvl="1" indent="-399087"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>
                <a:solidFill>
                  <a:schemeClr val="dk1"/>
                </a:solidFill>
                <a:latin typeface="Times New Roman"/>
              </a:rPr>
              <a:t>kontrolę produkcji, zarządzanie zapasami</a:t>
            </a:r>
          </a:p>
          <a:p>
            <a:pPr marL="1037249" lvl="1" indent="-399087"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>
                <a:solidFill>
                  <a:schemeClr val="dk1"/>
                </a:solidFill>
                <a:latin typeface="Times New Roman"/>
              </a:rPr>
              <a:t>kontrolę jakości, projektowanie technologii i rozwiązań produkcyjnych</a:t>
            </a:r>
          </a:p>
          <a:p>
            <a:pPr marL="478615" indent="-478615">
              <a:spcBef>
                <a:spcPts val="615"/>
              </a:spcBef>
              <a:tabLst>
                <a:tab pos="0" algn="l"/>
              </a:tabLst>
            </a:pPr>
            <a:r>
              <a:rPr lang="pl-PL" sz="3100" b="1">
                <a:solidFill>
                  <a:srgbClr val="0000FF"/>
                </a:solidFill>
                <a:latin typeface="Times New Roman"/>
              </a:rPr>
              <a:t>Menedżerowie zasobów ludzkich</a:t>
            </a:r>
            <a:endParaRPr lang="pl-PL" sz="3100">
              <a:solidFill>
                <a:schemeClr val="dk1"/>
              </a:solidFill>
              <a:latin typeface="Times New Roman"/>
            </a:endParaRPr>
          </a:p>
          <a:p>
            <a:pPr marL="478615" indent="-478615">
              <a:spcBef>
                <a:spcPts val="615"/>
              </a:spcBef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>
                <a:solidFill>
                  <a:schemeClr val="dk1"/>
                </a:solidFill>
                <a:latin typeface="Times New Roman"/>
              </a:rPr>
              <a:t>Kierownicy kadr są odpowiedzialni za zatrudnianie i rozwój pracowników przedsiębiorstwa. Do ich zadań należy:</a:t>
            </a:r>
          </a:p>
          <a:p>
            <a:pPr marL="1037249" lvl="1" indent="-399087"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>
                <a:solidFill>
                  <a:schemeClr val="dk1"/>
                </a:solidFill>
                <a:latin typeface="Times New Roman"/>
              </a:rPr>
              <a:t>planowanie zasobów ludzkich, rekrutacja i dobór pracowników</a:t>
            </a:r>
          </a:p>
          <a:p>
            <a:pPr marL="1037249" lvl="1" indent="-399087"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>
                <a:solidFill>
                  <a:schemeClr val="dk1"/>
                </a:solidFill>
                <a:latin typeface="Times New Roman"/>
              </a:rPr>
              <a:t>szkolenia i rozwój kadr</a:t>
            </a:r>
          </a:p>
          <a:p>
            <a:pPr marL="1037249" lvl="1" indent="-399087"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>
                <a:solidFill>
                  <a:schemeClr val="dk1"/>
                </a:solidFill>
                <a:latin typeface="Times New Roman"/>
              </a:rPr>
              <a:t>projektowanie systemów motywacyjnych, w tym wynagrodzeń i premii</a:t>
            </a:r>
          </a:p>
          <a:p>
            <a:pPr marL="1037249" lvl="1" indent="-399087"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>
                <a:solidFill>
                  <a:schemeClr val="dk1"/>
                </a:solidFill>
                <a:latin typeface="Times New Roman"/>
              </a:rPr>
              <a:t>formułowanie systemów ocen wyników pracowników</a:t>
            </a:r>
          </a:p>
          <a:p>
            <a:pPr marL="1037249" lvl="1" indent="-399087">
              <a:spcBef>
                <a:spcPts val="560"/>
              </a:spcBef>
              <a:buClr>
                <a:srgbClr val="000000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>
                <a:solidFill>
                  <a:schemeClr val="dk1"/>
                </a:solidFill>
                <a:latin typeface="Times New Roman"/>
              </a:rPr>
              <a:t>dokonywanie zmian w obsadzie kadrowej przedsiębiorstwa</a:t>
            </a:r>
          </a:p>
          <a:p>
            <a:pPr marL="478615" indent="-478615">
              <a:spcBef>
                <a:spcPts val="615"/>
              </a:spcBef>
              <a:buClr>
                <a:srgbClr val="000000"/>
              </a:buClr>
              <a:buFont typeface="Symbol" charset="2"/>
              <a:buChar char=""/>
              <a:tabLst>
                <a:tab pos="0" algn="l"/>
              </a:tabLst>
            </a:pPr>
            <a:r>
              <a:rPr lang="pl-PL" sz="3100">
                <a:solidFill>
                  <a:schemeClr val="dk1"/>
                </a:solidFill>
                <a:latin typeface="Times New Roman"/>
              </a:rPr>
              <a:t>Menedżerowie innych dziedzin:</a:t>
            </a:r>
          </a:p>
          <a:p>
            <a:pPr marL="1037249" lvl="1" indent="-399087">
              <a:spcBef>
                <a:spcPts val="560"/>
              </a:spcBef>
              <a:buClr>
                <a:srgbClr val="0000FF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 b="1">
                <a:solidFill>
                  <a:srgbClr val="0000FF"/>
                </a:solidFill>
                <a:latin typeface="Times New Roman"/>
              </a:rPr>
              <a:t>Menedżerowie public-relations</a:t>
            </a:r>
            <a:r>
              <a:rPr lang="pl-PL" sz="2800">
                <a:solidFill>
                  <a:srgbClr val="0000FF"/>
                </a:solidFill>
                <a:latin typeface="Times New Roman"/>
              </a:rPr>
              <a:t> </a:t>
            </a:r>
            <a:r>
              <a:rPr lang="pl-PL" sz="2800">
                <a:solidFill>
                  <a:schemeClr val="dk1"/>
                </a:solidFill>
                <a:latin typeface="Times New Roman"/>
              </a:rPr>
              <a:t>odpowiedzialni za kontakty z opinią publiczną i środkami masowego przekazu</a:t>
            </a:r>
          </a:p>
          <a:p>
            <a:pPr marL="1037249" lvl="1" indent="-399087">
              <a:spcBef>
                <a:spcPts val="560"/>
              </a:spcBef>
              <a:buClr>
                <a:srgbClr val="0000FF"/>
              </a:buClr>
              <a:buFont typeface="Symbol" charset="2"/>
              <a:buChar char=""/>
              <a:tabLst>
                <a:tab pos="0" algn="l"/>
              </a:tabLst>
            </a:pPr>
            <a:r>
              <a:rPr lang="pl-PL" sz="2800" b="1">
                <a:solidFill>
                  <a:srgbClr val="0000FF"/>
                </a:solidFill>
                <a:latin typeface="Times New Roman"/>
              </a:rPr>
              <a:t>Menedżerowie ds. badań i rozwoju</a:t>
            </a:r>
            <a:r>
              <a:rPr lang="pl-PL" sz="2800">
                <a:solidFill>
                  <a:srgbClr val="0000FF"/>
                </a:solidFill>
                <a:latin typeface="Times New Roman"/>
              </a:rPr>
              <a:t> </a:t>
            </a:r>
            <a:r>
              <a:rPr lang="pl-PL" sz="2800">
                <a:solidFill>
                  <a:schemeClr val="dk1"/>
                </a:solidFill>
                <a:latin typeface="Times New Roman"/>
              </a:rPr>
              <a:t>koordynują działania naukowców i inżynierów pracujących nad projektami badawczymi i rozwojowymi nowych produktów</a:t>
            </a:r>
          </a:p>
        </p:txBody>
      </p:sp>
    </p:spTree>
    <p:extLst>
      <p:ext uri="{BB962C8B-B14F-4D97-AF65-F5344CB8AC3E}">
        <p14:creationId xmlns:p14="http://schemas.microsoft.com/office/powerpoint/2010/main" val="11111172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2" name="PlaceHolder 1"/>
          <p:cNvSpPr>
            <a:spLocks noGrp="1"/>
          </p:cNvSpPr>
          <p:nvPr>
            <p:ph type="title"/>
          </p:nvPr>
        </p:nvSpPr>
        <p:spPr>
          <a:xfrm>
            <a:off x="960120" y="746928"/>
            <a:ext cx="10880856" cy="1599696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ctr">
            <a:noAutofit/>
          </a:bodyPr>
          <a:lstStyle/>
          <a:p>
            <a:r>
              <a:rPr lang="pl-PL" sz="4900" b="1">
                <a:solidFill>
                  <a:srgbClr val="000099"/>
                </a:solidFill>
                <a:latin typeface="Times New Roman"/>
              </a:rPr>
              <a:t>Podział menedżerów ze względu </a:t>
            </a:r>
            <a:r>
              <a:rPr sz="4900"/>
              <a:t/>
            </a:r>
            <a:br>
              <a:rPr sz="4900"/>
            </a:br>
            <a:r>
              <a:rPr lang="pl-PL" sz="4900" b="1">
                <a:solidFill>
                  <a:srgbClr val="000099"/>
                </a:solidFill>
                <a:latin typeface="Times New Roman"/>
              </a:rPr>
              <a:t>na stosunek do powierzanych </a:t>
            </a:r>
            <a:r>
              <a:rPr sz="4900"/>
              <a:t/>
            </a:r>
            <a:br>
              <a:rPr sz="4900"/>
            </a:br>
            <a:r>
              <a:rPr lang="pl-PL" sz="4900" b="1">
                <a:solidFill>
                  <a:srgbClr val="000099"/>
                </a:solidFill>
                <a:latin typeface="Times New Roman"/>
              </a:rPr>
              <a:t>i zarządzanych przez nich zasobów</a:t>
            </a:r>
            <a:endParaRPr lang="pl-PL" sz="4900">
              <a:solidFill>
                <a:schemeClr val="dk1"/>
              </a:solidFill>
              <a:latin typeface="Times New Roman"/>
            </a:endParaRPr>
          </a:p>
        </p:txBody>
      </p:sp>
      <p:graphicFrame>
        <p:nvGraphicFramePr>
          <p:cNvPr id="1923" name="Tabela 3"/>
          <p:cNvGraphicFramePr/>
          <p:nvPr/>
        </p:nvGraphicFramePr>
        <p:xfrm>
          <a:off x="280224" y="3302712"/>
          <a:ext cx="12241152" cy="4502736"/>
        </p:xfrm>
        <a:graphic>
          <a:graphicData uri="http://schemas.openxmlformats.org/drawingml/2006/table">
            <a:tbl>
              <a:tblPr/>
              <a:tblGrid>
                <a:gridCol w="61205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20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12064">
                <a:tc>
                  <a:txBody>
                    <a:bodyPr/>
                    <a:lstStyle/>
                    <a:p>
                      <a:pPr algn="ctr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</a:pPr>
                      <a:r>
                        <a:rPr lang="pl-PL" sz="2500" b="1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Menedżer-przedsiębiorca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44352" marR="44352" marT="64008" marB="64008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</a:pPr>
                      <a:r>
                        <a:rPr lang="pl-PL" sz="2500" b="1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Menedżer najemny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44352" marR="44352" marT="64008" marB="64008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78608">
                <a:tc>
                  <a:txBody>
                    <a:bodyPr/>
                    <a:lstStyle/>
                    <a:p>
                      <a:pPr marL="343080" indent="-343080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  <a:buClr>
                          <a:srgbClr val="000000"/>
                        </a:buClr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pl-PL" sz="2500" b="0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zakłada firmę i kieruje nią na własny rachunek i ryzyko finansowe,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marL="343080" indent="-343080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  <a:buClr>
                          <a:srgbClr val="000000"/>
                        </a:buClr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pl-PL" sz="2500" b="0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następuje tu połączenie funkcji właścicielskich i menedżerskich.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44352" marR="44352" marT="64008" marB="64008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343080" indent="-343080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  <a:buClr>
                          <a:srgbClr val="000000"/>
                        </a:buClr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pl-PL" sz="2500" b="0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posiada zdolności, wykazuje się dużą inicjatywą i pomysłowością w działaniu, które nakierowuje na rozwój firmy nie będącej jego własnością,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 marL="343080" indent="-343080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  <a:buClr>
                          <a:srgbClr val="000000"/>
                        </a:buClr>
                        <a:buFont typeface="Symbol"/>
                        <a:buChar char=""/>
                        <a:tabLst>
                          <a:tab pos="228600" algn="l"/>
                        </a:tabLst>
                      </a:pPr>
                      <a:r>
                        <a:rPr lang="pl-PL" sz="2500" b="0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w tym przypadku występuje rozdział funkcji właścicielskich od menedżerskich w przedsiębiorstwie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44352" marR="44352" marT="64008" marB="64008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ctr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</a:pPr>
                      <a:r>
                        <a:rPr lang="pl-PL" sz="2500" b="0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biznesmen, przedsiębiorca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44352" marR="44352" marT="64008" marB="64008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0080">
                        <a:lnSpc>
                          <a:spcPct val="100000"/>
                        </a:lnSpc>
                        <a:spcBef>
                          <a:spcPts val="499"/>
                        </a:spcBef>
                        <a:spcAft>
                          <a:spcPts val="499"/>
                        </a:spcAft>
                      </a:pPr>
                      <a:r>
                        <a:rPr lang="pl-PL" sz="2500" b="0" u="none" strike="noStrike">
                          <a:solidFill>
                            <a:schemeClr val="dk1"/>
                          </a:solidFill>
                          <a:uFillTx/>
                          <a:latin typeface="Times New Roman"/>
                        </a:rPr>
                        <a:t>menedżer, prezes, dyrektor zarządzający</a:t>
                      </a:r>
                      <a:endParaRPr lang="pl-PL" sz="2500" b="0" u="none" strike="noStrik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marL="44352" marR="44352" marT="64008" marB="64008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72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8" name="PlaceHolder 1"/>
          <p:cNvSpPr>
            <a:spLocks noGrp="1"/>
          </p:cNvSpPr>
          <p:nvPr>
            <p:ph type="title"/>
          </p:nvPr>
        </p:nvSpPr>
        <p:spPr>
          <a:xfrm>
            <a:off x="960120" y="320040"/>
            <a:ext cx="10880856" cy="746424"/>
          </a:xfrm>
          <a:prstGeom prst="rect">
            <a:avLst/>
          </a:prstGeom>
          <a:noFill/>
          <a:ln w="0">
            <a:noFill/>
          </a:ln>
        </p:spPr>
        <p:txBody>
          <a:bodyPr lIns="127327" tIns="63420" rIns="127327" bIns="63420" numCol="1" spcCol="0" anchor="ctr">
            <a:noAutofit/>
          </a:bodyPr>
          <a:lstStyle/>
          <a:p>
            <a:r>
              <a:rPr lang="pl-PL" sz="4900" b="1">
                <a:solidFill>
                  <a:srgbClr val="000099"/>
                </a:solidFill>
                <a:latin typeface="Times New Roman"/>
              </a:rPr>
              <a:t>Role i umiejętności kierownicze</a:t>
            </a:r>
            <a:endParaRPr lang="pl-PL" sz="4900">
              <a:solidFill>
                <a:schemeClr val="dk1"/>
              </a:solidFill>
              <a:latin typeface="Times New Roman"/>
            </a:endParaRPr>
          </a:p>
        </p:txBody>
      </p:sp>
      <p:grpSp>
        <p:nvGrpSpPr>
          <p:cNvPr id="1929" name="Group 3"/>
          <p:cNvGrpSpPr/>
          <p:nvPr/>
        </p:nvGrpSpPr>
        <p:grpSpPr>
          <a:xfrm>
            <a:off x="320040" y="2111256"/>
            <a:ext cx="12161016" cy="5355504"/>
            <a:chOff x="228600" y="1508040"/>
            <a:chExt cx="8686440" cy="3825360"/>
          </a:xfrm>
        </p:grpSpPr>
        <p:sp>
          <p:nvSpPr>
            <p:cNvPr id="1930" name="Rectangle 4"/>
            <p:cNvSpPr/>
            <p:nvPr/>
          </p:nvSpPr>
          <p:spPr>
            <a:xfrm>
              <a:off x="1219320" y="1508040"/>
              <a:ext cx="6857640" cy="526579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 defTabSz="1278312" eaLnBrk="1" fontAlgn="auto" hangingPunct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-PL" sz="4200" b="1" i="1">
                  <a:solidFill>
                    <a:srgbClr val="000099"/>
                  </a:solidFill>
                </a:rPr>
                <a:t>Teoria ról kierowniczych H. Mintzberga</a:t>
              </a:r>
              <a:endParaRPr lang="pl-PL" sz="4200">
                <a:solidFill>
                  <a:srgbClr val="000000"/>
                </a:solidFill>
                <a:latin typeface="Arial"/>
              </a:endParaRPr>
            </a:p>
          </p:txBody>
        </p:sp>
        <p:graphicFrame>
          <p:nvGraphicFramePr>
            <p:cNvPr id="1931" name="Object 1024"/>
            <p:cNvGraphicFramePr/>
            <p:nvPr/>
          </p:nvGraphicFramePr>
          <p:xfrm>
            <a:off x="228600" y="2236680"/>
            <a:ext cx="8686440" cy="30967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r:id="rId3" imgW="0" imgH="0" progId="Word.Document.8">
                    <p:embed/>
                  </p:oleObj>
                </mc:Choice>
                <mc:Fallback>
                  <p:oleObj r:id="rId3" imgW="0" imgH="0" progId="Word.Document.8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/>
                      </p:blipFill>
                      <p:spPr>
                        <a:xfrm>
                          <a:off x="228600" y="2236680"/>
                          <a:ext cx="8686440" cy="3096720"/>
                        </a:xfrm>
                        <a:prstGeom prst="rect">
                          <a:avLst/>
                        </a:prstGeom>
                        <a:ln w="0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8219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13217</TotalTime>
  <Words>957</Words>
  <Application>Microsoft Office PowerPoint</Application>
  <PresentationFormat>Papier A3 (297x420 mm)</PresentationFormat>
  <Paragraphs>90</Paragraphs>
  <Slides>12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2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5" baseType="lpstr">
      <vt:lpstr>1_Motyw pakietu Office</vt:lpstr>
      <vt:lpstr>9_Motyw pakietu Office</vt:lpstr>
      <vt:lpstr>Dokument programu Microsoft Word 97–2003</vt:lpstr>
      <vt:lpstr>Menedżerowie w organizacjach</vt:lpstr>
      <vt:lpstr>Prezentacja programu PowerPoint</vt:lpstr>
      <vt:lpstr>Prezentacja programu PowerPoint</vt:lpstr>
      <vt:lpstr>Prezentacja programu PowerPoint</vt:lpstr>
      <vt:lpstr>Podział menedżerów wg obszaru zarządzania</vt:lpstr>
      <vt:lpstr>Prezentacja programu PowerPoint</vt:lpstr>
      <vt:lpstr>Prezentacja programu PowerPoint</vt:lpstr>
      <vt:lpstr>Podział menedżerów ze względu  na stosunek do powierzanych  i zarządzanych przez nich zasobów</vt:lpstr>
      <vt:lpstr>Role i umiejętności kierownicze</vt:lpstr>
      <vt:lpstr>Kategoria ról interpersonalnych</vt:lpstr>
      <vt:lpstr>Kategoria ról informacyjnych</vt:lpstr>
      <vt:lpstr>Kategoria ról decyzyjnych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Matejun</dc:creator>
  <cp:lastModifiedBy>Kowalski Ryszard</cp:lastModifiedBy>
  <cp:revision>1160</cp:revision>
  <cp:lastPrinted>2021-01-19T07:19:20Z</cp:lastPrinted>
  <dcterms:created xsi:type="dcterms:W3CDTF">2004-04-12T18:55:21Z</dcterms:created>
  <dcterms:modified xsi:type="dcterms:W3CDTF">2025-05-07T20:16:12Z</dcterms:modified>
</cp:coreProperties>
</file>