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56" r:id="rId1"/>
    <p:sldMasterId id="2147483968" r:id="rId2"/>
    <p:sldMasterId id="2147483980" r:id="rId3"/>
    <p:sldMasterId id="2147483993" r:id="rId4"/>
  </p:sldMasterIdLst>
  <p:notesMasterIdLst>
    <p:notesMasterId r:id="rId14"/>
  </p:notesMasterIdLst>
  <p:handoutMasterIdLst>
    <p:handoutMasterId r:id="rId15"/>
  </p:handoutMasterIdLst>
  <p:sldIdLst>
    <p:sldId id="1157" r:id="rId5"/>
    <p:sldId id="1166" r:id="rId6"/>
    <p:sldId id="1158" r:id="rId7"/>
    <p:sldId id="1169" r:id="rId8"/>
    <p:sldId id="1170" r:id="rId9"/>
    <p:sldId id="1171" r:id="rId10"/>
    <p:sldId id="1172" r:id="rId11"/>
    <p:sldId id="1174" r:id="rId12"/>
    <p:sldId id="1175" r:id="rId13"/>
  </p:sldIdLst>
  <p:sldSz cx="12801600" cy="9601200" type="A3"/>
  <p:notesSz cx="6858000" cy="9774238"/>
  <p:defaultTextStyle>
    <a:defPPr>
      <a:defRPr lang="pl-PL"/>
    </a:defPPr>
    <a:lvl1pPr algn="l" rtl="0" eaLnBrk="0" fontAlgn="base" hangingPunct="0">
      <a:spcBef>
        <a:spcPct val="20000"/>
      </a:spcBef>
      <a:spcAft>
        <a:spcPct val="0"/>
      </a:spcAft>
      <a:buChar char="•"/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39618" algn="l" rtl="0" eaLnBrk="0" fontAlgn="base" hangingPunct="0">
      <a:spcBef>
        <a:spcPct val="20000"/>
      </a:spcBef>
      <a:spcAft>
        <a:spcPct val="0"/>
      </a:spcAft>
      <a:buChar char="•"/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79236" algn="l" rtl="0" eaLnBrk="0" fontAlgn="base" hangingPunct="0">
      <a:spcBef>
        <a:spcPct val="20000"/>
      </a:spcBef>
      <a:spcAft>
        <a:spcPct val="0"/>
      </a:spcAft>
      <a:buChar char="•"/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918855" algn="l" rtl="0" eaLnBrk="0" fontAlgn="base" hangingPunct="0">
      <a:spcBef>
        <a:spcPct val="20000"/>
      </a:spcBef>
      <a:spcAft>
        <a:spcPct val="0"/>
      </a:spcAft>
      <a:buChar char="•"/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558473" algn="l" rtl="0" eaLnBrk="0" fontAlgn="base" hangingPunct="0">
      <a:spcBef>
        <a:spcPct val="20000"/>
      </a:spcBef>
      <a:spcAft>
        <a:spcPct val="0"/>
      </a:spcAft>
      <a:buChar char="•"/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198094" algn="l" defTabSz="1279236" rtl="0" eaLnBrk="1" latinLnBrk="0" hangingPunct="1"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3837716" algn="l" defTabSz="1279236" rtl="0" eaLnBrk="1" latinLnBrk="0" hangingPunct="1"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4477334" algn="l" defTabSz="1279236" rtl="0" eaLnBrk="1" latinLnBrk="0" hangingPunct="1"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5116954" algn="l" defTabSz="1279236" rtl="0" eaLnBrk="1" latinLnBrk="0" hangingPunct="1"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000099"/>
    <a:srgbClr val="CCFFCC"/>
    <a:srgbClr val="008000"/>
    <a:srgbClr val="0033CC"/>
    <a:srgbClr val="FF0000"/>
    <a:srgbClr val="00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8" autoAdjust="0"/>
    <p:restoredTop sz="94737" autoAdjust="0"/>
  </p:normalViewPr>
  <p:slideViewPr>
    <p:cSldViewPr>
      <p:cViewPr varScale="1">
        <p:scale>
          <a:sx n="111" d="100"/>
          <a:sy n="111" d="100"/>
        </p:scale>
        <p:origin x="-1878" y="-78"/>
      </p:cViewPr>
      <p:guideLst>
        <p:guide orient="horz" pos="2160"/>
        <p:guide orient="horz" pos="3024"/>
        <p:guide pos="2880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60" y="-90"/>
      </p:cViewPr>
      <p:guideLst>
        <p:guide orient="horz" pos="307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96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96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fld id="{28EF9031-2071-4582-86F5-D87342B4F08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43659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98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5838" y="733425"/>
            <a:ext cx="4886325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fld id="{7E92DBD5-5720-4925-A179-D3DF8BE78F1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1690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3961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79236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91885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558473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198094" algn="l" defTabSz="127923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37716" algn="l" defTabSz="127923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77334" algn="l" defTabSz="127923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16954" algn="l" defTabSz="127923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60120" y="2982634"/>
            <a:ext cx="10881360" cy="205803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/>
            </a:lvl1pPr>
            <a:lvl2pPr marL="638001" indent="0" algn="ctr">
              <a:buNone/>
              <a:defRPr/>
            </a:lvl2pPr>
            <a:lvl3pPr marL="1276003" indent="0" algn="ctr">
              <a:buNone/>
              <a:defRPr/>
            </a:lvl3pPr>
            <a:lvl4pPr marL="1914014" indent="0" algn="ctr">
              <a:buNone/>
              <a:defRPr/>
            </a:lvl4pPr>
            <a:lvl5pPr marL="2552029" indent="0" algn="ctr">
              <a:buNone/>
              <a:defRPr/>
            </a:lvl5pPr>
            <a:lvl6pPr marL="3190046" indent="0" algn="ctr">
              <a:buNone/>
              <a:defRPr/>
            </a:lvl6pPr>
            <a:lvl7pPr marL="3828056" indent="0" algn="ctr">
              <a:buNone/>
              <a:defRPr/>
            </a:lvl7pPr>
            <a:lvl8pPr marL="4466066" indent="0" algn="ctr">
              <a:buNone/>
              <a:defRPr/>
            </a:lvl8pPr>
            <a:lvl9pPr marL="5104078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B75C97B9-A209-4FB2-B398-608917547CE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883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30A9C850-0F57-455C-8309-F87031F29B1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1503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121140" y="853440"/>
            <a:ext cx="2720340" cy="768096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60120" y="853440"/>
            <a:ext cx="7947660" cy="768096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F0FF399A-2880-41E5-AF0F-17B72336EEE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55425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60120" y="2982599"/>
            <a:ext cx="10881360" cy="205803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/>
            </a:lvl1pPr>
            <a:lvl2pPr marL="640003" indent="0" algn="ctr">
              <a:buNone/>
              <a:defRPr/>
            </a:lvl2pPr>
            <a:lvl3pPr marL="1280006" indent="0" algn="ctr">
              <a:buNone/>
              <a:defRPr/>
            </a:lvl3pPr>
            <a:lvl4pPr marL="1920009" indent="0" algn="ctr">
              <a:buNone/>
              <a:defRPr/>
            </a:lvl4pPr>
            <a:lvl5pPr marL="2560013" indent="0" algn="ctr">
              <a:buNone/>
              <a:defRPr/>
            </a:lvl5pPr>
            <a:lvl6pPr marL="3200016" indent="0" algn="ctr">
              <a:buNone/>
              <a:defRPr/>
            </a:lvl6pPr>
            <a:lvl7pPr marL="3840019" indent="0" algn="ctr">
              <a:buNone/>
              <a:defRPr/>
            </a:lvl7pPr>
            <a:lvl8pPr marL="4480022" indent="0" algn="ctr">
              <a:buNone/>
              <a:defRPr/>
            </a:lvl8pPr>
            <a:lvl9pPr marL="5120025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421C7-D7BC-4817-A136-7C575DC428C1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728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730EF-9EDF-4551-AEB4-96F7DAB34D60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186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11238" y="6169664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11238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/>
            </a:lvl1pPr>
            <a:lvl2pPr marL="640003" indent="0">
              <a:buNone/>
              <a:defRPr sz="2500"/>
            </a:lvl2pPr>
            <a:lvl3pPr marL="1280006" indent="0">
              <a:buNone/>
              <a:defRPr sz="2200"/>
            </a:lvl3pPr>
            <a:lvl4pPr marL="1920009" indent="0">
              <a:buNone/>
              <a:defRPr sz="2000"/>
            </a:lvl4pPr>
            <a:lvl5pPr marL="2560013" indent="0">
              <a:buNone/>
              <a:defRPr sz="2000"/>
            </a:lvl5pPr>
            <a:lvl6pPr marL="3200016" indent="0">
              <a:buNone/>
              <a:defRPr sz="2000"/>
            </a:lvl6pPr>
            <a:lvl7pPr marL="3840019" indent="0">
              <a:buNone/>
              <a:defRPr sz="2000"/>
            </a:lvl7pPr>
            <a:lvl8pPr marL="4480022" indent="0">
              <a:buNone/>
              <a:defRPr sz="2000"/>
            </a:lvl8pPr>
            <a:lvl9pPr marL="5120025" indent="0">
              <a:buNone/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C451E-4A28-45E0-A36F-68B3540BC2EE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27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6012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50748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2A5EA-5224-4158-9527-BC179697150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729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0" y="384492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40080" y="2149160"/>
            <a:ext cx="5656263" cy="895668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03" indent="0">
              <a:buNone/>
              <a:defRPr sz="2800" b="1"/>
            </a:lvl2pPr>
            <a:lvl3pPr marL="1280006" indent="0">
              <a:buNone/>
              <a:defRPr sz="2500" b="1"/>
            </a:lvl3pPr>
            <a:lvl4pPr marL="1920009" indent="0">
              <a:buNone/>
              <a:defRPr sz="2200" b="1"/>
            </a:lvl4pPr>
            <a:lvl5pPr marL="2560013" indent="0">
              <a:buNone/>
              <a:defRPr sz="2200" b="1"/>
            </a:lvl5pPr>
            <a:lvl6pPr marL="3200016" indent="0">
              <a:buNone/>
              <a:defRPr sz="2200" b="1"/>
            </a:lvl6pPr>
            <a:lvl7pPr marL="3840019" indent="0">
              <a:buNone/>
              <a:defRPr sz="2200" b="1"/>
            </a:lvl7pPr>
            <a:lvl8pPr marL="4480022" indent="0">
              <a:buNone/>
              <a:defRPr sz="2200" b="1"/>
            </a:lvl8pPr>
            <a:lvl9pPr marL="5120025" indent="0">
              <a:buNone/>
              <a:defRPr sz="2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503040" y="2149160"/>
            <a:ext cx="5658485" cy="895668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03" indent="0">
              <a:buNone/>
              <a:defRPr sz="2800" b="1"/>
            </a:lvl2pPr>
            <a:lvl3pPr marL="1280006" indent="0">
              <a:buNone/>
              <a:defRPr sz="2500" b="1"/>
            </a:lvl3pPr>
            <a:lvl4pPr marL="1920009" indent="0">
              <a:buNone/>
              <a:defRPr sz="2200" b="1"/>
            </a:lvl4pPr>
            <a:lvl5pPr marL="2560013" indent="0">
              <a:buNone/>
              <a:defRPr sz="2200" b="1"/>
            </a:lvl5pPr>
            <a:lvl6pPr marL="3200016" indent="0">
              <a:buNone/>
              <a:defRPr sz="2200" b="1"/>
            </a:lvl6pPr>
            <a:lvl7pPr marL="3840019" indent="0">
              <a:buNone/>
              <a:defRPr sz="2200" b="1"/>
            </a:lvl7pPr>
            <a:lvl8pPr marL="4480022" indent="0">
              <a:buNone/>
              <a:defRPr sz="2200" b="1"/>
            </a:lvl8pPr>
            <a:lvl9pPr marL="5120025" indent="0">
              <a:buNone/>
              <a:defRPr sz="2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503040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8A525-D529-43BF-B1D6-0290DFC360F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3486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24E37-A393-4B9D-8D09-7D267AF27C1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045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8CBBF-4E43-41D1-A4CD-B3D5807BB149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4071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5" y="382271"/>
            <a:ext cx="4211638" cy="162687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5070" y="382275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40085" y="2009145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03" indent="0">
              <a:buNone/>
              <a:defRPr sz="1700"/>
            </a:lvl2pPr>
            <a:lvl3pPr marL="1280006" indent="0">
              <a:buNone/>
              <a:defRPr sz="1400"/>
            </a:lvl3pPr>
            <a:lvl4pPr marL="1920009" indent="0">
              <a:buNone/>
              <a:defRPr sz="1300"/>
            </a:lvl4pPr>
            <a:lvl5pPr marL="2560013" indent="0">
              <a:buNone/>
              <a:defRPr sz="1300"/>
            </a:lvl5pPr>
            <a:lvl6pPr marL="3200016" indent="0">
              <a:buNone/>
              <a:defRPr sz="1300"/>
            </a:lvl6pPr>
            <a:lvl7pPr marL="3840019" indent="0">
              <a:buNone/>
              <a:defRPr sz="1300"/>
            </a:lvl7pPr>
            <a:lvl8pPr marL="4480022" indent="0">
              <a:buNone/>
              <a:defRPr sz="1300"/>
            </a:lvl8pPr>
            <a:lvl9pPr marL="5120025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FE969-DBB6-4B10-A623-0CDB800F9447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73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397B719D-C19D-4751-9DF7-015F7DBB5B3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899582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5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03" indent="0">
              <a:buNone/>
              <a:defRPr sz="3900"/>
            </a:lvl2pPr>
            <a:lvl3pPr marL="1280006" indent="0">
              <a:buNone/>
              <a:defRPr sz="3400"/>
            </a:lvl3pPr>
            <a:lvl4pPr marL="1920009" indent="0">
              <a:buNone/>
              <a:defRPr sz="2800"/>
            </a:lvl4pPr>
            <a:lvl5pPr marL="2560013" indent="0">
              <a:buNone/>
              <a:defRPr sz="2800"/>
            </a:lvl5pPr>
            <a:lvl6pPr marL="3200016" indent="0">
              <a:buNone/>
              <a:defRPr sz="2800"/>
            </a:lvl6pPr>
            <a:lvl7pPr marL="3840019" indent="0">
              <a:buNone/>
              <a:defRPr sz="2800"/>
            </a:lvl7pPr>
            <a:lvl8pPr marL="4480022" indent="0">
              <a:buNone/>
              <a:defRPr sz="2800"/>
            </a:lvl8pPr>
            <a:lvl9pPr marL="5120025" indent="0">
              <a:buNone/>
              <a:defRPr sz="28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8"/>
          </a:xfrm>
        </p:spPr>
        <p:txBody>
          <a:bodyPr/>
          <a:lstStyle>
            <a:lvl1pPr marL="0" indent="0">
              <a:buNone/>
              <a:defRPr sz="2000"/>
            </a:lvl1pPr>
            <a:lvl2pPr marL="640003" indent="0">
              <a:buNone/>
              <a:defRPr sz="1700"/>
            </a:lvl2pPr>
            <a:lvl3pPr marL="1280006" indent="0">
              <a:buNone/>
              <a:defRPr sz="1400"/>
            </a:lvl3pPr>
            <a:lvl4pPr marL="1920009" indent="0">
              <a:buNone/>
              <a:defRPr sz="1300"/>
            </a:lvl4pPr>
            <a:lvl5pPr marL="2560013" indent="0">
              <a:buNone/>
              <a:defRPr sz="1300"/>
            </a:lvl5pPr>
            <a:lvl6pPr marL="3200016" indent="0">
              <a:buNone/>
              <a:defRPr sz="1300"/>
            </a:lvl6pPr>
            <a:lvl7pPr marL="3840019" indent="0">
              <a:buNone/>
              <a:defRPr sz="1300"/>
            </a:lvl7pPr>
            <a:lvl8pPr marL="4480022" indent="0">
              <a:buNone/>
              <a:defRPr sz="1300"/>
            </a:lvl8pPr>
            <a:lvl9pPr marL="5120025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8F0DD-F40C-440E-A920-01C359CC8F2A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7034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01083-EEAD-4BA7-952F-45324D918BC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0663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121140" y="853440"/>
            <a:ext cx="2720340" cy="768096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60120" y="853440"/>
            <a:ext cx="7947660" cy="768096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F81F3-F478-495E-8977-8A7E98912C6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5072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60120" y="2982636"/>
            <a:ext cx="10881360" cy="205803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/>
            </a:lvl1pPr>
            <a:lvl2pPr marL="637847" indent="0" algn="ctr">
              <a:buNone/>
              <a:defRPr/>
            </a:lvl2pPr>
            <a:lvl3pPr marL="1275695" indent="0" algn="ctr">
              <a:buNone/>
              <a:defRPr/>
            </a:lvl3pPr>
            <a:lvl4pPr marL="1913555" indent="0" algn="ctr">
              <a:buNone/>
              <a:defRPr/>
            </a:lvl4pPr>
            <a:lvl5pPr marL="2551417" indent="0" algn="ctr">
              <a:buNone/>
              <a:defRPr/>
            </a:lvl5pPr>
            <a:lvl6pPr marL="3189280" indent="0" algn="ctr">
              <a:buNone/>
              <a:defRPr/>
            </a:lvl6pPr>
            <a:lvl7pPr marL="3827138" indent="0" algn="ctr">
              <a:buNone/>
              <a:defRPr/>
            </a:lvl7pPr>
            <a:lvl8pPr marL="4464995" indent="0" algn="ctr">
              <a:buNone/>
              <a:defRPr/>
            </a:lvl8pPr>
            <a:lvl9pPr marL="5102853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4CD02-7A4B-4767-9619-B42A6A295160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5369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64681-53C1-4244-80E5-6F310006A388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3492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11238" y="616970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11238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/>
            </a:lvl1pPr>
            <a:lvl2pPr marL="637847" indent="0">
              <a:buNone/>
              <a:defRPr sz="2500"/>
            </a:lvl2pPr>
            <a:lvl3pPr marL="1275695" indent="0">
              <a:buNone/>
              <a:defRPr sz="2200"/>
            </a:lvl3pPr>
            <a:lvl4pPr marL="1913555" indent="0">
              <a:buNone/>
              <a:defRPr sz="2000"/>
            </a:lvl4pPr>
            <a:lvl5pPr marL="2551417" indent="0">
              <a:buNone/>
              <a:defRPr sz="2000"/>
            </a:lvl5pPr>
            <a:lvl6pPr marL="3189280" indent="0">
              <a:buNone/>
              <a:defRPr sz="2000"/>
            </a:lvl6pPr>
            <a:lvl7pPr marL="3827138" indent="0">
              <a:buNone/>
              <a:defRPr sz="2000"/>
            </a:lvl7pPr>
            <a:lvl8pPr marL="4464995" indent="0">
              <a:buNone/>
              <a:defRPr sz="2000"/>
            </a:lvl8pPr>
            <a:lvl9pPr marL="5102853" indent="0">
              <a:buNone/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1E3F3-DB46-441A-9824-C997F742B51E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799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6012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50748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E430D-E7EC-4759-A14F-10BEC502C472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9456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7847" indent="0">
              <a:buNone/>
              <a:defRPr sz="2800" b="1"/>
            </a:lvl2pPr>
            <a:lvl3pPr marL="1275695" indent="0">
              <a:buNone/>
              <a:defRPr sz="2500" b="1"/>
            </a:lvl3pPr>
            <a:lvl4pPr marL="1913555" indent="0">
              <a:buNone/>
              <a:defRPr sz="2200" b="1"/>
            </a:lvl4pPr>
            <a:lvl5pPr marL="2551417" indent="0">
              <a:buNone/>
              <a:defRPr sz="2200" b="1"/>
            </a:lvl5pPr>
            <a:lvl6pPr marL="3189280" indent="0">
              <a:buNone/>
              <a:defRPr sz="2200" b="1"/>
            </a:lvl6pPr>
            <a:lvl7pPr marL="3827138" indent="0">
              <a:buNone/>
              <a:defRPr sz="2200" b="1"/>
            </a:lvl7pPr>
            <a:lvl8pPr marL="4464995" indent="0">
              <a:buNone/>
              <a:defRPr sz="2200" b="1"/>
            </a:lvl8pPr>
            <a:lvl9pPr marL="5102853" indent="0">
              <a:buNone/>
              <a:defRPr sz="2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50307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7847" indent="0">
              <a:buNone/>
              <a:defRPr sz="2800" b="1"/>
            </a:lvl2pPr>
            <a:lvl3pPr marL="1275695" indent="0">
              <a:buNone/>
              <a:defRPr sz="2500" b="1"/>
            </a:lvl3pPr>
            <a:lvl4pPr marL="1913555" indent="0">
              <a:buNone/>
              <a:defRPr sz="2200" b="1"/>
            </a:lvl4pPr>
            <a:lvl5pPr marL="2551417" indent="0">
              <a:buNone/>
              <a:defRPr sz="2200" b="1"/>
            </a:lvl5pPr>
            <a:lvl6pPr marL="3189280" indent="0">
              <a:buNone/>
              <a:defRPr sz="2200" b="1"/>
            </a:lvl6pPr>
            <a:lvl7pPr marL="3827138" indent="0">
              <a:buNone/>
              <a:defRPr sz="2200" b="1"/>
            </a:lvl7pPr>
            <a:lvl8pPr marL="4464995" indent="0">
              <a:buNone/>
              <a:defRPr sz="2200" b="1"/>
            </a:lvl8pPr>
            <a:lvl9pPr marL="5102853" indent="0">
              <a:buNone/>
              <a:defRPr sz="2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50307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DF276-A5E3-44C8-8E2C-1B94BD7B5EAE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333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0B4E1-9761-4953-8E84-008C101F22E2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7462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96F61-298B-4BFD-B795-1CE44A716F4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24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11238" y="6169699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11238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/>
            </a:lvl1pPr>
            <a:lvl2pPr marL="638001" indent="0">
              <a:buNone/>
              <a:defRPr sz="2500"/>
            </a:lvl2pPr>
            <a:lvl3pPr marL="1276003" indent="0">
              <a:buNone/>
              <a:defRPr sz="2200"/>
            </a:lvl3pPr>
            <a:lvl4pPr marL="1914014" indent="0">
              <a:buNone/>
              <a:defRPr sz="2000"/>
            </a:lvl4pPr>
            <a:lvl5pPr marL="2552029" indent="0">
              <a:buNone/>
              <a:defRPr sz="2000"/>
            </a:lvl5pPr>
            <a:lvl6pPr marL="3190046" indent="0">
              <a:buNone/>
              <a:defRPr sz="2000"/>
            </a:lvl6pPr>
            <a:lvl7pPr marL="3828056" indent="0">
              <a:buNone/>
              <a:defRPr sz="2000"/>
            </a:lvl7pPr>
            <a:lvl8pPr marL="4466066" indent="0">
              <a:buNone/>
              <a:defRPr sz="2000"/>
            </a:lvl8pPr>
            <a:lvl9pPr marL="5104078" indent="0">
              <a:buNone/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48AB1E90-E347-4798-AF43-3D31C5A9783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411433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5070" y="382272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40082" y="2009142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7847" indent="0">
              <a:buNone/>
              <a:defRPr sz="1700"/>
            </a:lvl2pPr>
            <a:lvl3pPr marL="1275695" indent="0">
              <a:buNone/>
              <a:defRPr sz="1400"/>
            </a:lvl3pPr>
            <a:lvl4pPr marL="1913555" indent="0">
              <a:buNone/>
              <a:defRPr sz="1300"/>
            </a:lvl4pPr>
            <a:lvl5pPr marL="2551417" indent="0">
              <a:buNone/>
              <a:defRPr sz="1300"/>
            </a:lvl5pPr>
            <a:lvl6pPr marL="3189280" indent="0">
              <a:buNone/>
              <a:defRPr sz="1300"/>
            </a:lvl6pPr>
            <a:lvl7pPr marL="3827138" indent="0">
              <a:buNone/>
              <a:defRPr sz="1300"/>
            </a:lvl7pPr>
            <a:lvl8pPr marL="4464995" indent="0">
              <a:buNone/>
              <a:defRPr sz="1300"/>
            </a:lvl8pPr>
            <a:lvl9pPr marL="5102853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48801-F607-4302-AB8A-24119753BE14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6930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7847" indent="0">
              <a:buNone/>
              <a:defRPr sz="3900"/>
            </a:lvl2pPr>
            <a:lvl3pPr marL="1275695" indent="0">
              <a:buNone/>
              <a:defRPr sz="3400"/>
            </a:lvl3pPr>
            <a:lvl4pPr marL="1913555" indent="0">
              <a:buNone/>
              <a:defRPr sz="2800"/>
            </a:lvl4pPr>
            <a:lvl5pPr marL="2551417" indent="0">
              <a:buNone/>
              <a:defRPr sz="2800"/>
            </a:lvl5pPr>
            <a:lvl6pPr marL="3189280" indent="0">
              <a:buNone/>
              <a:defRPr sz="2800"/>
            </a:lvl6pPr>
            <a:lvl7pPr marL="3827138" indent="0">
              <a:buNone/>
              <a:defRPr sz="2800"/>
            </a:lvl7pPr>
            <a:lvl8pPr marL="4464995" indent="0">
              <a:buNone/>
              <a:defRPr sz="2800"/>
            </a:lvl8pPr>
            <a:lvl9pPr marL="5102853" indent="0">
              <a:buNone/>
              <a:defRPr sz="28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37847" indent="0">
              <a:buNone/>
              <a:defRPr sz="1700"/>
            </a:lvl2pPr>
            <a:lvl3pPr marL="1275695" indent="0">
              <a:buNone/>
              <a:defRPr sz="1400"/>
            </a:lvl3pPr>
            <a:lvl4pPr marL="1913555" indent="0">
              <a:buNone/>
              <a:defRPr sz="1300"/>
            </a:lvl4pPr>
            <a:lvl5pPr marL="2551417" indent="0">
              <a:buNone/>
              <a:defRPr sz="1300"/>
            </a:lvl5pPr>
            <a:lvl6pPr marL="3189280" indent="0">
              <a:buNone/>
              <a:defRPr sz="1300"/>
            </a:lvl6pPr>
            <a:lvl7pPr marL="3827138" indent="0">
              <a:buNone/>
              <a:defRPr sz="1300"/>
            </a:lvl7pPr>
            <a:lvl8pPr marL="4464995" indent="0">
              <a:buNone/>
              <a:defRPr sz="1300"/>
            </a:lvl8pPr>
            <a:lvl9pPr marL="5102853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6D082-DBA4-4C5A-8151-016AFD08EDE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6555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6D40B-D753-4906-8824-9679735827A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8354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121140" y="853440"/>
            <a:ext cx="2720340" cy="768096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60120" y="853440"/>
            <a:ext cx="7947660" cy="768096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8B5B4-210C-489D-8E6D-BD5926417016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9609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960120" y="853440"/>
            <a:ext cx="10881360" cy="76809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4DE59-5BA5-432E-9DDC-68EF551D71F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187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60120" y="2982629"/>
            <a:ext cx="10881360" cy="205803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/>
            </a:lvl1pPr>
            <a:lvl2pPr marL="638232" indent="0" algn="ctr">
              <a:buNone/>
              <a:defRPr/>
            </a:lvl2pPr>
            <a:lvl3pPr marL="1276465" indent="0" algn="ctr">
              <a:buNone/>
              <a:defRPr/>
            </a:lvl3pPr>
            <a:lvl4pPr marL="1914703" indent="0" algn="ctr">
              <a:buNone/>
              <a:defRPr/>
            </a:lvl4pPr>
            <a:lvl5pPr marL="2552949" indent="0" algn="ctr">
              <a:buNone/>
              <a:defRPr/>
            </a:lvl5pPr>
            <a:lvl6pPr marL="3191194" indent="0" algn="ctr">
              <a:buNone/>
              <a:defRPr/>
            </a:lvl6pPr>
            <a:lvl7pPr marL="3829435" indent="0" algn="ctr">
              <a:buNone/>
              <a:defRPr/>
            </a:lvl7pPr>
            <a:lvl8pPr marL="4467674" indent="0" algn="ctr">
              <a:buNone/>
              <a:defRPr/>
            </a:lvl8pPr>
            <a:lvl9pPr marL="5105915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D9C20-79A4-4B4B-A838-0A176B0094E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388388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70B2D-7435-4131-BBC1-5AE0F4E65C0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872489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11238" y="6169694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11238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/>
            </a:lvl1pPr>
            <a:lvl2pPr marL="638232" indent="0">
              <a:buNone/>
              <a:defRPr sz="2500"/>
            </a:lvl2pPr>
            <a:lvl3pPr marL="1276465" indent="0">
              <a:buNone/>
              <a:defRPr sz="2200"/>
            </a:lvl3pPr>
            <a:lvl4pPr marL="1914703" indent="0">
              <a:buNone/>
              <a:defRPr sz="2000"/>
            </a:lvl4pPr>
            <a:lvl5pPr marL="2552949" indent="0">
              <a:buNone/>
              <a:defRPr sz="2000"/>
            </a:lvl5pPr>
            <a:lvl6pPr marL="3191194" indent="0">
              <a:buNone/>
              <a:defRPr sz="2000"/>
            </a:lvl6pPr>
            <a:lvl7pPr marL="3829435" indent="0">
              <a:buNone/>
              <a:defRPr sz="2000"/>
            </a:lvl7pPr>
            <a:lvl8pPr marL="4467674" indent="0">
              <a:buNone/>
              <a:defRPr sz="2000"/>
            </a:lvl8pPr>
            <a:lvl9pPr marL="5105915" indent="0">
              <a:buNone/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1920A-CE86-4105-BC8A-2DD3684264B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362072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6012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50748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A6853-F537-4C9E-BFB3-1EBA0C3A16D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780806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8232" indent="0">
              <a:buNone/>
              <a:defRPr sz="2800" b="1"/>
            </a:lvl2pPr>
            <a:lvl3pPr marL="1276465" indent="0">
              <a:buNone/>
              <a:defRPr sz="2500" b="1"/>
            </a:lvl3pPr>
            <a:lvl4pPr marL="1914703" indent="0">
              <a:buNone/>
              <a:defRPr sz="2200" b="1"/>
            </a:lvl4pPr>
            <a:lvl5pPr marL="2552949" indent="0">
              <a:buNone/>
              <a:defRPr sz="2200" b="1"/>
            </a:lvl5pPr>
            <a:lvl6pPr marL="3191194" indent="0">
              <a:buNone/>
              <a:defRPr sz="2200" b="1"/>
            </a:lvl6pPr>
            <a:lvl7pPr marL="3829435" indent="0">
              <a:buNone/>
              <a:defRPr sz="2200" b="1"/>
            </a:lvl7pPr>
            <a:lvl8pPr marL="4467674" indent="0">
              <a:buNone/>
              <a:defRPr sz="2200" b="1"/>
            </a:lvl8pPr>
            <a:lvl9pPr marL="5105915" indent="0">
              <a:buNone/>
              <a:defRPr sz="2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503069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8232" indent="0">
              <a:buNone/>
              <a:defRPr sz="2800" b="1"/>
            </a:lvl2pPr>
            <a:lvl3pPr marL="1276465" indent="0">
              <a:buNone/>
              <a:defRPr sz="2500" b="1"/>
            </a:lvl3pPr>
            <a:lvl4pPr marL="1914703" indent="0">
              <a:buNone/>
              <a:defRPr sz="2200" b="1"/>
            </a:lvl4pPr>
            <a:lvl5pPr marL="2552949" indent="0">
              <a:buNone/>
              <a:defRPr sz="2200" b="1"/>
            </a:lvl5pPr>
            <a:lvl6pPr marL="3191194" indent="0">
              <a:buNone/>
              <a:defRPr sz="2200" b="1"/>
            </a:lvl6pPr>
            <a:lvl7pPr marL="3829435" indent="0">
              <a:buNone/>
              <a:defRPr sz="2200" b="1"/>
            </a:lvl7pPr>
            <a:lvl8pPr marL="4467674" indent="0">
              <a:buNone/>
              <a:defRPr sz="2200" b="1"/>
            </a:lvl8pPr>
            <a:lvl9pPr marL="5105915" indent="0">
              <a:buNone/>
              <a:defRPr sz="2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503069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22638-71AA-4A09-A9DF-ADC99685903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74933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6012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50748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58E74F36-12A5-4AB1-A7BD-5DB47CBEA22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043398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F9554-29B2-4E38-9EDE-1CD7204F33E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198991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9BEB7-0A6D-4DB7-8A10-1255DFD165A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5360690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5070" y="382272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40082" y="2009142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8232" indent="0">
              <a:buNone/>
              <a:defRPr sz="1700"/>
            </a:lvl2pPr>
            <a:lvl3pPr marL="1276465" indent="0">
              <a:buNone/>
              <a:defRPr sz="1400"/>
            </a:lvl3pPr>
            <a:lvl4pPr marL="1914703" indent="0">
              <a:buNone/>
              <a:defRPr sz="1300"/>
            </a:lvl4pPr>
            <a:lvl5pPr marL="2552949" indent="0">
              <a:buNone/>
              <a:defRPr sz="1300"/>
            </a:lvl5pPr>
            <a:lvl6pPr marL="3191194" indent="0">
              <a:buNone/>
              <a:defRPr sz="1300"/>
            </a:lvl6pPr>
            <a:lvl7pPr marL="3829435" indent="0">
              <a:buNone/>
              <a:defRPr sz="1300"/>
            </a:lvl7pPr>
            <a:lvl8pPr marL="4467674" indent="0">
              <a:buNone/>
              <a:defRPr sz="1300"/>
            </a:lvl8pPr>
            <a:lvl9pPr marL="5105915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FBC18-D540-429B-B5E5-19D476389D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970832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8232" indent="0">
              <a:buNone/>
              <a:defRPr sz="3900"/>
            </a:lvl2pPr>
            <a:lvl3pPr marL="1276465" indent="0">
              <a:buNone/>
              <a:defRPr sz="3400"/>
            </a:lvl3pPr>
            <a:lvl4pPr marL="1914703" indent="0">
              <a:buNone/>
              <a:defRPr sz="2800"/>
            </a:lvl4pPr>
            <a:lvl5pPr marL="2552949" indent="0">
              <a:buNone/>
              <a:defRPr sz="2800"/>
            </a:lvl5pPr>
            <a:lvl6pPr marL="3191194" indent="0">
              <a:buNone/>
              <a:defRPr sz="2800"/>
            </a:lvl6pPr>
            <a:lvl7pPr marL="3829435" indent="0">
              <a:buNone/>
              <a:defRPr sz="2800"/>
            </a:lvl7pPr>
            <a:lvl8pPr marL="4467674" indent="0">
              <a:buNone/>
              <a:defRPr sz="2800"/>
            </a:lvl8pPr>
            <a:lvl9pPr marL="5105915" indent="0">
              <a:buNone/>
              <a:defRPr sz="28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38232" indent="0">
              <a:buNone/>
              <a:defRPr sz="1700"/>
            </a:lvl2pPr>
            <a:lvl3pPr marL="1276465" indent="0">
              <a:buNone/>
              <a:defRPr sz="1400"/>
            </a:lvl3pPr>
            <a:lvl4pPr marL="1914703" indent="0">
              <a:buNone/>
              <a:defRPr sz="1300"/>
            </a:lvl4pPr>
            <a:lvl5pPr marL="2552949" indent="0">
              <a:buNone/>
              <a:defRPr sz="1300"/>
            </a:lvl5pPr>
            <a:lvl6pPr marL="3191194" indent="0">
              <a:buNone/>
              <a:defRPr sz="1300"/>
            </a:lvl6pPr>
            <a:lvl7pPr marL="3829435" indent="0">
              <a:buNone/>
              <a:defRPr sz="1300"/>
            </a:lvl7pPr>
            <a:lvl8pPr marL="4467674" indent="0">
              <a:buNone/>
              <a:defRPr sz="1300"/>
            </a:lvl8pPr>
            <a:lvl9pPr marL="5105915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D2459-A92F-4669-8D91-8CD1EB44E08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240985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382AF-43A3-49D3-9FE6-D4733C7B260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2389124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121140" y="853440"/>
            <a:ext cx="2720340" cy="768096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60120" y="853440"/>
            <a:ext cx="7947660" cy="768096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BBD15-34E7-40B7-AE42-59B3D21D3D3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605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8001" indent="0">
              <a:buNone/>
              <a:defRPr sz="2800" b="1"/>
            </a:lvl2pPr>
            <a:lvl3pPr marL="1276003" indent="0">
              <a:buNone/>
              <a:defRPr sz="2500" b="1"/>
            </a:lvl3pPr>
            <a:lvl4pPr marL="1914014" indent="0">
              <a:buNone/>
              <a:defRPr sz="2200" b="1"/>
            </a:lvl4pPr>
            <a:lvl5pPr marL="2552029" indent="0">
              <a:buNone/>
              <a:defRPr sz="2200" b="1"/>
            </a:lvl5pPr>
            <a:lvl6pPr marL="3190046" indent="0">
              <a:buNone/>
              <a:defRPr sz="2200" b="1"/>
            </a:lvl6pPr>
            <a:lvl7pPr marL="3828056" indent="0">
              <a:buNone/>
              <a:defRPr sz="2200" b="1"/>
            </a:lvl7pPr>
            <a:lvl8pPr marL="4466066" indent="0">
              <a:buNone/>
              <a:defRPr sz="2200" b="1"/>
            </a:lvl8pPr>
            <a:lvl9pPr marL="5104078" indent="0">
              <a:buNone/>
              <a:defRPr sz="2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503074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8001" indent="0">
              <a:buNone/>
              <a:defRPr sz="2800" b="1"/>
            </a:lvl2pPr>
            <a:lvl3pPr marL="1276003" indent="0">
              <a:buNone/>
              <a:defRPr sz="2500" b="1"/>
            </a:lvl3pPr>
            <a:lvl4pPr marL="1914014" indent="0">
              <a:buNone/>
              <a:defRPr sz="2200" b="1"/>
            </a:lvl4pPr>
            <a:lvl5pPr marL="2552029" indent="0">
              <a:buNone/>
              <a:defRPr sz="2200" b="1"/>
            </a:lvl5pPr>
            <a:lvl6pPr marL="3190046" indent="0">
              <a:buNone/>
              <a:defRPr sz="2200" b="1"/>
            </a:lvl6pPr>
            <a:lvl7pPr marL="3828056" indent="0">
              <a:buNone/>
              <a:defRPr sz="2200" b="1"/>
            </a:lvl7pPr>
            <a:lvl8pPr marL="4466066" indent="0">
              <a:buNone/>
              <a:defRPr sz="2200" b="1"/>
            </a:lvl8pPr>
            <a:lvl9pPr marL="5104078" indent="0">
              <a:buNone/>
              <a:defRPr sz="2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503074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8665CF47-6A9A-4C6C-93AE-ADC0F9C519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3111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CE3E3E96-4378-46B7-8207-6098C9C482E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72171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F185A556-6302-415F-B29C-FAFCBFBD3DC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71621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5070" y="382272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40082" y="2009142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8001" indent="0">
              <a:buNone/>
              <a:defRPr sz="1700"/>
            </a:lvl2pPr>
            <a:lvl3pPr marL="1276003" indent="0">
              <a:buNone/>
              <a:defRPr sz="1400"/>
            </a:lvl3pPr>
            <a:lvl4pPr marL="1914014" indent="0">
              <a:buNone/>
              <a:defRPr sz="1300"/>
            </a:lvl4pPr>
            <a:lvl5pPr marL="2552029" indent="0">
              <a:buNone/>
              <a:defRPr sz="1300"/>
            </a:lvl5pPr>
            <a:lvl6pPr marL="3190046" indent="0">
              <a:buNone/>
              <a:defRPr sz="1300"/>
            </a:lvl6pPr>
            <a:lvl7pPr marL="3828056" indent="0">
              <a:buNone/>
              <a:defRPr sz="1300"/>
            </a:lvl7pPr>
            <a:lvl8pPr marL="4466066" indent="0">
              <a:buNone/>
              <a:defRPr sz="1300"/>
            </a:lvl8pPr>
            <a:lvl9pPr marL="5104078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FDFBB268-4E39-40D0-97F2-65BEAB21B1D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46182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8001" indent="0">
              <a:buNone/>
              <a:defRPr sz="3900"/>
            </a:lvl2pPr>
            <a:lvl3pPr marL="1276003" indent="0">
              <a:buNone/>
              <a:defRPr sz="3400"/>
            </a:lvl3pPr>
            <a:lvl4pPr marL="1914014" indent="0">
              <a:buNone/>
              <a:defRPr sz="2800"/>
            </a:lvl4pPr>
            <a:lvl5pPr marL="2552029" indent="0">
              <a:buNone/>
              <a:defRPr sz="2800"/>
            </a:lvl5pPr>
            <a:lvl6pPr marL="3190046" indent="0">
              <a:buNone/>
              <a:defRPr sz="2800"/>
            </a:lvl6pPr>
            <a:lvl7pPr marL="3828056" indent="0">
              <a:buNone/>
              <a:defRPr sz="2800"/>
            </a:lvl7pPr>
            <a:lvl8pPr marL="4466066" indent="0">
              <a:buNone/>
              <a:defRPr sz="2800"/>
            </a:lvl8pPr>
            <a:lvl9pPr marL="5104078" indent="0">
              <a:buNone/>
              <a:defRPr sz="28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38001" indent="0">
              <a:buNone/>
              <a:defRPr sz="1700"/>
            </a:lvl2pPr>
            <a:lvl3pPr marL="1276003" indent="0">
              <a:buNone/>
              <a:defRPr sz="1400"/>
            </a:lvl3pPr>
            <a:lvl4pPr marL="1914014" indent="0">
              <a:buNone/>
              <a:defRPr sz="1300"/>
            </a:lvl4pPr>
            <a:lvl5pPr marL="2552029" indent="0">
              <a:buNone/>
              <a:defRPr sz="1300"/>
            </a:lvl5pPr>
            <a:lvl6pPr marL="3190046" indent="0">
              <a:buNone/>
              <a:defRPr sz="1300"/>
            </a:lvl6pPr>
            <a:lvl7pPr marL="3828056" indent="0">
              <a:buNone/>
              <a:defRPr sz="1300"/>
            </a:lvl7pPr>
            <a:lvl8pPr marL="4466066" indent="0">
              <a:buNone/>
              <a:defRPr sz="1300"/>
            </a:lvl8pPr>
            <a:lvl9pPr marL="5104078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/>
            </a:lvl1pPr>
          </a:lstStyle>
          <a:p>
            <a:pPr>
              <a:defRPr/>
            </a:pPr>
            <a:fld id="{A25F4477-EEEE-4BE5-A7D0-F57302D3335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4439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60120" y="853440"/>
            <a:ext cx="1088136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7600" tIns="63819" rIns="127600" bIns="638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0120" y="2773680"/>
            <a:ext cx="10881360" cy="576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7600" tIns="63819" rIns="127600" bIns="63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0120" y="8747760"/>
            <a:ext cx="266700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7600" tIns="63819" rIns="127600" bIns="63819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2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8747760"/>
            <a:ext cx="405384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7600" tIns="63819" rIns="127600" bIns="63819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2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8747760"/>
            <a:ext cx="266700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7600" tIns="63819" rIns="127600" bIns="63819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2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B8BECE3-0084-4B0B-AC5D-CD7A9E97B90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3501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5pPr>
      <a:lvl6pPr marL="638001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6pPr>
      <a:lvl7pPr marL="1276003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7pPr>
      <a:lvl8pPr marL="1914014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8pPr>
      <a:lvl9pPr marL="2552029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9pPr>
    </p:titleStyle>
    <p:bodyStyle>
      <a:lvl1pPr marL="478510" indent="-478510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  <a:ea typeface="+mn-ea"/>
          <a:cs typeface="+mn-cs"/>
        </a:defRPr>
      </a:lvl1pPr>
      <a:lvl2pPr marL="1036766" indent="-398740" algn="l" rtl="0" eaLnBrk="0" fontAlgn="base" hangingPunct="0">
        <a:spcBef>
          <a:spcPct val="20000"/>
        </a:spcBef>
        <a:spcAft>
          <a:spcPct val="0"/>
        </a:spcAft>
        <a:buChar char="–"/>
        <a:defRPr sz="3900">
          <a:solidFill>
            <a:schemeClr val="tx1"/>
          </a:solidFill>
          <a:latin typeface="+mn-lt"/>
        </a:defRPr>
      </a:lvl2pPr>
      <a:lvl3pPr marL="1595024" indent="-319001" algn="l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33029" indent="-319001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871040" indent="-319001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09050" indent="-319001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147065" indent="-319001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785073" indent="-319001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423088" indent="-319001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127600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8001" algn="l" defTabSz="127600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6003" algn="l" defTabSz="127600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4014" algn="l" defTabSz="127600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2029" algn="l" defTabSz="127600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0046" algn="l" defTabSz="127600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28056" algn="l" defTabSz="127600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66066" algn="l" defTabSz="127600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04078" algn="l" defTabSz="127600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60120" y="853440"/>
            <a:ext cx="1088136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01" tIns="64001" rIns="128001" bIns="640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0120" y="2773680"/>
            <a:ext cx="10881360" cy="576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01" tIns="64001" rIns="128001" bIns="640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0120" y="8747760"/>
            <a:ext cx="266700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8001" tIns="64001" rIns="128001" bIns="64001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2000"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8747760"/>
            <a:ext cx="405384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8001" tIns="64001" rIns="128001" bIns="64001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2000"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8747760"/>
            <a:ext cx="266700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8001" tIns="64001" rIns="128001" bIns="64001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2000"/>
            </a:lvl1pPr>
          </a:lstStyle>
          <a:p>
            <a:pPr>
              <a:defRPr/>
            </a:pPr>
            <a:fld id="{BB6AA81F-84E9-4CFA-AD60-A7C3FEA3F5A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51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5pPr>
      <a:lvl6pPr marL="640003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6pPr>
      <a:lvl7pPr marL="1280006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7pPr>
      <a:lvl8pPr marL="1920009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8pPr>
      <a:lvl9pPr marL="2560013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9pPr>
    </p:titleStyle>
    <p:bodyStyle>
      <a:lvl1pPr marL="480003" indent="-480003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  <a:ea typeface="+mn-ea"/>
          <a:cs typeface="+mn-cs"/>
        </a:defRPr>
      </a:lvl1pPr>
      <a:lvl2pPr marL="1040005" indent="-400002" algn="l" rtl="0" eaLnBrk="0" fontAlgn="base" hangingPunct="0">
        <a:spcBef>
          <a:spcPct val="20000"/>
        </a:spcBef>
        <a:spcAft>
          <a:spcPct val="0"/>
        </a:spcAft>
        <a:buChar char="–"/>
        <a:defRPr sz="3900">
          <a:solidFill>
            <a:schemeClr val="tx1"/>
          </a:solidFill>
          <a:latin typeface="+mn-lt"/>
        </a:defRPr>
      </a:lvl2pPr>
      <a:lvl3pPr marL="1600008" indent="-320002" algn="l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40011" indent="-320002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880014" indent="-320002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20017" indent="-320002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160020" indent="-320002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800025" indent="-320002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440028" indent="-320002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03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006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009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013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016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019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022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025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60120" y="853440"/>
            <a:ext cx="1088136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7569" tIns="63805" rIns="127569" bIns="638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0120" y="2773680"/>
            <a:ext cx="10881360" cy="576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7569" tIns="63805" rIns="127569" bIns="638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0120" y="8747760"/>
            <a:ext cx="2667000" cy="64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569" tIns="63805" rIns="127569" bIns="63805" numCol="1" anchor="t" anchorCtr="0" compatLnSpc="1">
            <a:prstTxWarp prst="textNoShape">
              <a:avLst/>
            </a:prstTxWarp>
          </a:bodyPr>
          <a:lstStyle>
            <a:lvl1pPr algn="l">
              <a:defRPr sz="2000" b="0"/>
            </a:lvl1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8747760"/>
            <a:ext cx="4053840" cy="64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569" tIns="63805" rIns="127569" bIns="63805" numCol="1" anchor="t" anchorCtr="0" compatLnSpc="1">
            <a:prstTxWarp prst="textNoShape">
              <a:avLst/>
            </a:prstTxWarp>
          </a:bodyPr>
          <a:lstStyle>
            <a:lvl1pPr>
              <a:defRPr sz="2000" b="0"/>
            </a:lvl1pPr>
          </a:lstStyle>
          <a:p>
            <a:pPr algn="ctr">
              <a:spcBef>
                <a:spcPct val="0"/>
              </a:spcBef>
              <a:buFontTx/>
              <a:buNone/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8747760"/>
            <a:ext cx="2667000" cy="64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569" tIns="63805" rIns="127569" bIns="63805" numCol="1" anchor="t" anchorCtr="0" compatLnSpc="1">
            <a:prstTxWarp prst="textNoShape">
              <a:avLst/>
            </a:prstTxWarp>
          </a:bodyPr>
          <a:lstStyle>
            <a:lvl1pPr algn="r">
              <a:defRPr sz="2000" b="0"/>
            </a:lvl1pPr>
          </a:lstStyle>
          <a:p>
            <a:pPr>
              <a:spcBef>
                <a:spcPct val="0"/>
              </a:spcBef>
              <a:buFontTx/>
              <a:buNone/>
              <a:defRPr/>
            </a:pPr>
            <a:fld id="{A0B1413D-45C8-4155-AE85-5537671F0671}" type="slidenum">
              <a:rPr lang="pl-PL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8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5pPr>
      <a:lvl6pPr marL="637847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6pPr>
      <a:lvl7pPr marL="1275695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7pPr>
      <a:lvl8pPr marL="1913555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8pPr>
      <a:lvl9pPr marL="2551417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9pPr>
    </p:titleStyle>
    <p:bodyStyle>
      <a:lvl1pPr marL="478395" indent="-478395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  <a:ea typeface="+mn-ea"/>
          <a:cs typeface="+mn-cs"/>
        </a:defRPr>
      </a:lvl1pPr>
      <a:lvl2pPr marL="1036517" indent="-398644" algn="l" rtl="0" eaLnBrk="0" fontAlgn="base" hangingPunct="0">
        <a:spcBef>
          <a:spcPct val="20000"/>
        </a:spcBef>
        <a:spcAft>
          <a:spcPct val="0"/>
        </a:spcAft>
        <a:buChar char="–"/>
        <a:defRPr sz="3900">
          <a:solidFill>
            <a:schemeClr val="tx1"/>
          </a:solidFill>
          <a:latin typeface="+mn-lt"/>
        </a:defRPr>
      </a:lvl2pPr>
      <a:lvl3pPr marL="1594641" indent="-318924" algn="l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32493" indent="-31892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870351" indent="-318924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08210" indent="-318924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146071" indent="-318924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783925" indent="-318924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421787" indent="-318924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127569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7847" algn="l" defTabSz="127569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5695" algn="l" defTabSz="127569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3555" algn="l" defTabSz="127569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1417" algn="l" defTabSz="127569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89280" algn="l" defTabSz="127569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27138" algn="l" defTabSz="127569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64995" algn="l" defTabSz="127569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02853" algn="l" defTabSz="127569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60120" y="853440"/>
            <a:ext cx="1088136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7646" tIns="63840" rIns="127646" bIns="63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0120" y="2773680"/>
            <a:ext cx="10881360" cy="576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7646" tIns="63840" rIns="127646" bIns="63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0120" y="8747760"/>
            <a:ext cx="266700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7646" tIns="63840" rIns="127646" bIns="6384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2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8747760"/>
            <a:ext cx="405384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7646" tIns="63840" rIns="127646" bIns="6384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2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8747760"/>
            <a:ext cx="266700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7646" tIns="63840" rIns="127646" bIns="6384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2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F575E5C-DBB4-4864-80C3-077B84807DA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80157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5pPr>
      <a:lvl6pPr marL="638232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6pPr>
      <a:lvl7pPr marL="1276465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7pPr>
      <a:lvl8pPr marL="1914703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8pPr>
      <a:lvl9pPr marL="2552949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9pPr>
    </p:titleStyle>
    <p:bodyStyle>
      <a:lvl1pPr marL="478682" indent="-478682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  <a:ea typeface="+mn-ea"/>
          <a:cs typeface="+mn-cs"/>
        </a:defRPr>
      </a:lvl1pPr>
      <a:lvl2pPr marL="1037140" indent="-398882" algn="l" rtl="0" eaLnBrk="0" fontAlgn="base" hangingPunct="0">
        <a:spcBef>
          <a:spcPct val="20000"/>
        </a:spcBef>
        <a:spcAft>
          <a:spcPct val="0"/>
        </a:spcAft>
        <a:buChar char="–"/>
        <a:defRPr sz="3900">
          <a:solidFill>
            <a:schemeClr val="tx1"/>
          </a:solidFill>
          <a:latin typeface="+mn-lt"/>
        </a:defRPr>
      </a:lvl2pPr>
      <a:lvl3pPr marL="1595598" indent="-319117" algn="l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33834" indent="-319117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872073" indent="-319117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10314" indent="-319117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148556" indent="-319117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786795" indent="-319117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425041" indent="-319117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127646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8232" algn="l" defTabSz="127646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6465" algn="l" defTabSz="127646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4703" algn="l" defTabSz="127646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2949" algn="l" defTabSz="127646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1194" algn="l" defTabSz="127646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29435" algn="l" defTabSz="127646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67674" algn="l" defTabSz="127646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05915" algn="l" defTabSz="127646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nti.com/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marek.matejun@uni.lodz.pl" TargetMode="Externa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426720" y="2568352"/>
            <a:ext cx="11948160" cy="295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01" tIns="64001" rIns="128001" bIns="64001">
            <a:spAutoFit/>
          </a:bodyPr>
          <a:lstStyle>
            <a:lvl1pPr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280006">
              <a:spcBef>
                <a:spcPct val="0"/>
              </a:spcBef>
              <a:spcAft>
                <a:spcPts val="4000"/>
              </a:spcAft>
              <a:buFontTx/>
              <a:buNone/>
              <a:defRPr/>
            </a:pPr>
            <a:r>
              <a:rPr lang="pl-PL" altLang="pl-PL" sz="7500" b="1" dirty="0">
                <a:solidFill>
                  <a:srgbClr val="000099"/>
                </a:solidFill>
              </a:rPr>
              <a:t>Case </a:t>
            </a:r>
            <a:r>
              <a:rPr lang="pl-PL" altLang="pl-PL" sz="7500" b="1" dirty="0" err="1">
                <a:solidFill>
                  <a:srgbClr val="000099"/>
                </a:solidFill>
              </a:rPr>
              <a:t>study</a:t>
            </a:r>
            <a:r>
              <a:rPr lang="pl-PL" altLang="pl-PL" sz="7500" b="1" dirty="0">
                <a:solidFill>
                  <a:srgbClr val="000099"/>
                </a:solidFill>
              </a:rPr>
              <a:t> of</a:t>
            </a:r>
          </a:p>
          <a:p>
            <a:pPr algn="ctr" defTabSz="1280006">
              <a:spcBef>
                <a:spcPct val="0"/>
              </a:spcBef>
              <a:spcAft>
                <a:spcPts val="4000"/>
              </a:spcAft>
              <a:buFontTx/>
              <a:buNone/>
              <a:defRPr/>
            </a:pPr>
            <a:r>
              <a:rPr lang="pl-PL" altLang="pl-PL" sz="7500" b="1" dirty="0" err="1">
                <a:solidFill>
                  <a:srgbClr val="000099"/>
                </a:solidFill>
              </a:rPr>
              <a:t>entrepreneurial</a:t>
            </a:r>
            <a:r>
              <a:rPr lang="pl-PL" altLang="pl-PL" sz="7500" b="1" dirty="0">
                <a:solidFill>
                  <a:srgbClr val="000099"/>
                </a:solidFill>
              </a:rPr>
              <a:t> manager</a:t>
            </a:r>
            <a:endParaRPr lang="pl-PL" altLang="pl-PL" sz="75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924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426720" y="120080"/>
            <a:ext cx="11948160" cy="88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01" tIns="64001" rIns="128001" bIns="64001">
            <a:spAutoFit/>
          </a:bodyPr>
          <a:lstStyle>
            <a:lvl1pPr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280006">
              <a:spcBef>
                <a:spcPct val="0"/>
              </a:spcBef>
              <a:buFontTx/>
              <a:buNone/>
              <a:defRPr/>
            </a:pPr>
            <a:r>
              <a:rPr lang="pl-PL" altLang="pl-PL" sz="4900" b="1" dirty="0" err="1">
                <a:solidFill>
                  <a:srgbClr val="000099"/>
                </a:solidFill>
              </a:rPr>
              <a:t>Inspiration</a:t>
            </a:r>
            <a:endParaRPr lang="pl-PL" altLang="pl-PL" sz="4200" dirty="0">
              <a:solidFill>
                <a:srgbClr val="000000"/>
              </a:solidFill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352128" y="1416224"/>
            <a:ext cx="12022752" cy="1296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01" tIns="64001" rIns="128001" bIns="64001"/>
          <a:lstStyle>
            <a:lvl1pPr marL="342900" indent="-34290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just" defTabSz="1280006">
              <a:spcBef>
                <a:spcPts val="420"/>
              </a:spcBef>
              <a:spcAft>
                <a:spcPts val="2000"/>
              </a:spcAft>
              <a:buFontTx/>
              <a:buNone/>
              <a:defRPr/>
            </a:pPr>
            <a:r>
              <a:rPr lang="pl-PL" altLang="pl-PL" sz="4000" dirty="0">
                <a:solidFill>
                  <a:srgbClr val="000000"/>
                </a:solidFill>
              </a:rPr>
              <a:t>Go to </a:t>
            </a:r>
            <a:r>
              <a:rPr lang="pl-PL" altLang="pl-PL" sz="4000" dirty="0">
                <a:solidFill>
                  <a:srgbClr val="000000"/>
                </a:solidFill>
                <a:hlinkClick r:id="rId2"/>
              </a:rPr>
              <a:t>www.menti.com</a:t>
            </a:r>
            <a:r>
              <a:rPr lang="pl-PL" altLang="pl-PL" sz="4000" dirty="0">
                <a:solidFill>
                  <a:srgbClr val="000000"/>
                </a:solidFill>
              </a:rPr>
              <a:t> and </a:t>
            </a:r>
            <a:r>
              <a:rPr lang="pl-PL" altLang="pl-PL" sz="4000" dirty="0" err="1">
                <a:solidFill>
                  <a:srgbClr val="000000"/>
                </a:solidFill>
              </a:rPr>
              <a:t>enter</a:t>
            </a:r>
            <a:r>
              <a:rPr lang="pl-PL" altLang="pl-PL" sz="4000" dirty="0">
                <a:solidFill>
                  <a:srgbClr val="000000"/>
                </a:solidFill>
              </a:rPr>
              <a:t> the </a:t>
            </a:r>
            <a:r>
              <a:rPr lang="pl-PL" altLang="pl-PL" sz="4000" dirty="0" err="1">
                <a:solidFill>
                  <a:srgbClr val="000000"/>
                </a:solidFill>
              </a:rPr>
              <a:t>presented</a:t>
            </a:r>
            <a:r>
              <a:rPr lang="pl-PL" altLang="pl-PL" sz="4000" dirty="0">
                <a:solidFill>
                  <a:srgbClr val="000000"/>
                </a:solidFill>
              </a:rPr>
              <a:t> </a:t>
            </a:r>
            <a:r>
              <a:rPr lang="pl-PL" altLang="pl-PL" sz="4000" dirty="0" err="1">
                <a:solidFill>
                  <a:srgbClr val="000000"/>
                </a:solidFill>
              </a:rPr>
              <a:t>code</a:t>
            </a:r>
            <a:r>
              <a:rPr lang="pl-PL" altLang="pl-PL" sz="4000" dirty="0">
                <a:solidFill>
                  <a:srgbClr val="000000"/>
                </a:solidFill>
              </a:rPr>
              <a:t>. </a:t>
            </a:r>
          </a:p>
          <a:p>
            <a:pPr algn="just" defTabSz="1280006">
              <a:spcBef>
                <a:spcPts val="420"/>
              </a:spcBef>
              <a:spcAft>
                <a:spcPts val="2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pl-PL" sz="4000" dirty="0">
                <a:solidFill>
                  <a:srgbClr val="000000"/>
                </a:solidFill>
              </a:rPr>
              <a:t>What is entrepreneurship to you? What do you associate/link entrepreneurship with</a:t>
            </a:r>
            <a:r>
              <a:rPr lang="en-US" altLang="pl-PL" sz="4000" dirty="0" smtClean="0">
                <a:solidFill>
                  <a:srgbClr val="000000"/>
                </a:solidFill>
              </a:rPr>
              <a:t>?</a:t>
            </a:r>
            <a:endParaRPr lang="pl-PL" altLang="pl-PL" sz="4000" dirty="0" smtClean="0">
              <a:solidFill>
                <a:srgbClr val="000000"/>
              </a:solidFill>
            </a:endParaRPr>
          </a:p>
          <a:p>
            <a:pPr marL="400050" lvl="1" indent="0" defTabSz="1280006">
              <a:spcBef>
                <a:spcPts val="420"/>
              </a:spcBef>
              <a:spcAft>
                <a:spcPts val="2000"/>
              </a:spcAft>
              <a:buNone/>
              <a:defRPr/>
            </a:pPr>
            <a:r>
              <a:rPr lang="pl-PL" altLang="pl-PL" sz="4000" b="1" dirty="0" err="1" smtClean="0">
                <a:solidFill>
                  <a:srgbClr val="FF0000"/>
                </a:solidFill>
              </a:rPr>
              <a:t>Formulate</a:t>
            </a:r>
            <a:r>
              <a:rPr lang="en-US" altLang="pl-PL" sz="4000" b="1" dirty="0" smtClean="0">
                <a:solidFill>
                  <a:srgbClr val="FF0000"/>
                </a:solidFill>
              </a:rPr>
              <a:t> </a:t>
            </a:r>
            <a:r>
              <a:rPr lang="en-US" altLang="pl-PL" sz="4000" b="1" dirty="0">
                <a:solidFill>
                  <a:srgbClr val="FF0000"/>
                </a:solidFill>
              </a:rPr>
              <a:t>your answers on your own thinking! </a:t>
            </a:r>
            <a:r>
              <a:rPr lang="pl-PL" altLang="pl-PL" sz="4000" b="1" dirty="0" smtClean="0">
                <a:solidFill>
                  <a:srgbClr val="FF0000"/>
                </a:solidFill>
              </a:rPr>
              <a:t/>
            </a:r>
            <a:br>
              <a:rPr lang="pl-PL" altLang="pl-PL" sz="4000" b="1" dirty="0" smtClean="0">
                <a:solidFill>
                  <a:srgbClr val="FF0000"/>
                </a:solidFill>
              </a:rPr>
            </a:br>
            <a:r>
              <a:rPr lang="en-US" altLang="pl-PL" sz="4000" b="1" dirty="0" smtClean="0">
                <a:solidFill>
                  <a:srgbClr val="FF0000"/>
                </a:solidFill>
              </a:rPr>
              <a:t>Please </a:t>
            </a:r>
            <a:r>
              <a:rPr lang="en-US" altLang="pl-PL" sz="4000" b="1" dirty="0" err="1">
                <a:solidFill>
                  <a:srgbClr val="FF0000"/>
                </a:solidFill>
              </a:rPr>
              <a:t>dont</a:t>
            </a:r>
            <a:r>
              <a:rPr lang="en-US" altLang="pl-PL" sz="4000" b="1" dirty="0">
                <a:solidFill>
                  <a:srgbClr val="FF0000"/>
                </a:solidFill>
              </a:rPr>
              <a:t> use AI to answer</a:t>
            </a:r>
            <a:r>
              <a:rPr lang="pl-PL" altLang="pl-PL" sz="4000" b="1" dirty="0">
                <a:solidFill>
                  <a:srgbClr val="FF0000"/>
                </a:solidFill>
              </a:rPr>
              <a:t>! </a:t>
            </a:r>
            <a:r>
              <a:rPr lang="pl-PL" altLang="pl-PL" sz="4000" b="1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en-US" altLang="pl-PL" sz="4000" dirty="0">
              <a:solidFill>
                <a:srgbClr val="000000"/>
              </a:solidFill>
            </a:endParaRPr>
          </a:p>
          <a:p>
            <a:pPr marL="1040005" lvl="1" indent="-400002" algn="just" defTabSz="1280006">
              <a:spcBef>
                <a:spcPts val="420"/>
              </a:spcBef>
              <a:spcAft>
                <a:spcPts val="2000"/>
              </a:spcAft>
              <a:defRPr/>
            </a:pPr>
            <a:endParaRPr lang="pl-PL" altLang="pl-PL" sz="4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255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964" name="Picture 4" descr="G:\zajecia\FUL-Inauguracja\images\definition-of-entrepreneurshi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995" y="264096"/>
            <a:ext cx="5371122" cy="357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6104" y="4008512"/>
            <a:ext cx="12268200" cy="4901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7554" tIns="63798" rIns="127554" bIns="6379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420"/>
              </a:spcBef>
              <a:spcAft>
                <a:spcPct val="10000"/>
              </a:spcAft>
            </a:pPr>
            <a:r>
              <a:rPr lang="en-US" altLang="pl-PL" sz="2700" kern="0" dirty="0">
                <a:solidFill>
                  <a:srgbClr val="000000"/>
                </a:solidFill>
              </a:rPr>
              <a:t>A complex, ambiguous concept, difficult to define precisely</a:t>
            </a:r>
            <a:endParaRPr lang="pl-PL" altLang="pl-PL" sz="2700" kern="0" dirty="0">
              <a:solidFill>
                <a:srgbClr val="000000"/>
              </a:solidFill>
            </a:endParaRPr>
          </a:p>
          <a:p>
            <a:pPr>
              <a:spcBef>
                <a:spcPts val="420"/>
              </a:spcBef>
              <a:spcAft>
                <a:spcPct val="10000"/>
              </a:spcAft>
            </a:pPr>
            <a:r>
              <a:rPr lang="en-US" altLang="pl-PL" sz="2700" kern="0" dirty="0">
                <a:solidFill>
                  <a:srgbClr val="000000"/>
                </a:solidFill>
              </a:rPr>
              <a:t>In general terms, we usually associate </a:t>
            </a:r>
            <a:r>
              <a:rPr lang="pl-PL" altLang="pl-PL" sz="2700" kern="0" dirty="0">
                <a:solidFill>
                  <a:srgbClr val="000000"/>
                </a:solidFill>
              </a:rPr>
              <a:t>„</a:t>
            </a:r>
            <a:r>
              <a:rPr lang="en-US" altLang="pl-PL" sz="2700" kern="0" dirty="0">
                <a:solidFill>
                  <a:srgbClr val="000000"/>
                </a:solidFill>
              </a:rPr>
              <a:t>entrepreneurship</a:t>
            </a:r>
            <a:r>
              <a:rPr lang="pl-PL" altLang="pl-PL" sz="2700" kern="0" dirty="0">
                <a:solidFill>
                  <a:srgbClr val="000000"/>
                </a:solidFill>
              </a:rPr>
              <a:t>” </a:t>
            </a:r>
            <a:r>
              <a:rPr lang="en-US" altLang="pl-PL" sz="2700" kern="0" dirty="0">
                <a:solidFill>
                  <a:srgbClr val="000000"/>
                </a:solidFill>
              </a:rPr>
              <a:t>with certain characteristics</a:t>
            </a:r>
            <a:r>
              <a:rPr lang="pl-PL" altLang="pl-PL" sz="2700" kern="0" dirty="0">
                <a:solidFill>
                  <a:srgbClr val="000000"/>
                </a:solidFill>
              </a:rPr>
              <a:t> </a:t>
            </a:r>
            <a:r>
              <a:rPr lang="pl-PL" altLang="pl-PL" sz="2700" kern="0" dirty="0" err="1">
                <a:solidFill>
                  <a:srgbClr val="000000"/>
                </a:solidFill>
              </a:rPr>
              <a:t>or</a:t>
            </a:r>
            <a:r>
              <a:rPr lang="pl-PL" altLang="pl-PL" sz="2700" kern="0" dirty="0">
                <a:solidFill>
                  <a:srgbClr val="000000"/>
                </a:solidFill>
              </a:rPr>
              <a:t> </a:t>
            </a:r>
            <a:r>
              <a:rPr lang="pl-PL" altLang="pl-PL" sz="2700" kern="0" dirty="0" err="1">
                <a:solidFill>
                  <a:srgbClr val="000000"/>
                </a:solidFill>
              </a:rPr>
              <a:t>attitudes</a:t>
            </a:r>
            <a:r>
              <a:rPr lang="en-US" altLang="pl-PL" sz="2700" kern="0" dirty="0">
                <a:solidFill>
                  <a:srgbClr val="000000"/>
                </a:solidFill>
              </a:rPr>
              <a:t>:</a:t>
            </a:r>
            <a:endParaRPr lang="pl-PL" altLang="pl-PL" sz="2700" kern="0" dirty="0">
              <a:solidFill>
                <a:srgbClr val="000000"/>
              </a:solidFill>
            </a:endParaRPr>
          </a:p>
          <a:p>
            <a:pPr lvl="1">
              <a:spcBef>
                <a:spcPts val="420"/>
              </a:spcBef>
              <a:spcAft>
                <a:spcPct val="10000"/>
              </a:spcAft>
            </a:pPr>
            <a:r>
              <a:rPr lang="en-US" altLang="pl-PL" sz="2700" kern="0" dirty="0" err="1">
                <a:solidFill>
                  <a:srgbClr val="000000"/>
                </a:solidFill>
              </a:rPr>
              <a:t>innovati</a:t>
            </a:r>
            <a:r>
              <a:rPr lang="pl-PL" altLang="pl-PL" sz="2700" kern="0" dirty="0" err="1">
                <a:solidFill>
                  <a:srgbClr val="000000"/>
                </a:solidFill>
              </a:rPr>
              <a:t>veness</a:t>
            </a:r>
            <a:r>
              <a:rPr lang="en-US" altLang="pl-PL" sz="2700" kern="0" dirty="0">
                <a:solidFill>
                  <a:srgbClr val="000000"/>
                </a:solidFill>
              </a:rPr>
              <a:t>, </a:t>
            </a:r>
            <a:r>
              <a:rPr lang="pl-PL" altLang="pl-PL" sz="2700" kern="0" dirty="0" err="1">
                <a:solidFill>
                  <a:srgbClr val="000000"/>
                </a:solidFill>
              </a:rPr>
              <a:t>creativity</a:t>
            </a:r>
            <a:r>
              <a:rPr lang="pl-PL" altLang="pl-PL" sz="2700" kern="0" dirty="0">
                <a:solidFill>
                  <a:srgbClr val="000000"/>
                </a:solidFill>
              </a:rPr>
              <a:t>, </a:t>
            </a:r>
            <a:r>
              <a:rPr lang="en-US" altLang="pl-PL" sz="2700" kern="0" dirty="0">
                <a:solidFill>
                  <a:srgbClr val="000000"/>
                </a:solidFill>
              </a:rPr>
              <a:t>seeking </a:t>
            </a:r>
            <a:r>
              <a:rPr lang="pl-PL" altLang="pl-PL" sz="2700" kern="0" dirty="0">
                <a:solidFill>
                  <a:srgbClr val="000000"/>
                </a:solidFill>
              </a:rPr>
              <a:t>for </a:t>
            </a:r>
            <a:r>
              <a:rPr lang="en-US" altLang="pl-PL" sz="2700" kern="0" dirty="0">
                <a:solidFill>
                  <a:srgbClr val="000000"/>
                </a:solidFill>
              </a:rPr>
              <a:t>change and responding proactively to </a:t>
            </a:r>
            <a:r>
              <a:rPr lang="pl-PL" altLang="pl-PL" sz="2700" kern="0" dirty="0" err="1">
                <a:solidFill>
                  <a:srgbClr val="000000"/>
                </a:solidFill>
              </a:rPr>
              <a:t>it</a:t>
            </a:r>
            <a:r>
              <a:rPr lang="pl-PL" altLang="pl-PL" sz="2700" kern="0" dirty="0">
                <a:solidFill>
                  <a:srgbClr val="000000"/>
                </a:solidFill>
              </a:rPr>
              <a:t>,</a:t>
            </a:r>
          </a:p>
          <a:p>
            <a:pPr lvl="1">
              <a:spcBef>
                <a:spcPts val="420"/>
              </a:spcBef>
              <a:spcAft>
                <a:spcPct val="25000"/>
              </a:spcAft>
            </a:pPr>
            <a:r>
              <a:rPr lang="pl-PL" altLang="pl-PL" sz="2700" kern="0" dirty="0" err="1">
                <a:solidFill>
                  <a:srgbClr val="000000"/>
                </a:solidFill>
              </a:rPr>
              <a:t>exploration</a:t>
            </a:r>
            <a:r>
              <a:rPr lang="pl-PL" altLang="pl-PL" sz="2700" kern="0" dirty="0">
                <a:solidFill>
                  <a:srgbClr val="000000"/>
                </a:solidFill>
              </a:rPr>
              <a:t> and </a:t>
            </a:r>
            <a:r>
              <a:rPr lang="pl-PL" altLang="pl-PL" sz="2700" kern="0" dirty="0" err="1">
                <a:solidFill>
                  <a:srgbClr val="000000"/>
                </a:solidFill>
              </a:rPr>
              <a:t>exploitation</a:t>
            </a:r>
            <a:r>
              <a:rPr lang="pl-PL" altLang="pl-PL" sz="2700" kern="0" dirty="0">
                <a:solidFill>
                  <a:srgbClr val="000000"/>
                </a:solidFill>
              </a:rPr>
              <a:t> of </a:t>
            </a:r>
            <a:r>
              <a:rPr lang="pl-PL" altLang="pl-PL" sz="2700" kern="0" dirty="0" err="1">
                <a:solidFill>
                  <a:srgbClr val="000000"/>
                </a:solidFill>
              </a:rPr>
              <a:t>opportunities</a:t>
            </a:r>
            <a:r>
              <a:rPr lang="pl-PL" altLang="pl-PL" sz="2700" kern="0" dirty="0">
                <a:solidFill>
                  <a:srgbClr val="000000"/>
                </a:solidFill>
              </a:rPr>
              <a:t>,</a:t>
            </a:r>
          </a:p>
          <a:p>
            <a:pPr lvl="1">
              <a:spcBef>
                <a:spcPts val="420"/>
              </a:spcBef>
              <a:spcAft>
                <a:spcPct val="25000"/>
              </a:spcAft>
            </a:pPr>
            <a:r>
              <a:rPr lang="en-US" altLang="pl-PL" sz="2700" kern="0" dirty="0">
                <a:solidFill>
                  <a:srgbClr val="000000"/>
                </a:solidFill>
              </a:rPr>
              <a:t>readiness to take </a:t>
            </a:r>
            <a:r>
              <a:rPr lang="en-US" altLang="pl-PL" sz="2700" kern="0" dirty="0" smtClean="0">
                <a:solidFill>
                  <a:srgbClr val="000000"/>
                </a:solidFill>
              </a:rPr>
              <a:t>risks</a:t>
            </a:r>
            <a:r>
              <a:rPr lang="en-US" altLang="pl-PL" sz="2700" kern="0" dirty="0">
                <a:solidFill>
                  <a:srgbClr val="000000"/>
                </a:solidFill>
              </a:rPr>
              <a:t>,</a:t>
            </a:r>
            <a:endParaRPr lang="pl-PL" altLang="pl-PL" sz="2700" kern="0" dirty="0">
              <a:solidFill>
                <a:srgbClr val="000000"/>
              </a:solidFill>
            </a:endParaRPr>
          </a:p>
          <a:p>
            <a:pPr lvl="1">
              <a:spcBef>
                <a:spcPts val="420"/>
              </a:spcBef>
              <a:spcAft>
                <a:spcPct val="25000"/>
              </a:spcAft>
            </a:pPr>
            <a:r>
              <a:rPr lang="pl-PL" altLang="pl-PL" sz="2700" kern="0" dirty="0" err="1">
                <a:solidFill>
                  <a:srgbClr val="000000"/>
                </a:solidFill>
              </a:rPr>
              <a:t>acting</a:t>
            </a:r>
            <a:r>
              <a:rPr lang="pl-PL" altLang="pl-PL" sz="2700" kern="0" dirty="0">
                <a:solidFill>
                  <a:srgbClr val="000000"/>
                </a:solidFill>
              </a:rPr>
              <a:t> </a:t>
            </a:r>
            <a:r>
              <a:rPr lang="en-US" altLang="pl-PL" sz="2700" kern="0" dirty="0">
                <a:solidFill>
                  <a:srgbClr val="000000"/>
                </a:solidFill>
              </a:rPr>
              <a:t>in order to </a:t>
            </a:r>
            <a:r>
              <a:rPr lang="pl-PL" altLang="pl-PL" sz="2700" kern="0" dirty="0" err="1">
                <a:solidFill>
                  <a:srgbClr val="000000"/>
                </a:solidFill>
              </a:rPr>
              <a:t>gain</a:t>
            </a:r>
            <a:r>
              <a:rPr lang="pl-PL" altLang="pl-PL" sz="2700" kern="0" dirty="0">
                <a:solidFill>
                  <a:srgbClr val="000000"/>
                </a:solidFill>
              </a:rPr>
              <a:t> profit,</a:t>
            </a:r>
          </a:p>
          <a:p>
            <a:pPr lvl="1">
              <a:spcBef>
                <a:spcPts val="420"/>
              </a:spcBef>
              <a:spcAft>
                <a:spcPct val="25000"/>
              </a:spcAft>
            </a:pPr>
            <a:r>
              <a:rPr lang="pl-PL" altLang="pl-PL" sz="2700" kern="0" dirty="0" err="1">
                <a:solidFill>
                  <a:srgbClr val="000000"/>
                </a:solidFill>
              </a:rPr>
              <a:t>running</a:t>
            </a:r>
            <a:r>
              <a:rPr lang="pl-PL" altLang="pl-PL" sz="2700" kern="0" dirty="0">
                <a:solidFill>
                  <a:srgbClr val="000000"/>
                </a:solidFill>
              </a:rPr>
              <a:t> </a:t>
            </a:r>
            <a:r>
              <a:rPr lang="pl-PL" altLang="pl-PL" sz="2700" kern="0" dirty="0" err="1">
                <a:solidFill>
                  <a:srgbClr val="000000"/>
                </a:solidFill>
              </a:rPr>
              <a:t>own</a:t>
            </a:r>
            <a:r>
              <a:rPr lang="pl-PL" altLang="pl-PL" sz="2700" kern="0" dirty="0">
                <a:solidFill>
                  <a:srgbClr val="000000"/>
                </a:solidFill>
              </a:rPr>
              <a:t> </a:t>
            </a:r>
            <a:r>
              <a:rPr lang="pl-PL" altLang="pl-PL" sz="2700" kern="0" dirty="0" err="1">
                <a:solidFill>
                  <a:srgbClr val="000000"/>
                </a:solidFill>
              </a:rPr>
              <a:t>company</a:t>
            </a:r>
            <a:r>
              <a:rPr lang="pl-PL" altLang="pl-PL" sz="2700" kern="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420"/>
              </a:spcBef>
              <a:spcAft>
                <a:spcPct val="25000"/>
              </a:spcAft>
            </a:pPr>
            <a:r>
              <a:rPr lang="en-US" altLang="pl-PL" sz="2700" b="1" kern="0" dirty="0">
                <a:solidFill>
                  <a:srgbClr val="000000"/>
                </a:solidFill>
              </a:rPr>
              <a:t>The necessity of entrepreneurship: </a:t>
            </a:r>
            <a:r>
              <a:rPr lang="en-US" altLang="pl-PL" sz="2700" kern="0" dirty="0">
                <a:solidFill>
                  <a:srgbClr val="000000"/>
                </a:solidFill>
              </a:rPr>
              <a:t>in the family, in the local environment, in the professional life - in one's own company and in hired work, in the market economy - as a foundation for creating free market and increasing competitiveness</a:t>
            </a:r>
            <a:r>
              <a:rPr lang="pl-PL" altLang="pl-PL" sz="2700" kern="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807169" y="1704256"/>
            <a:ext cx="5743114" cy="960120"/>
          </a:xfrm>
        </p:spPr>
        <p:txBody>
          <a:bodyPr/>
          <a:lstStyle/>
          <a:p>
            <a:r>
              <a:rPr lang="pl-PL" altLang="pl-PL" sz="4900" b="1" dirty="0">
                <a:solidFill>
                  <a:srgbClr val="000099"/>
                </a:solidFill>
              </a:rPr>
              <a:t>The </a:t>
            </a:r>
            <a:r>
              <a:rPr lang="pl-PL" altLang="pl-PL" sz="4900" b="1" dirty="0" err="1">
                <a:solidFill>
                  <a:srgbClr val="000099"/>
                </a:solidFill>
              </a:rPr>
              <a:t>concept</a:t>
            </a:r>
            <a:r>
              <a:rPr lang="pl-PL" altLang="pl-PL" sz="4900" b="1" dirty="0">
                <a:solidFill>
                  <a:srgbClr val="000099"/>
                </a:solidFill>
              </a:rPr>
              <a:t> of </a:t>
            </a:r>
            <a:r>
              <a:rPr lang="pl-PL" altLang="pl-PL" sz="4900" b="1" dirty="0" err="1">
                <a:solidFill>
                  <a:srgbClr val="000099"/>
                </a:solidFill>
              </a:rPr>
              <a:t>entrepreneurship</a:t>
            </a:r>
            <a:endParaRPr lang="pl-PL" altLang="pl-PL" sz="49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086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3" name="Rectangle 1029"/>
          <p:cNvSpPr>
            <a:spLocks noChangeArrowheads="1"/>
          </p:cNvSpPr>
          <p:nvPr/>
        </p:nvSpPr>
        <p:spPr bwMode="auto">
          <a:xfrm>
            <a:off x="280120" y="5399222"/>
            <a:ext cx="5256584" cy="1698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7554" tIns="63798" rIns="127554" bIns="63798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3400" dirty="0" smtClean="0">
                <a:solidFill>
                  <a:srgbClr val="000000"/>
                </a:solidFill>
              </a:rPr>
              <a:t>1. </a:t>
            </a:r>
            <a:r>
              <a:rPr lang="en-US" altLang="pl-PL" sz="3400" dirty="0" smtClean="0">
                <a:solidFill>
                  <a:srgbClr val="000000"/>
                </a:solidFill>
              </a:rPr>
              <a:t>Definitions </a:t>
            </a:r>
            <a:r>
              <a:rPr lang="en-US" altLang="pl-PL" sz="3400" dirty="0">
                <a:solidFill>
                  <a:srgbClr val="000000"/>
                </a:solidFill>
              </a:rPr>
              <a:t>that underline the </a:t>
            </a:r>
            <a:r>
              <a:rPr lang="en-US" altLang="pl-PL" sz="3400" b="1" dirty="0">
                <a:solidFill>
                  <a:srgbClr val="000000"/>
                </a:solidFill>
              </a:rPr>
              <a:t>economic </a:t>
            </a:r>
            <a:r>
              <a:rPr lang="en-US" altLang="pl-PL" sz="3400" b="1" dirty="0" smtClean="0">
                <a:solidFill>
                  <a:srgbClr val="000000"/>
                </a:solidFill>
              </a:rPr>
              <a:t>functions</a:t>
            </a:r>
            <a:r>
              <a:rPr lang="pl-PL" altLang="pl-PL" sz="3400" dirty="0" smtClean="0">
                <a:solidFill>
                  <a:srgbClr val="000000"/>
                </a:solidFill>
              </a:rPr>
              <a:t/>
            </a:r>
            <a:br>
              <a:rPr lang="pl-PL" altLang="pl-PL" sz="3400" dirty="0" smtClean="0">
                <a:solidFill>
                  <a:srgbClr val="000000"/>
                </a:solidFill>
              </a:rPr>
            </a:br>
            <a:r>
              <a:rPr lang="en-US" altLang="pl-PL" sz="3400" dirty="0" smtClean="0">
                <a:solidFill>
                  <a:srgbClr val="000000"/>
                </a:solidFill>
              </a:rPr>
              <a:t>of </a:t>
            </a:r>
            <a:r>
              <a:rPr lang="en-US" altLang="pl-PL" sz="3400" dirty="0">
                <a:solidFill>
                  <a:srgbClr val="000000"/>
                </a:solidFill>
              </a:rPr>
              <a:t>entrepreneurship</a:t>
            </a:r>
            <a:endParaRPr lang="pl-PL" altLang="pl-PL" sz="3400" dirty="0">
              <a:solidFill>
                <a:srgbClr val="000000"/>
              </a:solidFill>
            </a:endParaRPr>
          </a:p>
        </p:txBody>
      </p:sp>
      <p:sp>
        <p:nvSpPr>
          <p:cNvPr id="176134" name="Rectangle 1030"/>
          <p:cNvSpPr>
            <a:spLocks noChangeArrowheads="1"/>
          </p:cNvSpPr>
          <p:nvPr/>
        </p:nvSpPr>
        <p:spPr bwMode="auto">
          <a:xfrm>
            <a:off x="3731136" y="7392888"/>
            <a:ext cx="5333960" cy="2221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7554" tIns="63798" rIns="127554" bIns="63798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3400" dirty="0" smtClean="0">
                <a:solidFill>
                  <a:srgbClr val="000000"/>
                </a:solidFill>
              </a:rPr>
              <a:t>2. </a:t>
            </a:r>
            <a:r>
              <a:rPr lang="en-US" altLang="pl-PL" sz="3400" dirty="0" smtClean="0">
                <a:solidFill>
                  <a:srgbClr val="000000"/>
                </a:solidFill>
              </a:rPr>
              <a:t>Definitions </a:t>
            </a:r>
            <a:r>
              <a:rPr lang="en-US" altLang="pl-PL" sz="3400" dirty="0">
                <a:solidFill>
                  <a:srgbClr val="000000"/>
                </a:solidFill>
              </a:rPr>
              <a:t>that underline the </a:t>
            </a:r>
            <a:r>
              <a:rPr lang="en-US" altLang="pl-PL" sz="3400" b="1" dirty="0">
                <a:solidFill>
                  <a:srgbClr val="000000"/>
                </a:solidFill>
              </a:rPr>
              <a:t>personal characteristics </a:t>
            </a:r>
            <a:r>
              <a:rPr lang="en-US" altLang="pl-PL" sz="3400" dirty="0">
                <a:solidFill>
                  <a:srgbClr val="000000"/>
                </a:solidFill>
              </a:rPr>
              <a:t>of entrepreneurial individuals</a:t>
            </a:r>
            <a:endParaRPr lang="pl-PL" altLang="pl-PL" sz="3400" dirty="0">
              <a:solidFill>
                <a:srgbClr val="000000"/>
              </a:solidFill>
            </a:endParaRPr>
          </a:p>
        </p:txBody>
      </p:sp>
      <p:sp>
        <p:nvSpPr>
          <p:cNvPr id="176135" name="Rectangle 1031"/>
          <p:cNvSpPr>
            <a:spLocks noChangeArrowheads="1"/>
          </p:cNvSpPr>
          <p:nvPr/>
        </p:nvSpPr>
        <p:spPr bwMode="auto">
          <a:xfrm>
            <a:off x="7574323" y="5443672"/>
            <a:ext cx="4742815" cy="1698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7554" tIns="63798" rIns="127554" bIns="63798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3400" dirty="0" smtClean="0">
                <a:solidFill>
                  <a:srgbClr val="000000"/>
                </a:solidFill>
              </a:rPr>
              <a:t>3. </a:t>
            </a:r>
            <a:r>
              <a:rPr lang="en-US" altLang="pl-PL" sz="3400" dirty="0" smtClean="0">
                <a:solidFill>
                  <a:srgbClr val="000000"/>
                </a:solidFill>
              </a:rPr>
              <a:t>Entrepreneurship </a:t>
            </a:r>
            <a:r>
              <a:rPr lang="pl-PL" altLang="pl-PL" sz="3400" dirty="0" smtClean="0">
                <a:solidFill>
                  <a:srgbClr val="000000"/>
                </a:solidFill>
              </a:rPr>
              <a:t/>
            </a:r>
            <a:br>
              <a:rPr lang="pl-PL" altLang="pl-PL" sz="3400" dirty="0" smtClean="0">
                <a:solidFill>
                  <a:srgbClr val="000000"/>
                </a:solidFill>
              </a:rPr>
            </a:br>
            <a:r>
              <a:rPr lang="en-US" altLang="pl-PL" sz="3400" dirty="0" smtClean="0">
                <a:solidFill>
                  <a:srgbClr val="000000"/>
                </a:solidFill>
              </a:rPr>
              <a:t>as </a:t>
            </a:r>
            <a:r>
              <a:rPr lang="en-US" altLang="pl-PL" sz="3400" dirty="0">
                <a:solidFill>
                  <a:srgbClr val="000000"/>
                </a:solidFill>
              </a:rPr>
              <a:t>a </a:t>
            </a:r>
            <a:r>
              <a:rPr lang="pl-PL" altLang="pl-PL" sz="3400" b="1" dirty="0" err="1" smtClean="0">
                <a:solidFill>
                  <a:srgbClr val="000000"/>
                </a:solidFill>
              </a:rPr>
              <a:t>specific</a:t>
            </a:r>
            <a:r>
              <a:rPr lang="pl-PL" altLang="pl-PL" sz="3400" b="1" dirty="0" smtClean="0">
                <a:solidFill>
                  <a:srgbClr val="000000"/>
                </a:solidFill>
              </a:rPr>
              <a:t> </a:t>
            </a:r>
            <a:r>
              <a:rPr lang="en-US" altLang="pl-PL" sz="3400" b="1" dirty="0" smtClean="0">
                <a:solidFill>
                  <a:srgbClr val="000000"/>
                </a:solidFill>
              </a:rPr>
              <a:t>type </a:t>
            </a:r>
            <a:r>
              <a:rPr lang="en-US" altLang="pl-PL" sz="3400" b="1" dirty="0">
                <a:solidFill>
                  <a:srgbClr val="000000"/>
                </a:solidFill>
              </a:rPr>
              <a:t>of managerial behavior</a:t>
            </a:r>
            <a:endParaRPr lang="pl-PL" altLang="pl-PL" sz="3400" b="1" dirty="0">
              <a:solidFill>
                <a:srgbClr val="000000"/>
              </a:solidFill>
            </a:endParaRPr>
          </a:p>
        </p:txBody>
      </p:sp>
      <p:sp>
        <p:nvSpPr>
          <p:cNvPr id="176136" name="Line 1032"/>
          <p:cNvSpPr>
            <a:spLocks noChangeShapeType="1"/>
          </p:cNvSpPr>
          <p:nvPr/>
        </p:nvSpPr>
        <p:spPr bwMode="auto">
          <a:xfrm flipH="1">
            <a:off x="2773680" y="4598977"/>
            <a:ext cx="3627120" cy="75575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7554" tIns="63798" rIns="127554" bIns="63798" anchor="ctr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endParaRPr lang="pl-PL" sz="2800">
              <a:solidFill>
                <a:srgbClr val="000000"/>
              </a:solidFill>
            </a:endParaRPr>
          </a:p>
        </p:txBody>
      </p:sp>
      <p:sp>
        <p:nvSpPr>
          <p:cNvPr id="176137" name="Line 1033"/>
          <p:cNvSpPr>
            <a:spLocks noChangeShapeType="1"/>
          </p:cNvSpPr>
          <p:nvPr/>
        </p:nvSpPr>
        <p:spPr bwMode="auto">
          <a:xfrm>
            <a:off x="6400800" y="4598977"/>
            <a:ext cx="3733800" cy="75575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7554" tIns="63798" rIns="127554" bIns="63798" anchor="ctr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endParaRPr lang="pl-PL" sz="2800">
              <a:solidFill>
                <a:srgbClr val="000000"/>
              </a:solidFill>
            </a:endParaRPr>
          </a:p>
        </p:txBody>
      </p:sp>
      <p:sp>
        <p:nvSpPr>
          <p:cNvPr id="176138" name="Line 1034"/>
          <p:cNvSpPr>
            <a:spLocks noChangeShapeType="1"/>
          </p:cNvSpPr>
          <p:nvPr/>
        </p:nvSpPr>
        <p:spPr bwMode="auto">
          <a:xfrm>
            <a:off x="6400800" y="4598978"/>
            <a:ext cx="0" cy="272190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7554" tIns="63798" rIns="127554" bIns="63798" anchor="ctr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endParaRPr lang="pl-PL" sz="2800">
              <a:solidFill>
                <a:srgbClr val="000000"/>
              </a:solidFill>
            </a:endParaRPr>
          </a:p>
        </p:txBody>
      </p:sp>
      <p:pic>
        <p:nvPicPr>
          <p:cNvPr id="176139" name="Picture 1035" descr="G:\zajecia\FUL-Inauguracja\images\entrepreneur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01600" cy="4504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3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zajecia\FUL-Inauguracja\images\He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89"/>
            <a:ext cx="12801600" cy="6982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9987" name="Rectangle 3"/>
          <p:cNvSpPr>
            <a:spLocks noChangeArrowheads="1"/>
          </p:cNvSpPr>
          <p:nvPr/>
        </p:nvSpPr>
        <p:spPr bwMode="auto">
          <a:xfrm>
            <a:off x="556875" y="484366"/>
            <a:ext cx="7154470" cy="1493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7554" tIns="63798" rIns="127554" bIns="63798" anchor="ctr"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pl-PL" sz="4900" b="1" dirty="0">
                <a:solidFill>
                  <a:srgbClr val="000099"/>
                </a:solidFill>
              </a:rPr>
              <a:t>Definitions that underline </a:t>
            </a:r>
            <a:r>
              <a:rPr lang="en-US" altLang="pl-PL" sz="4900" b="1" u="sng" dirty="0">
                <a:solidFill>
                  <a:srgbClr val="000099"/>
                </a:solidFill>
              </a:rPr>
              <a:t>the economic functions</a:t>
            </a:r>
            <a:r>
              <a:rPr lang="en-US" altLang="pl-PL" sz="4900" b="1" dirty="0">
                <a:solidFill>
                  <a:srgbClr val="000099"/>
                </a:solidFill>
              </a:rPr>
              <a:t/>
            </a:r>
            <a:br>
              <a:rPr lang="en-US" altLang="pl-PL" sz="4900" b="1" dirty="0">
                <a:solidFill>
                  <a:srgbClr val="000099"/>
                </a:solidFill>
              </a:rPr>
            </a:br>
            <a:r>
              <a:rPr lang="en-US" altLang="pl-PL" sz="4900" b="1" dirty="0">
                <a:solidFill>
                  <a:srgbClr val="000099"/>
                </a:solidFill>
              </a:rPr>
              <a:t>of entrepreneurship</a:t>
            </a:r>
            <a:endParaRPr lang="pl-PL" altLang="pl-PL" b="1" dirty="0">
              <a:solidFill>
                <a:srgbClr val="000099"/>
              </a:solidFill>
            </a:endParaRPr>
          </a:p>
        </p:txBody>
      </p:sp>
      <p:grpSp>
        <p:nvGrpSpPr>
          <p:cNvPr id="217090" name="Group 2"/>
          <p:cNvGrpSpPr>
            <a:grpSpLocks/>
          </p:cNvGrpSpPr>
          <p:nvPr/>
        </p:nvGrpSpPr>
        <p:grpSpPr bwMode="auto">
          <a:xfrm>
            <a:off x="304509" y="2515872"/>
            <a:ext cx="11963718" cy="3169287"/>
            <a:chOff x="137" y="1132"/>
            <a:chExt cx="5383" cy="1426"/>
          </a:xfrm>
        </p:grpSpPr>
        <p:sp>
          <p:nvSpPr>
            <p:cNvPr id="169988" name="Text Box 4"/>
            <p:cNvSpPr txBox="1">
              <a:spLocks noChangeArrowheads="1"/>
            </p:cNvSpPr>
            <p:nvPr/>
          </p:nvSpPr>
          <p:spPr bwMode="auto">
            <a:xfrm>
              <a:off x="192" y="1298"/>
              <a:ext cx="5328" cy="1260"/>
            </a:xfrm>
            <a:prstGeom prst="rect">
              <a:avLst/>
            </a:prstGeom>
            <a:solidFill>
              <a:srgbClr val="DDDDDD">
                <a:alpha val="64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110000"/>
                </a:lnSpc>
                <a:spcBef>
                  <a:spcPct val="50000"/>
                </a:spcBef>
                <a:buFontTx/>
                <a:buNone/>
              </a:pPr>
              <a:r>
                <a:rPr lang="pl-PL" altLang="pl-PL" sz="3200" i="1" dirty="0" smtClean="0">
                  <a:solidFill>
                    <a:srgbClr val="000000"/>
                  </a:solidFill>
                </a:rPr>
                <a:t>„</a:t>
              </a:r>
              <a:r>
                <a:rPr lang="en-US" altLang="pl-PL" sz="3200" i="1" dirty="0">
                  <a:solidFill>
                    <a:srgbClr val="000000"/>
                  </a:solidFill>
                </a:rPr>
                <a:t> Entrepreneurship is the process of creating </a:t>
              </a:r>
              <a:r>
                <a:rPr lang="en-US" altLang="pl-PL" sz="3200" b="1" i="1" u="sng" dirty="0">
                  <a:solidFill>
                    <a:srgbClr val="000000"/>
                  </a:solidFill>
                </a:rPr>
                <a:t>something new with value</a:t>
              </a:r>
              <a:r>
                <a:rPr lang="en-US" altLang="pl-PL" sz="3200" i="1" dirty="0">
                  <a:solidFill>
                    <a:srgbClr val="000000"/>
                  </a:solidFill>
                </a:rPr>
                <a:t> by devoting the necessary </a:t>
              </a:r>
              <a:r>
                <a:rPr lang="en-US" altLang="pl-PL" sz="3200" b="1" i="1" u="sng" dirty="0">
                  <a:solidFill>
                    <a:srgbClr val="000000"/>
                  </a:solidFill>
                </a:rPr>
                <a:t>time and effort</a:t>
              </a:r>
              <a:r>
                <a:rPr lang="en-US" altLang="pl-PL" sz="3200" i="1" dirty="0">
                  <a:solidFill>
                    <a:srgbClr val="000000"/>
                  </a:solidFill>
                </a:rPr>
                <a:t>, assuming the accompanying financial, psychic and social </a:t>
              </a:r>
              <a:r>
                <a:rPr lang="en-US" altLang="pl-PL" sz="3200" b="1" i="1" u="sng" dirty="0">
                  <a:solidFill>
                    <a:srgbClr val="000000"/>
                  </a:solidFill>
                </a:rPr>
                <a:t>risks</a:t>
              </a:r>
              <a:r>
                <a:rPr lang="en-US" altLang="pl-PL" sz="3200" i="1" dirty="0">
                  <a:solidFill>
                    <a:srgbClr val="000000"/>
                  </a:solidFill>
                </a:rPr>
                <a:t> and receiving the resulting rewards of </a:t>
              </a:r>
              <a:r>
                <a:rPr lang="en-US" altLang="pl-PL" sz="3200" b="1" i="1" u="sng" dirty="0" smtClean="0">
                  <a:solidFill>
                    <a:srgbClr val="000000"/>
                  </a:solidFill>
                </a:rPr>
                <a:t>monetary</a:t>
              </a:r>
              <a:r>
                <a:rPr lang="pl-PL" altLang="pl-PL" sz="3200" b="1" i="1" u="sng" dirty="0" smtClean="0">
                  <a:solidFill>
                    <a:srgbClr val="000000"/>
                  </a:solidFill>
                </a:rPr>
                <a:t>, </a:t>
              </a:r>
              <a:r>
                <a:rPr lang="en-US" altLang="pl-PL" sz="3200" b="1" i="1" u="sng" dirty="0" smtClean="0">
                  <a:solidFill>
                    <a:srgbClr val="000000"/>
                  </a:solidFill>
                </a:rPr>
                <a:t>personal </a:t>
              </a:r>
              <a:r>
                <a:rPr lang="en-US" altLang="pl-PL" sz="3200" b="1" i="1" u="sng" dirty="0">
                  <a:solidFill>
                    <a:srgbClr val="000000"/>
                  </a:solidFill>
                </a:rPr>
                <a:t>satisfaction</a:t>
              </a:r>
              <a:r>
                <a:rPr lang="en-US" altLang="pl-PL" sz="3200" i="1" dirty="0">
                  <a:solidFill>
                    <a:srgbClr val="000000"/>
                  </a:solidFill>
                </a:rPr>
                <a:t> </a:t>
              </a:r>
              <a:r>
                <a:rPr lang="pl-PL" altLang="pl-PL" sz="3200" i="1" dirty="0" smtClean="0">
                  <a:solidFill>
                    <a:srgbClr val="000000"/>
                  </a:solidFill>
                </a:rPr>
                <a:t/>
              </a:r>
              <a:br>
                <a:rPr lang="pl-PL" altLang="pl-PL" sz="3200" i="1" dirty="0" smtClean="0">
                  <a:solidFill>
                    <a:srgbClr val="000000"/>
                  </a:solidFill>
                </a:rPr>
              </a:br>
              <a:r>
                <a:rPr lang="en-US" altLang="pl-PL" sz="3200" b="1" i="1" u="sng" dirty="0" smtClean="0">
                  <a:solidFill>
                    <a:srgbClr val="000000"/>
                  </a:solidFill>
                </a:rPr>
                <a:t>and </a:t>
              </a:r>
              <a:r>
                <a:rPr lang="en-US" altLang="pl-PL" sz="3200" b="1" i="1" u="sng" dirty="0">
                  <a:solidFill>
                    <a:srgbClr val="000000"/>
                  </a:solidFill>
                </a:rPr>
                <a:t>independence</a:t>
              </a:r>
              <a:r>
                <a:rPr lang="pl-PL" altLang="pl-PL" sz="3200" i="1" dirty="0" smtClean="0">
                  <a:solidFill>
                    <a:srgbClr val="000000"/>
                  </a:solidFill>
                </a:rPr>
                <a:t>”</a:t>
              </a:r>
              <a:endParaRPr lang="pl-PL" altLang="pl-PL" sz="3200" dirty="0">
                <a:solidFill>
                  <a:srgbClr val="000000"/>
                </a:solidFill>
              </a:endParaRPr>
            </a:p>
          </p:txBody>
        </p:sp>
        <p:sp>
          <p:nvSpPr>
            <p:cNvPr id="169990" name="Rectangle 6"/>
            <p:cNvSpPr>
              <a:spLocks noChangeArrowheads="1"/>
            </p:cNvSpPr>
            <p:nvPr/>
          </p:nvSpPr>
          <p:spPr bwMode="auto">
            <a:xfrm>
              <a:off x="137" y="1132"/>
              <a:ext cx="949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2200" i="1" dirty="0">
                  <a:solidFill>
                    <a:srgbClr val="000000"/>
                  </a:solidFill>
                </a:rPr>
                <a:t>[</a:t>
              </a:r>
              <a:r>
                <a:rPr lang="pl-PL" altLang="pl-PL" sz="2200" i="1" dirty="0" err="1">
                  <a:solidFill>
                    <a:srgbClr val="000000"/>
                  </a:solidFill>
                </a:rPr>
                <a:t>Hisrich</a:t>
              </a:r>
              <a:r>
                <a:rPr lang="pl-PL" altLang="pl-PL" sz="2200" i="1" dirty="0">
                  <a:solidFill>
                    <a:srgbClr val="000000"/>
                  </a:solidFill>
                </a:rPr>
                <a:t>, </a:t>
              </a:r>
              <a:r>
                <a:rPr lang="pl-PL" altLang="pl-PL" sz="2200" i="1" dirty="0" err="1">
                  <a:solidFill>
                    <a:srgbClr val="000000"/>
                  </a:solidFill>
                </a:rPr>
                <a:t>Peters</a:t>
              </a:r>
              <a:r>
                <a:rPr lang="pl-PL" altLang="pl-PL" sz="2200" i="1" dirty="0">
                  <a:solidFill>
                    <a:srgbClr val="000000"/>
                  </a:solidFill>
                </a:rPr>
                <a:t>]</a:t>
              </a:r>
            </a:p>
          </p:txBody>
        </p:sp>
      </p:grpSp>
      <p:grpSp>
        <p:nvGrpSpPr>
          <p:cNvPr id="217091" name="Group 3"/>
          <p:cNvGrpSpPr>
            <a:grpSpLocks/>
          </p:cNvGrpSpPr>
          <p:nvPr/>
        </p:nvGrpSpPr>
        <p:grpSpPr bwMode="auto">
          <a:xfrm>
            <a:off x="230519" y="6916837"/>
            <a:ext cx="12037060" cy="2898140"/>
            <a:chOff x="152" y="2870"/>
            <a:chExt cx="5416" cy="1304"/>
          </a:xfrm>
        </p:grpSpPr>
        <p:sp>
          <p:nvSpPr>
            <p:cNvPr id="169986" name="Rectangle 2"/>
            <p:cNvSpPr>
              <a:spLocks noChangeArrowheads="1"/>
            </p:cNvSpPr>
            <p:nvPr/>
          </p:nvSpPr>
          <p:spPr bwMode="auto">
            <a:xfrm>
              <a:off x="240" y="3052"/>
              <a:ext cx="5328" cy="1122"/>
            </a:xfrm>
            <a:prstGeom prst="rect">
              <a:avLst/>
            </a:prstGeom>
          </p:spPr>
          <p:txBody>
            <a:bodyPr/>
            <a:lstStyle/>
            <a:p>
              <a:pPr marL="478338" indent="-478338"/>
              <a:r>
                <a:rPr lang="en-US" altLang="pl-PL" sz="3200" dirty="0">
                  <a:solidFill>
                    <a:srgbClr val="000000"/>
                  </a:solidFill>
                </a:rPr>
                <a:t>initiating the taking of some action,</a:t>
              </a:r>
            </a:p>
            <a:p>
              <a:pPr marL="478338" indent="-478338"/>
              <a:r>
                <a:rPr lang="en-US" altLang="pl-PL" sz="3200" dirty="0">
                  <a:solidFill>
                    <a:srgbClr val="000000"/>
                  </a:solidFill>
                </a:rPr>
                <a:t>organizing economic mechanisms that direct resources to practical use,</a:t>
              </a:r>
            </a:p>
            <a:p>
              <a:pPr marL="478338" indent="-478338"/>
              <a:r>
                <a:rPr lang="en-US" altLang="pl-PL" sz="3200" dirty="0">
                  <a:solidFill>
                    <a:srgbClr val="000000"/>
                  </a:solidFill>
                </a:rPr>
                <a:t>accepting uncertainty and risk in one's activities.</a:t>
              </a:r>
              <a:endParaRPr lang="pl-PL" altLang="pl-PL" sz="3200" dirty="0">
                <a:solidFill>
                  <a:srgbClr val="000000"/>
                </a:solidFill>
              </a:endParaRPr>
            </a:p>
          </p:txBody>
        </p:sp>
        <p:sp>
          <p:nvSpPr>
            <p:cNvPr id="169991" name="Rectangle 7"/>
            <p:cNvSpPr>
              <a:spLocks noChangeArrowheads="1"/>
            </p:cNvSpPr>
            <p:nvPr/>
          </p:nvSpPr>
          <p:spPr bwMode="auto">
            <a:xfrm>
              <a:off x="152" y="2870"/>
              <a:ext cx="1020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2200" i="1" dirty="0">
                  <a:solidFill>
                    <a:srgbClr val="000000"/>
                  </a:solidFill>
                </a:rPr>
                <a:t>[</a:t>
              </a:r>
              <a:r>
                <a:rPr lang="pl-PL" altLang="pl-PL" sz="2200" i="1" dirty="0" err="1">
                  <a:solidFill>
                    <a:srgbClr val="000000"/>
                  </a:solidFill>
                </a:rPr>
                <a:t>Vesper</a:t>
              </a:r>
              <a:r>
                <a:rPr lang="pl-PL" altLang="pl-PL" sz="2200" i="1" dirty="0">
                  <a:solidFill>
                    <a:srgbClr val="000000"/>
                  </a:solidFill>
                </a:rPr>
                <a:t>, </a:t>
              </a:r>
              <a:r>
                <a:rPr lang="pl-PL" altLang="pl-PL" sz="2200" i="1" dirty="0" err="1">
                  <a:solidFill>
                    <a:srgbClr val="000000"/>
                  </a:solidFill>
                </a:rPr>
                <a:t>Ronstadt</a:t>
              </a:r>
              <a:r>
                <a:rPr lang="pl-PL" altLang="pl-PL" sz="2200" i="1" dirty="0">
                  <a:solidFill>
                    <a:srgbClr val="000000"/>
                  </a:solidFill>
                </a:rPr>
                <a:t>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1317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ChangeArrowheads="1"/>
          </p:cNvSpPr>
          <p:nvPr/>
        </p:nvSpPr>
        <p:spPr bwMode="auto">
          <a:xfrm>
            <a:off x="533400" y="2560320"/>
            <a:ext cx="4800600" cy="2453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585" tIns="63812" rIns="127585" bIns="63812"/>
          <a:lstStyle>
            <a:lvl1pPr marL="342900" indent="-34290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l-PL" altLang="pl-PL" sz="4500">
              <a:solidFill>
                <a:srgbClr val="000000"/>
              </a:solidFill>
            </a:endParaRPr>
          </a:p>
        </p:txBody>
      </p:sp>
      <p:sp>
        <p:nvSpPr>
          <p:cNvPr id="65539" name="Rectangle 4"/>
          <p:cNvSpPr>
            <a:spLocks noChangeArrowheads="1"/>
          </p:cNvSpPr>
          <p:nvPr/>
        </p:nvSpPr>
        <p:spPr bwMode="auto">
          <a:xfrm>
            <a:off x="7467600" y="2773680"/>
            <a:ext cx="4373880" cy="2453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585" tIns="63812" rIns="127585" bIns="63812"/>
          <a:lstStyle>
            <a:lvl1pPr marL="342900" indent="-34290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l-PL" altLang="pl-PL" sz="4500">
              <a:solidFill>
                <a:srgbClr val="000000"/>
              </a:solidFill>
            </a:endParaRPr>
          </a:p>
        </p:txBody>
      </p:sp>
      <p:sp>
        <p:nvSpPr>
          <p:cNvPr id="6349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04472" y="1344216"/>
            <a:ext cx="12345988" cy="8041898"/>
          </a:xfrm>
          <a:noFill/>
        </p:spPr>
        <p:txBody>
          <a:bodyPr/>
          <a:lstStyle/>
          <a:p>
            <a:pPr marL="850578" indent="-850578">
              <a:spcBef>
                <a:spcPct val="10000"/>
              </a:spcBef>
              <a:buFontTx/>
              <a:buAutoNum type="arabicPeriod"/>
            </a:pPr>
            <a:r>
              <a:rPr lang="en-US" altLang="pl-PL" sz="2600" b="1" dirty="0" smtClean="0"/>
              <a:t>Commitment, engagement, determination and persistence</a:t>
            </a:r>
          </a:p>
          <a:p>
            <a:pPr marL="1382188" lvl="1" indent="-744251">
              <a:spcBef>
                <a:spcPct val="10000"/>
              </a:spcBef>
            </a:pPr>
            <a:r>
              <a:rPr lang="en-US" altLang="pl-PL" sz="2600" dirty="0" smtClean="0"/>
              <a:t>overcoming barriers, obstacles, difficulties, </a:t>
            </a:r>
          </a:p>
          <a:p>
            <a:pPr marL="1382188" lvl="1" indent="-744251">
              <a:spcBef>
                <a:spcPct val="10000"/>
              </a:spcBef>
            </a:pPr>
            <a:r>
              <a:rPr lang="en-US" altLang="pl-PL" sz="2600" dirty="0" smtClean="0"/>
              <a:t>compensating for disadvantages and limitations,</a:t>
            </a:r>
          </a:p>
          <a:p>
            <a:pPr marL="850578" indent="-850578">
              <a:spcBef>
                <a:spcPct val="10000"/>
              </a:spcBef>
              <a:buFontTx/>
              <a:buAutoNum type="arabicPeriod"/>
            </a:pPr>
            <a:r>
              <a:rPr lang="en-US" altLang="pl-PL" sz="2600" b="1" dirty="0" smtClean="0"/>
              <a:t>Strong need for achievements</a:t>
            </a:r>
          </a:p>
          <a:p>
            <a:pPr marL="1382188" lvl="1" indent="-744251">
              <a:spcBef>
                <a:spcPct val="10000"/>
              </a:spcBef>
            </a:pPr>
            <a:r>
              <a:rPr lang="en-US" altLang="pl-PL" sz="2600" dirty="0" smtClean="0"/>
              <a:t>the desire to be outstanding, to succeed in a competitive environment,</a:t>
            </a:r>
          </a:p>
          <a:p>
            <a:pPr marL="1382188" lvl="1" indent="-744251">
              <a:spcBef>
                <a:spcPct val="10000"/>
              </a:spcBef>
            </a:pPr>
            <a:r>
              <a:rPr lang="en-US" altLang="pl-PL" sz="2600" dirty="0" smtClean="0"/>
              <a:t>concentration on tasks and responsibilities, striving to do one's best,</a:t>
            </a:r>
          </a:p>
          <a:p>
            <a:pPr marL="850578" indent="-850578">
              <a:spcBef>
                <a:spcPct val="10000"/>
              </a:spcBef>
              <a:buFontTx/>
              <a:buAutoNum type="arabicPeriod"/>
            </a:pPr>
            <a:r>
              <a:rPr lang="en-US" altLang="pl-PL" sz="2600" b="1" dirty="0" smtClean="0"/>
              <a:t>Initiative and responsibility</a:t>
            </a:r>
          </a:p>
          <a:p>
            <a:pPr marL="1382188" lvl="1" indent="-744251">
              <a:spcBef>
                <a:spcPct val="10000"/>
              </a:spcBef>
            </a:pPr>
            <a:r>
              <a:rPr lang="en-US" altLang="pl-PL" sz="2600" dirty="0" smtClean="0"/>
              <a:t>actively seeking and taking initiative,</a:t>
            </a:r>
          </a:p>
          <a:p>
            <a:pPr marL="1382188" lvl="1" indent="-744251">
              <a:spcBef>
                <a:spcPct val="10000"/>
              </a:spcBef>
            </a:pPr>
            <a:r>
              <a:rPr lang="en-US" altLang="pl-PL" sz="2600" dirty="0" smtClean="0"/>
              <a:t>seeking out situations involving personal responsibility for results,</a:t>
            </a:r>
          </a:p>
          <a:p>
            <a:pPr marL="850578" indent="-850578">
              <a:spcBef>
                <a:spcPct val="10000"/>
              </a:spcBef>
              <a:buFontTx/>
              <a:buAutoNum type="arabicPeriod"/>
            </a:pPr>
            <a:r>
              <a:rPr lang="en-US" altLang="pl-PL" sz="2600" b="1" dirty="0" smtClean="0"/>
              <a:t>Seeking for feedback</a:t>
            </a:r>
          </a:p>
          <a:p>
            <a:pPr marL="1382188" lvl="1" indent="-744251">
              <a:spcBef>
                <a:spcPct val="10000"/>
              </a:spcBef>
            </a:pPr>
            <a:r>
              <a:rPr lang="en-US" altLang="pl-PL" sz="2600" dirty="0" smtClean="0"/>
              <a:t>need for information about the results of one's actions,</a:t>
            </a:r>
          </a:p>
          <a:p>
            <a:pPr marL="1382188" lvl="1" indent="-744251">
              <a:spcBef>
                <a:spcPct val="10000"/>
              </a:spcBef>
            </a:pPr>
            <a:r>
              <a:rPr lang="en-US" altLang="pl-PL" sz="2600" dirty="0" smtClean="0"/>
              <a:t>as a result, improvement of actions, part of the learning process.</a:t>
            </a:r>
          </a:p>
          <a:p>
            <a:pPr marL="514350" indent="-514350">
              <a:lnSpc>
                <a:spcPct val="105000"/>
              </a:lnSpc>
              <a:buFont typeface="+mj-lt"/>
              <a:buAutoNum type="arabicPeriod"/>
            </a:pPr>
            <a:r>
              <a:rPr lang="en-US" altLang="pl-PL" sz="2600" b="1" dirty="0" smtClean="0"/>
              <a:t>Internal location of control</a:t>
            </a:r>
          </a:p>
          <a:p>
            <a:pPr marL="1382188" lvl="1" indent="-744251">
              <a:lnSpc>
                <a:spcPct val="105000"/>
              </a:lnSpc>
            </a:pPr>
            <a:r>
              <a:rPr lang="en-US" altLang="pl-PL" sz="2600" dirty="0" smtClean="0"/>
              <a:t>success or failure dependent on the entrepreneur,</a:t>
            </a:r>
          </a:p>
          <a:p>
            <a:pPr marL="1382188" lvl="1" indent="-744251">
              <a:lnSpc>
                <a:spcPct val="105000"/>
              </a:lnSpc>
            </a:pPr>
            <a:r>
              <a:rPr lang="en-US" altLang="pl-PL" sz="2600" dirty="0" smtClean="0"/>
              <a:t>limited role of luck, fate or other external forces.</a:t>
            </a:r>
          </a:p>
          <a:p>
            <a:pPr marL="850578" indent="-850578">
              <a:lnSpc>
                <a:spcPct val="105000"/>
              </a:lnSpc>
              <a:buFontTx/>
              <a:buAutoNum type="arabicPeriod" startAt="6"/>
            </a:pPr>
            <a:r>
              <a:rPr lang="en-US" altLang="pl-PL" sz="2600" b="1" dirty="0" smtClean="0"/>
              <a:t>Taking calculated risks</a:t>
            </a:r>
          </a:p>
          <a:p>
            <a:pPr marL="1382188" lvl="1" indent="-744251">
              <a:lnSpc>
                <a:spcPct val="105000"/>
              </a:lnSpc>
            </a:pPr>
            <a:r>
              <a:rPr lang="en-US" altLang="pl-PL" sz="2600" dirty="0" smtClean="0"/>
              <a:t>the opposite to "risk-taking," "gambling</a:t>
            </a:r>
            <a:r>
              <a:rPr lang="pl-PL" altLang="pl-PL" sz="2600" dirty="0" smtClean="0"/>
              <a:t>”</a:t>
            </a:r>
            <a:r>
              <a:rPr lang="en-US" altLang="pl-PL" sz="2600" dirty="0" smtClean="0"/>
              <a:t>.„</a:t>
            </a:r>
          </a:p>
          <a:p>
            <a:pPr marL="1382188" lvl="1" indent="-744251">
              <a:lnSpc>
                <a:spcPct val="105000"/>
              </a:lnSpc>
            </a:pPr>
            <a:r>
              <a:rPr lang="en-US" altLang="pl-PL" sz="2600" dirty="0" smtClean="0"/>
              <a:t>avoiding unnecessary risks, making well thought out decisions.</a:t>
            </a:r>
          </a:p>
        </p:txBody>
      </p:sp>
      <p:sp>
        <p:nvSpPr>
          <p:cNvPr id="65541" name="Rectangle 3"/>
          <p:cNvSpPr>
            <a:spLocks noChangeArrowheads="1"/>
          </p:cNvSpPr>
          <p:nvPr/>
        </p:nvSpPr>
        <p:spPr bwMode="auto">
          <a:xfrm>
            <a:off x="0" y="264096"/>
            <a:ext cx="12801600" cy="746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585" tIns="63812" rIns="127585" bIns="63812" anchor="ctr"/>
          <a:lstStyle>
            <a:lvl1pPr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pl-PL" sz="3900" b="1" dirty="0">
                <a:solidFill>
                  <a:srgbClr val="000099"/>
                </a:solidFill>
              </a:rPr>
              <a:t>Definitions that underline the </a:t>
            </a:r>
            <a:r>
              <a:rPr lang="en-US" altLang="pl-PL" sz="3900" b="1" u="sng" dirty="0">
                <a:solidFill>
                  <a:srgbClr val="000099"/>
                </a:solidFill>
              </a:rPr>
              <a:t>personal characteristics</a:t>
            </a:r>
            <a:r>
              <a:rPr lang="en-US" altLang="pl-PL" sz="3900" b="1" dirty="0">
                <a:solidFill>
                  <a:srgbClr val="000099"/>
                </a:solidFill>
              </a:rPr>
              <a:t> </a:t>
            </a:r>
            <a:r>
              <a:rPr lang="pl-PL" altLang="pl-PL" sz="3900" b="1" dirty="0" smtClean="0">
                <a:solidFill>
                  <a:srgbClr val="000099"/>
                </a:solidFill>
              </a:rPr>
              <a:t/>
            </a:r>
            <a:br>
              <a:rPr lang="pl-PL" altLang="pl-PL" sz="3900" b="1" dirty="0" smtClean="0">
                <a:solidFill>
                  <a:srgbClr val="000099"/>
                </a:solidFill>
              </a:rPr>
            </a:br>
            <a:r>
              <a:rPr lang="en-US" altLang="pl-PL" sz="3900" b="1" dirty="0" smtClean="0">
                <a:solidFill>
                  <a:srgbClr val="000099"/>
                </a:solidFill>
              </a:rPr>
              <a:t>of </a:t>
            </a:r>
            <a:r>
              <a:rPr lang="en-US" altLang="pl-PL" sz="3900" b="1" dirty="0">
                <a:solidFill>
                  <a:srgbClr val="000099"/>
                </a:solidFill>
              </a:rPr>
              <a:t>entrepreneurial individuals</a:t>
            </a:r>
            <a:endParaRPr lang="pl-PL" altLang="pl-PL" sz="3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016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ChangeArrowheads="1"/>
          </p:cNvSpPr>
          <p:nvPr/>
        </p:nvSpPr>
        <p:spPr bwMode="auto">
          <a:xfrm>
            <a:off x="533400" y="2560320"/>
            <a:ext cx="4800600" cy="2453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585" tIns="63812" rIns="127585" bIns="63812"/>
          <a:lstStyle>
            <a:lvl1pPr marL="342900" indent="-34290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l-PL" altLang="pl-PL" sz="4500">
              <a:solidFill>
                <a:srgbClr val="000000"/>
              </a:solidFill>
            </a:endParaRPr>
          </a:p>
        </p:txBody>
      </p:sp>
      <p:sp>
        <p:nvSpPr>
          <p:cNvPr id="66563" name="Rectangle 4"/>
          <p:cNvSpPr>
            <a:spLocks noChangeArrowheads="1"/>
          </p:cNvSpPr>
          <p:nvPr/>
        </p:nvSpPr>
        <p:spPr bwMode="auto">
          <a:xfrm>
            <a:off x="7467600" y="2773680"/>
            <a:ext cx="4373880" cy="2453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585" tIns="63812" rIns="127585" bIns="63812"/>
          <a:lstStyle>
            <a:lvl1pPr marL="342900" indent="-342900"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l-PL" altLang="pl-PL" sz="4500">
              <a:solidFill>
                <a:srgbClr val="000000"/>
              </a:solidFill>
            </a:endParaRPr>
          </a:p>
        </p:txBody>
      </p:sp>
      <p:sp>
        <p:nvSpPr>
          <p:cNvPr id="6451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04472" y="1200200"/>
            <a:ext cx="12345988" cy="8329930"/>
          </a:xfrm>
          <a:noFill/>
        </p:spPr>
        <p:txBody>
          <a:bodyPr/>
          <a:lstStyle/>
          <a:p>
            <a:pPr marL="850578" indent="-850578">
              <a:spcBef>
                <a:spcPts val="500"/>
              </a:spcBef>
              <a:buFont typeface="+mj-lt"/>
              <a:buAutoNum type="arabicPeriod" startAt="7"/>
            </a:pPr>
            <a:r>
              <a:rPr lang="en-US" altLang="pl-PL" sz="2600" b="1" dirty="0" smtClean="0"/>
              <a:t>Tolerance of uncertainty</a:t>
            </a:r>
          </a:p>
          <a:p>
            <a:pPr marL="1382188" lvl="1" indent="-744251">
              <a:spcBef>
                <a:spcPts val="500"/>
              </a:spcBef>
            </a:pPr>
            <a:r>
              <a:rPr lang="en-US" altLang="pl-PL" sz="2600" dirty="0" smtClean="0"/>
              <a:t>acceptance of constant change, stress, lack of order</a:t>
            </a:r>
          </a:p>
          <a:p>
            <a:pPr marL="1382188" lvl="1" indent="-744251">
              <a:spcBef>
                <a:spcPts val="500"/>
              </a:spcBef>
            </a:pPr>
            <a:r>
              <a:rPr lang="en-US" altLang="pl-PL" sz="2600" dirty="0" smtClean="0"/>
              <a:t>ability and willingness to act under such conditions</a:t>
            </a:r>
          </a:p>
          <a:p>
            <a:pPr marL="850578" indent="-850578">
              <a:spcBef>
                <a:spcPts val="500"/>
              </a:spcBef>
              <a:buFontTx/>
              <a:buAutoNum type="arabicPeriod" startAt="7"/>
            </a:pPr>
            <a:r>
              <a:rPr lang="en-US" altLang="pl-PL" sz="2600" b="1" dirty="0" smtClean="0"/>
              <a:t>Honesty and trustworthiness</a:t>
            </a:r>
          </a:p>
          <a:p>
            <a:pPr marL="1382188" lvl="1" indent="-744251">
              <a:spcBef>
                <a:spcPts val="500"/>
              </a:spcBef>
            </a:pPr>
            <a:r>
              <a:rPr lang="en-US" altLang="pl-PL" sz="2600" dirty="0" smtClean="0"/>
              <a:t>attributes of a trustworthy person,</a:t>
            </a:r>
          </a:p>
          <a:p>
            <a:pPr marL="1382188" lvl="1" indent="-744251">
              <a:spcBef>
                <a:spcPts val="500"/>
              </a:spcBef>
            </a:pPr>
            <a:r>
              <a:rPr lang="en-US" altLang="pl-PL" sz="2600" dirty="0" smtClean="0"/>
              <a:t>fundamental qualities in running a business.</a:t>
            </a:r>
          </a:p>
          <a:p>
            <a:pPr marL="850578" indent="-850578">
              <a:spcBef>
                <a:spcPts val="500"/>
              </a:spcBef>
              <a:buFontTx/>
              <a:buAutoNum type="arabicPeriod" startAt="7"/>
            </a:pPr>
            <a:r>
              <a:rPr lang="en-US" altLang="pl-PL" sz="2600" b="1" dirty="0" smtClean="0"/>
              <a:t>Ability to accept failure</a:t>
            </a:r>
            <a:endParaRPr lang="en-US" altLang="pl-PL" sz="2600" dirty="0" smtClean="0"/>
          </a:p>
          <a:p>
            <a:pPr marL="1382188" lvl="1" indent="-744251">
              <a:spcBef>
                <a:spcPts val="500"/>
              </a:spcBef>
            </a:pPr>
            <a:r>
              <a:rPr lang="pl-PL" altLang="pl-PL" sz="2600" dirty="0" smtClean="0"/>
              <a:t>f</a:t>
            </a:r>
            <a:r>
              <a:rPr lang="en-US" altLang="pl-PL" sz="2600" dirty="0" err="1" smtClean="0"/>
              <a:t>ailures</a:t>
            </a:r>
            <a:r>
              <a:rPr lang="en-US" altLang="pl-PL" sz="2600" dirty="0" smtClean="0"/>
              <a:t> and defeats as an integral part of entrepreneurial behavior,</a:t>
            </a:r>
          </a:p>
          <a:p>
            <a:pPr marL="1382188" lvl="1" indent="-744251">
              <a:spcBef>
                <a:spcPts val="500"/>
              </a:spcBef>
            </a:pPr>
            <a:r>
              <a:rPr lang="pl-PL" altLang="pl-PL" sz="2600" dirty="0" smtClean="0"/>
              <a:t>f</a:t>
            </a:r>
            <a:r>
              <a:rPr lang="en-US" altLang="pl-PL" sz="2600" dirty="0" err="1" smtClean="0"/>
              <a:t>ailures</a:t>
            </a:r>
            <a:r>
              <a:rPr lang="en-US" altLang="pl-PL" sz="2600" dirty="0" smtClean="0"/>
              <a:t> more instructive than successes.</a:t>
            </a:r>
          </a:p>
          <a:p>
            <a:pPr marL="850578" indent="-850578">
              <a:spcBef>
                <a:spcPts val="500"/>
              </a:spcBef>
              <a:buFont typeface="+mj-lt"/>
              <a:buAutoNum type="arabicPeriod" startAt="10"/>
            </a:pPr>
            <a:r>
              <a:rPr lang="en-US" altLang="pl-PL" sz="2600" b="1" dirty="0" smtClean="0"/>
              <a:t>Creativity and innovativeness</a:t>
            </a:r>
          </a:p>
          <a:p>
            <a:pPr marL="1382188" lvl="1" indent="-744251">
              <a:spcBef>
                <a:spcPts val="500"/>
              </a:spcBef>
            </a:pPr>
            <a:r>
              <a:rPr lang="en-US" altLang="pl-PL" sz="2600" dirty="0" smtClean="0"/>
              <a:t>a change-seeking attitude,</a:t>
            </a:r>
          </a:p>
          <a:p>
            <a:pPr marL="1382188" lvl="1" indent="-744251">
              <a:spcBef>
                <a:spcPts val="500"/>
              </a:spcBef>
            </a:pPr>
            <a:r>
              <a:rPr lang="en-US" altLang="pl-PL" sz="2600" dirty="0" smtClean="0"/>
              <a:t>creating new ideas, using ideas in a different way,</a:t>
            </a:r>
          </a:p>
          <a:p>
            <a:pPr marL="850578" indent="-850578">
              <a:spcBef>
                <a:spcPts val="500"/>
              </a:spcBef>
              <a:buFontTx/>
              <a:buAutoNum type="arabicPeriod" startAt="10"/>
            </a:pPr>
            <a:r>
              <a:rPr lang="en-US" altLang="pl-PL" sz="2600" b="1" dirty="0" smtClean="0"/>
              <a:t>Self-confidence and optimism </a:t>
            </a:r>
          </a:p>
          <a:p>
            <a:pPr marL="1382188" lvl="1" indent="-744251">
              <a:spcBef>
                <a:spcPts val="500"/>
              </a:spcBef>
            </a:pPr>
            <a:r>
              <a:rPr lang="en-US" altLang="pl-PL" sz="2600" dirty="0" smtClean="0"/>
              <a:t>necessary in difficult moments,</a:t>
            </a:r>
          </a:p>
          <a:p>
            <a:pPr marL="1382188" lvl="1" indent="-744251">
              <a:spcBef>
                <a:spcPts val="500"/>
              </a:spcBef>
            </a:pPr>
            <a:r>
              <a:rPr lang="en-US" altLang="pl-PL" sz="2600" dirty="0" smtClean="0"/>
              <a:t>positive thinking, focus on success.</a:t>
            </a:r>
          </a:p>
          <a:p>
            <a:pPr marL="850578" indent="-850578">
              <a:spcBef>
                <a:spcPts val="500"/>
              </a:spcBef>
              <a:buFontTx/>
              <a:buAutoNum type="arabicPeriod" startAt="10"/>
            </a:pPr>
            <a:r>
              <a:rPr lang="en-US" altLang="pl-PL" sz="2600" b="1" dirty="0" smtClean="0"/>
              <a:t>The need for autonomy, independence </a:t>
            </a:r>
          </a:p>
          <a:p>
            <a:pPr marL="1382188" lvl="1" indent="-744251">
              <a:spcBef>
                <a:spcPts val="500"/>
              </a:spcBef>
            </a:pPr>
            <a:r>
              <a:rPr lang="en-US" altLang="pl-PL" sz="2600" dirty="0" smtClean="0"/>
              <a:t>the desire to operate outside of bureaucratic systems,</a:t>
            </a:r>
          </a:p>
          <a:p>
            <a:pPr marL="1382188" lvl="1" indent="-744251">
              <a:spcBef>
                <a:spcPts val="500"/>
              </a:spcBef>
            </a:pPr>
            <a:r>
              <a:rPr lang="en-US" altLang="pl-PL" sz="2600" dirty="0" smtClean="0"/>
              <a:t>the desire to make decisions independently.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264096"/>
            <a:ext cx="12801600" cy="746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585" tIns="63812" rIns="127585" bIns="63812" anchor="ctr"/>
          <a:lstStyle>
            <a:lvl1pPr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pl-PL" sz="3900" b="1" dirty="0">
                <a:solidFill>
                  <a:srgbClr val="000099"/>
                </a:solidFill>
              </a:rPr>
              <a:t>Definitions that underline the </a:t>
            </a:r>
            <a:r>
              <a:rPr lang="en-US" altLang="pl-PL" sz="3900" b="1" u="sng" dirty="0">
                <a:solidFill>
                  <a:srgbClr val="000099"/>
                </a:solidFill>
              </a:rPr>
              <a:t>personal characteristics</a:t>
            </a:r>
            <a:r>
              <a:rPr lang="en-US" altLang="pl-PL" sz="3900" b="1" dirty="0">
                <a:solidFill>
                  <a:srgbClr val="000099"/>
                </a:solidFill>
              </a:rPr>
              <a:t> </a:t>
            </a:r>
            <a:r>
              <a:rPr lang="pl-PL" altLang="pl-PL" sz="3900" b="1" dirty="0" smtClean="0">
                <a:solidFill>
                  <a:srgbClr val="000099"/>
                </a:solidFill>
              </a:rPr>
              <a:t/>
            </a:r>
            <a:br>
              <a:rPr lang="pl-PL" altLang="pl-PL" sz="3900" b="1" dirty="0" smtClean="0">
                <a:solidFill>
                  <a:srgbClr val="000099"/>
                </a:solidFill>
              </a:rPr>
            </a:br>
            <a:r>
              <a:rPr lang="en-US" altLang="pl-PL" sz="3900" b="1" dirty="0" smtClean="0">
                <a:solidFill>
                  <a:srgbClr val="000099"/>
                </a:solidFill>
              </a:rPr>
              <a:t>of </a:t>
            </a:r>
            <a:r>
              <a:rPr lang="en-US" altLang="pl-PL" sz="3900" b="1" dirty="0">
                <a:solidFill>
                  <a:srgbClr val="000099"/>
                </a:solidFill>
              </a:rPr>
              <a:t>entrepreneurial individuals</a:t>
            </a:r>
            <a:endParaRPr lang="pl-PL" altLang="pl-PL" sz="3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09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Rectangle 1027"/>
          <p:cNvSpPr>
            <a:spLocks noChangeArrowheads="1"/>
          </p:cNvSpPr>
          <p:nvPr/>
        </p:nvSpPr>
        <p:spPr bwMode="auto">
          <a:xfrm>
            <a:off x="424136" y="336104"/>
            <a:ext cx="6048672" cy="38164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extLst/>
        </p:spPr>
        <p:txBody>
          <a:bodyPr lIns="127554" tIns="63798" rIns="127554" bIns="63798" anchor="ctr"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pl-PL" sz="4900" b="1" dirty="0">
                <a:solidFill>
                  <a:srgbClr val="000099"/>
                </a:solidFill>
              </a:rPr>
              <a:t>Entrepreneurship </a:t>
            </a:r>
            <a:br>
              <a:rPr lang="en-US" altLang="pl-PL" sz="4900" b="1" dirty="0">
                <a:solidFill>
                  <a:srgbClr val="000099"/>
                </a:solidFill>
              </a:rPr>
            </a:br>
            <a:r>
              <a:rPr lang="en-US" altLang="pl-PL" sz="4900" b="1" dirty="0">
                <a:solidFill>
                  <a:srgbClr val="000099"/>
                </a:solidFill>
              </a:rPr>
              <a:t>as a specific </a:t>
            </a:r>
            <a:r>
              <a:rPr lang="pl-PL" altLang="pl-PL" sz="4900" b="1" dirty="0" smtClean="0">
                <a:solidFill>
                  <a:srgbClr val="000099"/>
                </a:solidFill>
              </a:rPr>
              <a:t/>
            </a:r>
            <a:br>
              <a:rPr lang="pl-PL" altLang="pl-PL" sz="4900" b="1" dirty="0" smtClean="0">
                <a:solidFill>
                  <a:srgbClr val="000099"/>
                </a:solidFill>
              </a:rPr>
            </a:br>
            <a:r>
              <a:rPr lang="en-US" altLang="pl-PL" sz="4900" b="1" dirty="0" smtClean="0">
                <a:solidFill>
                  <a:srgbClr val="000099"/>
                </a:solidFill>
              </a:rPr>
              <a:t>type </a:t>
            </a:r>
            <a:r>
              <a:rPr lang="en-US" altLang="pl-PL" sz="4900" b="1" dirty="0">
                <a:solidFill>
                  <a:srgbClr val="000099"/>
                </a:solidFill>
              </a:rPr>
              <a:t>of </a:t>
            </a:r>
            <a:r>
              <a:rPr lang="pl-PL" altLang="pl-PL" sz="4900" b="1" dirty="0" smtClean="0">
                <a:solidFill>
                  <a:srgbClr val="000099"/>
                </a:solidFill>
              </a:rPr>
              <a:t/>
            </a:r>
            <a:br>
              <a:rPr lang="pl-PL" altLang="pl-PL" sz="4900" b="1" dirty="0" smtClean="0">
                <a:solidFill>
                  <a:srgbClr val="000099"/>
                </a:solidFill>
              </a:rPr>
            </a:br>
            <a:r>
              <a:rPr lang="en-US" altLang="pl-PL" sz="4900" b="1" u="sng" dirty="0" smtClean="0">
                <a:solidFill>
                  <a:srgbClr val="000099"/>
                </a:solidFill>
              </a:rPr>
              <a:t>managerial </a:t>
            </a:r>
            <a:r>
              <a:rPr lang="pl-PL" altLang="pl-PL" sz="4900" b="1" u="sng" dirty="0" smtClean="0">
                <a:solidFill>
                  <a:srgbClr val="000099"/>
                </a:solidFill>
              </a:rPr>
              <a:t/>
            </a:r>
            <a:br>
              <a:rPr lang="pl-PL" altLang="pl-PL" sz="4900" b="1" u="sng" dirty="0" smtClean="0">
                <a:solidFill>
                  <a:srgbClr val="000099"/>
                </a:solidFill>
              </a:rPr>
            </a:br>
            <a:r>
              <a:rPr lang="en-US" altLang="pl-PL" sz="4900" b="1" u="sng" dirty="0" smtClean="0">
                <a:solidFill>
                  <a:srgbClr val="000099"/>
                </a:solidFill>
              </a:rPr>
              <a:t>behavior</a:t>
            </a:r>
            <a:endParaRPr lang="pl-PL" altLang="pl-PL" b="1" u="sng" dirty="0">
              <a:solidFill>
                <a:srgbClr val="000099"/>
              </a:solidFill>
            </a:endParaRPr>
          </a:p>
        </p:txBody>
      </p:sp>
      <p:sp>
        <p:nvSpPr>
          <p:cNvPr id="172039" name="Rectangle 1031"/>
          <p:cNvSpPr>
            <a:spLocks noGrp="1" noChangeArrowheads="1"/>
          </p:cNvSpPr>
          <p:nvPr>
            <p:ph idx="1"/>
          </p:nvPr>
        </p:nvSpPr>
        <p:spPr>
          <a:xfrm>
            <a:off x="251317" y="4493002"/>
            <a:ext cx="11841480" cy="3619966"/>
          </a:xfrm>
          <a:noFill/>
          <a:ln/>
        </p:spPr>
        <p:txBody>
          <a:bodyPr/>
          <a:lstStyle/>
          <a:p>
            <a:r>
              <a:rPr lang="pl-PL" altLang="pl-PL" sz="2800" b="1" dirty="0"/>
              <a:t>Strategic </a:t>
            </a:r>
            <a:r>
              <a:rPr lang="pl-PL" altLang="pl-PL" sz="2800" b="1" dirty="0" err="1" smtClean="0"/>
              <a:t>thinking</a:t>
            </a:r>
            <a:r>
              <a:rPr lang="pl-PL" altLang="pl-PL" sz="2800" b="1" dirty="0" smtClean="0"/>
              <a:t> and </a:t>
            </a:r>
            <a:r>
              <a:rPr lang="pl-PL" altLang="pl-PL" sz="2800" b="1" dirty="0" err="1" smtClean="0"/>
              <a:t>orientation</a:t>
            </a:r>
            <a:endParaRPr lang="pl-PL" altLang="pl-PL" sz="2800" dirty="0"/>
          </a:p>
          <a:p>
            <a:pPr lvl="1"/>
            <a:r>
              <a:rPr lang="en-US" altLang="pl-PL" sz="2700" dirty="0"/>
              <a:t>formulating a strategy based on vision and </a:t>
            </a:r>
            <a:r>
              <a:rPr lang="en-US" altLang="pl-PL" sz="2700" dirty="0" err="1" smtClean="0"/>
              <a:t>opportunit</a:t>
            </a:r>
            <a:r>
              <a:rPr lang="pl-PL" altLang="pl-PL" sz="2700" dirty="0" err="1" smtClean="0"/>
              <a:t>ies</a:t>
            </a:r>
            <a:r>
              <a:rPr lang="en-US" altLang="pl-PL" sz="2700" dirty="0" smtClean="0"/>
              <a:t>,</a:t>
            </a:r>
            <a:endParaRPr lang="en-US" altLang="pl-PL" sz="2700" dirty="0"/>
          </a:p>
          <a:p>
            <a:pPr lvl="1"/>
            <a:r>
              <a:rPr lang="en-US" altLang="pl-PL" sz="2700" dirty="0"/>
              <a:t>not being limited by available resources</a:t>
            </a:r>
            <a:r>
              <a:rPr lang="pl-PL" altLang="pl-PL" sz="2700" dirty="0" smtClean="0"/>
              <a:t>.</a:t>
            </a:r>
            <a:endParaRPr lang="pl-PL" altLang="pl-PL" sz="2700" dirty="0"/>
          </a:p>
          <a:p>
            <a:r>
              <a:rPr lang="pl-PL" altLang="pl-PL" sz="2800" b="1" dirty="0" err="1"/>
              <a:t>Engaging</a:t>
            </a:r>
            <a:r>
              <a:rPr lang="pl-PL" altLang="pl-PL" sz="2800" b="1" dirty="0"/>
              <a:t> in </a:t>
            </a:r>
            <a:r>
              <a:rPr lang="pl-PL" altLang="pl-PL" sz="2800" b="1" dirty="0" err="1"/>
              <a:t>opportunities</a:t>
            </a:r>
            <a:endParaRPr lang="pl-PL" altLang="pl-PL" sz="2800" b="1" dirty="0" smtClean="0"/>
          </a:p>
          <a:p>
            <a:pPr lvl="1"/>
            <a:r>
              <a:rPr lang="en-US" altLang="pl-PL" sz="2700" dirty="0"/>
              <a:t>hunting for opportunities,</a:t>
            </a:r>
            <a:endParaRPr lang="pl-PL" altLang="pl-PL" sz="2700" dirty="0" smtClean="0"/>
          </a:p>
          <a:p>
            <a:pPr lvl="1"/>
            <a:r>
              <a:rPr lang="en-US" altLang="pl-PL" sz="2700" dirty="0" smtClean="0"/>
              <a:t>taking </a:t>
            </a:r>
            <a:r>
              <a:rPr lang="en-US" altLang="pl-PL" sz="2700" dirty="0"/>
              <a:t>quick action,</a:t>
            </a:r>
          </a:p>
          <a:p>
            <a:pPr lvl="1"/>
            <a:r>
              <a:rPr lang="en-US" altLang="pl-PL" sz="2700" dirty="0" smtClean="0"/>
              <a:t>acting </a:t>
            </a:r>
            <a:r>
              <a:rPr lang="en-US" altLang="pl-PL" sz="2700" dirty="0"/>
              <a:t>in a revolutionary style</a:t>
            </a:r>
            <a:r>
              <a:rPr lang="pl-PL" altLang="pl-PL" sz="2700" dirty="0" smtClean="0"/>
              <a:t>.</a:t>
            </a:r>
          </a:p>
          <a:p>
            <a:r>
              <a:rPr lang="pl-PL" altLang="pl-PL" sz="2800" b="1" dirty="0"/>
              <a:t>Team </a:t>
            </a:r>
            <a:r>
              <a:rPr lang="pl-PL" altLang="pl-PL" sz="2800" b="1" dirty="0" err="1"/>
              <a:t>building</a:t>
            </a:r>
            <a:r>
              <a:rPr lang="pl-PL" altLang="pl-PL" sz="2800" b="1" dirty="0"/>
              <a:t> </a:t>
            </a:r>
            <a:r>
              <a:rPr lang="pl-PL" altLang="pl-PL" sz="2800" b="1" dirty="0" err="1"/>
              <a:t>abilities</a:t>
            </a:r>
            <a:endParaRPr lang="pl-PL" altLang="pl-PL" sz="2800" b="1" dirty="0"/>
          </a:p>
          <a:p>
            <a:pPr marL="1095137" lvl="1" indent="-457200"/>
            <a:r>
              <a:rPr lang="en-US" altLang="pl-PL" sz="2800" dirty="0"/>
              <a:t>ability to select people,</a:t>
            </a:r>
          </a:p>
          <a:p>
            <a:pPr marL="1095137" lvl="1" indent="-457200"/>
            <a:r>
              <a:rPr lang="en-US" altLang="pl-PL" sz="2800" dirty="0"/>
              <a:t>maintaining high motivation among co-workers</a:t>
            </a:r>
            <a:r>
              <a:rPr lang="pl-PL" altLang="pl-PL" sz="2800" dirty="0" smtClean="0"/>
              <a:t>.</a:t>
            </a:r>
            <a:endParaRPr lang="pl-PL" altLang="pl-PL" sz="2800" dirty="0"/>
          </a:p>
        </p:txBody>
      </p:sp>
      <p:sp>
        <p:nvSpPr>
          <p:cNvPr id="9" name="Rectangle 1031"/>
          <p:cNvSpPr txBox="1">
            <a:spLocks noChangeArrowheads="1"/>
          </p:cNvSpPr>
          <p:nvPr/>
        </p:nvSpPr>
        <p:spPr bwMode="auto">
          <a:xfrm>
            <a:off x="6544816" y="6024736"/>
            <a:ext cx="7103354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7554" tIns="63798" rIns="127554" bIns="6379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pl-PL" altLang="pl-PL" sz="2800" b="1" kern="0" dirty="0" err="1">
                <a:solidFill>
                  <a:srgbClr val="000000"/>
                </a:solidFill>
              </a:rPr>
              <a:t>Hiring</a:t>
            </a:r>
            <a:r>
              <a:rPr lang="pl-PL" altLang="pl-PL" sz="2800" b="1" kern="0" dirty="0">
                <a:solidFill>
                  <a:srgbClr val="000000"/>
                </a:solidFill>
              </a:rPr>
              <a:t> </a:t>
            </a:r>
            <a:r>
              <a:rPr lang="pl-PL" altLang="pl-PL" sz="2800" b="1" kern="0" dirty="0" err="1">
                <a:solidFill>
                  <a:srgbClr val="000000"/>
                </a:solidFill>
              </a:rPr>
              <a:t>specialists</a:t>
            </a:r>
            <a:endParaRPr lang="pl-PL" altLang="pl-PL" sz="2800" kern="0" dirty="0" smtClean="0">
              <a:solidFill>
                <a:srgbClr val="000000"/>
              </a:solidFill>
            </a:endParaRPr>
          </a:p>
          <a:p>
            <a:pPr lvl="1"/>
            <a:r>
              <a:rPr lang="en-US" altLang="pl-PL" sz="2700" kern="0" dirty="0">
                <a:solidFill>
                  <a:srgbClr val="000000"/>
                </a:solidFill>
              </a:rPr>
              <a:t>Knowledge of how to exploit the capabilities of specialists</a:t>
            </a:r>
            <a:r>
              <a:rPr lang="pl-PL" altLang="pl-PL" sz="2700" kern="0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altLang="pl-PL" sz="2800" b="1" kern="0" dirty="0">
                <a:solidFill>
                  <a:srgbClr val="000000"/>
                </a:solidFill>
              </a:rPr>
              <a:t>Direct contact with the environment</a:t>
            </a:r>
            <a:endParaRPr lang="pl-PL" altLang="pl-PL" sz="2800" kern="0" dirty="0">
              <a:solidFill>
                <a:srgbClr val="000000"/>
              </a:solidFill>
            </a:endParaRPr>
          </a:p>
          <a:p>
            <a:pPr lvl="1"/>
            <a:r>
              <a:rPr lang="en-US" altLang="pl-PL" sz="2700" kern="0" dirty="0">
                <a:solidFill>
                  <a:srgbClr val="000000"/>
                </a:solidFill>
              </a:rPr>
              <a:t>Developing </a:t>
            </a:r>
            <a:r>
              <a:rPr lang="pl-PL" altLang="pl-PL" sz="2700" kern="0" dirty="0" err="1" smtClean="0">
                <a:solidFill>
                  <a:srgbClr val="000000"/>
                </a:solidFill>
              </a:rPr>
              <a:t>social</a:t>
            </a:r>
            <a:r>
              <a:rPr lang="pl-PL" altLang="pl-PL" sz="2700" kern="0" dirty="0" smtClean="0">
                <a:solidFill>
                  <a:srgbClr val="000000"/>
                </a:solidFill>
              </a:rPr>
              <a:t> </a:t>
            </a:r>
            <a:r>
              <a:rPr lang="en-US" altLang="pl-PL" sz="2700" kern="0" dirty="0" smtClean="0">
                <a:solidFill>
                  <a:srgbClr val="000000"/>
                </a:solidFill>
              </a:rPr>
              <a:t>communication </a:t>
            </a:r>
            <a:r>
              <a:rPr lang="pl-PL" altLang="pl-PL" sz="2700" kern="0" dirty="0" smtClean="0">
                <a:solidFill>
                  <a:srgbClr val="000000"/>
                </a:solidFill>
              </a:rPr>
              <a:t/>
            </a:r>
            <a:br>
              <a:rPr lang="pl-PL" altLang="pl-PL" sz="2700" kern="0" dirty="0" smtClean="0">
                <a:solidFill>
                  <a:srgbClr val="000000"/>
                </a:solidFill>
              </a:rPr>
            </a:br>
            <a:r>
              <a:rPr lang="en-US" altLang="pl-PL" sz="2700" kern="0" dirty="0" smtClean="0">
                <a:solidFill>
                  <a:srgbClr val="000000"/>
                </a:solidFill>
              </a:rPr>
              <a:t>networks </a:t>
            </a:r>
            <a:r>
              <a:rPr lang="en-US" altLang="pl-PL" sz="2700" kern="0" dirty="0">
                <a:solidFill>
                  <a:srgbClr val="000000"/>
                </a:solidFill>
              </a:rPr>
              <a:t>and structures</a:t>
            </a:r>
            <a:r>
              <a:rPr lang="en-US" altLang="pl-PL" sz="2700" kern="0" dirty="0" smtClean="0">
                <a:solidFill>
                  <a:srgbClr val="000000"/>
                </a:solidFill>
              </a:rPr>
              <a:t>.</a:t>
            </a:r>
            <a:endParaRPr lang="en-US" altLang="pl-PL" sz="2700" kern="0" dirty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040760" y="336104"/>
            <a:ext cx="6725547" cy="960120"/>
          </a:xfrm>
        </p:spPr>
        <p:txBody>
          <a:bodyPr/>
          <a:lstStyle/>
          <a:p>
            <a:r>
              <a:rPr lang="pl-PL" altLang="pl-PL" sz="3000" b="1" dirty="0" smtClean="0">
                <a:solidFill>
                  <a:srgbClr val="000099"/>
                </a:solidFill>
              </a:rPr>
              <a:t>The „</a:t>
            </a:r>
            <a:r>
              <a:rPr lang="pl-PL" altLang="pl-PL" sz="3000" b="1" dirty="0" err="1" smtClean="0">
                <a:solidFill>
                  <a:srgbClr val="000099"/>
                </a:solidFill>
              </a:rPr>
              <a:t>best</a:t>
            </a:r>
            <a:r>
              <a:rPr lang="pl-PL" altLang="pl-PL" sz="3000" b="1" dirty="0" smtClean="0">
                <a:solidFill>
                  <a:srgbClr val="000099"/>
                </a:solidFill>
              </a:rPr>
              <a:t>” </a:t>
            </a:r>
            <a:r>
              <a:rPr lang="pl-PL" altLang="pl-PL" sz="3000" b="1" dirty="0" err="1" smtClean="0">
                <a:solidFill>
                  <a:srgbClr val="000099"/>
                </a:solidFill>
              </a:rPr>
              <a:t>definition</a:t>
            </a:r>
            <a:r>
              <a:rPr lang="pl-PL" altLang="pl-PL" sz="3000" b="1" dirty="0" smtClean="0">
                <a:solidFill>
                  <a:srgbClr val="000099"/>
                </a:solidFill>
              </a:rPr>
              <a:t> </a:t>
            </a:r>
            <a:br>
              <a:rPr lang="pl-PL" altLang="pl-PL" sz="3000" b="1" dirty="0" smtClean="0">
                <a:solidFill>
                  <a:srgbClr val="000099"/>
                </a:solidFill>
              </a:rPr>
            </a:br>
            <a:r>
              <a:rPr lang="pl-PL" altLang="pl-PL" sz="3000" b="1" dirty="0" smtClean="0">
                <a:solidFill>
                  <a:srgbClr val="000099"/>
                </a:solidFill>
              </a:rPr>
              <a:t>of </a:t>
            </a:r>
            <a:r>
              <a:rPr lang="pl-PL" altLang="pl-PL" sz="3000" b="1" dirty="0" err="1" smtClean="0">
                <a:solidFill>
                  <a:srgbClr val="000099"/>
                </a:solidFill>
              </a:rPr>
              <a:t>entrepreneurship</a:t>
            </a:r>
            <a:endParaRPr lang="pl-PL" altLang="pl-PL" sz="3000" b="1" dirty="0">
              <a:solidFill>
                <a:srgbClr val="000099"/>
              </a:solidFill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883" y="1456184"/>
            <a:ext cx="496252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975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256" y="984176"/>
            <a:ext cx="12588240" cy="7574280"/>
          </a:xfrm>
        </p:spPr>
        <p:txBody>
          <a:bodyPr/>
          <a:lstStyle/>
          <a:p>
            <a:pPr marL="358775" indent="-358775">
              <a:spcAft>
                <a:spcPts val="600"/>
              </a:spcAft>
            </a:pPr>
            <a:r>
              <a:rPr lang="pl-PL" altLang="pl-PL" sz="2400" dirty="0" err="1" smtClean="0"/>
              <a:t>Deepjyoti</a:t>
            </a:r>
            <a:r>
              <a:rPr lang="pl-PL" altLang="pl-PL" sz="2400" dirty="0" smtClean="0"/>
              <a:t> </a:t>
            </a:r>
            <a:r>
              <a:rPr lang="pl-PL" altLang="pl-PL" sz="2400" dirty="0" err="1"/>
              <a:t>Nath</a:t>
            </a:r>
            <a:r>
              <a:rPr lang="pl-PL" altLang="pl-PL" sz="2400" dirty="0"/>
              <a:t>: student from University of </a:t>
            </a:r>
            <a:r>
              <a:rPr lang="pl-PL" altLang="pl-PL" sz="2400" dirty="0" err="1"/>
              <a:t>Lodz</a:t>
            </a:r>
            <a:r>
              <a:rPr lang="pl-PL" altLang="pl-PL" sz="2400" dirty="0"/>
              <a:t>, </a:t>
            </a:r>
            <a:r>
              <a:rPr lang="pl-PL" altLang="pl-PL" sz="2400" dirty="0" err="1" smtClean="0"/>
              <a:t>entrepreneur</a:t>
            </a:r>
            <a:r>
              <a:rPr lang="pl-PL" altLang="pl-PL" sz="2400" dirty="0" smtClean="0"/>
              <a:t>, </a:t>
            </a:r>
            <a:r>
              <a:rPr lang="pl-PL" altLang="pl-PL" sz="2400" dirty="0" err="1" smtClean="0"/>
              <a:t>creator</a:t>
            </a:r>
            <a:r>
              <a:rPr lang="pl-PL" altLang="pl-PL" sz="2400" dirty="0" smtClean="0"/>
              <a:t> </a:t>
            </a:r>
            <a:r>
              <a:rPr lang="pl-PL" altLang="pl-PL" sz="2400" dirty="0"/>
              <a:t>of Robo-UV</a:t>
            </a:r>
          </a:p>
          <a:p>
            <a:pPr marL="358775" indent="-358775">
              <a:spcAft>
                <a:spcPts val="600"/>
              </a:spcAft>
            </a:pPr>
            <a:r>
              <a:rPr lang="pl-PL" altLang="pl-PL" sz="2400" dirty="0" err="1"/>
              <a:t>Divide</a:t>
            </a:r>
            <a:r>
              <a:rPr lang="pl-PL" altLang="pl-PL" sz="2400" dirty="0"/>
              <a:t> </a:t>
            </a:r>
            <a:r>
              <a:rPr lang="pl-PL" altLang="pl-PL" sz="2400" dirty="0" err="1"/>
              <a:t>into</a:t>
            </a:r>
            <a:r>
              <a:rPr lang="pl-PL" altLang="pl-PL" sz="2400" dirty="0"/>
              <a:t> </a:t>
            </a:r>
            <a:r>
              <a:rPr lang="pl-PL" altLang="pl-PL" sz="2400" dirty="0" smtClean="0"/>
              <a:t>3 </a:t>
            </a:r>
            <a:r>
              <a:rPr lang="pl-PL" altLang="pl-PL" sz="2400" dirty="0" err="1" smtClean="0"/>
              <a:t>teams</a:t>
            </a:r>
            <a:r>
              <a:rPr lang="pl-PL" altLang="pl-PL" sz="2400" dirty="0" smtClean="0"/>
              <a:t>. </a:t>
            </a:r>
            <a:endParaRPr lang="pl-PL" altLang="pl-PL" sz="2400" dirty="0"/>
          </a:p>
          <a:p>
            <a:pPr marL="358775" indent="-358775">
              <a:spcAft>
                <a:spcPts val="600"/>
              </a:spcAft>
            </a:pPr>
            <a:r>
              <a:rPr lang="pl-PL" altLang="pl-PL" sz="2400" b="1" dirty="0" smtClean="0">
                <a:solidFill>
                  <a:srgbClr val="0000FF"/>
                </a:solidFill>
              </a:rPr>
              <a:t>Watch video: </a:t>
            </a:r>
            <a:r>
              <a:rPr lang="pl-PL" altLang="pl-PL" sz="2400" dirty="0">
                <a:solidFill>
                  <a:srgbClr val="0000FF"/>
                </a:solidFill>
              </a:rPr>
              <a:t>Robo-UV: </a:t>
            </a:r>
            <a:r>
              <a:rPr lang="pl-PL" altLang="pl-PL" sz="2400" dirty="0" err="1">
                <a:solidFill>
                  <a:srgbClr val="0000FF"/>
                </a:solidFill>
              </a:rPr>
              <a:t>Deepjyoti's</a:t>
            </a:r>
            <a:r>
              <a:rPr lang="pl-PL" altLang="pl-PL" sz="2400" dirty="0">
                <a:solidFill>
                  <a:srgbClr val="0000FF"/>
                </a:solidFill>
              </a:rPr>
              <a:t> </a:t>
            </a:r>
            <a:r>
              <a:rPr lang="pl-PL" altLang="pl-PL" sz="2400" dirty="0" err="1">
                <a:solidFill>
                  <a:srgbClr val="0000FF"/>
                </a:solidFill>
              </a:rPr>
              <a:t>Nath</a:t>
            </a:r>
            <a:r>
              <a:rPr lang="pl-PL" altLang="pl-PL" sz="2400" dirty="0">
                <a:solidFill>
                  <a:srgbClr val="0000FF"/>
                </a:solidFill>
              </a:rPr>
              <a:t> </a:t>
            </a:r>
            <a:r>
              <a:rPr lang="pl-PL" altLang="pl-PL" sz="2400" dirty="0" err="1">
                <a:solidFill>
                  <a:srgbClr val="0000FF"/>
                </a:solidFill>
              </a:rPr>
              <a:t>entrepreneurial</a:t>
            </a:r>
            <a:r>
              <a:rPr lang="pl-PL" altLang="pl-PL" sz="2400" dirty="0">
                <a:solidFill>
                  <a:srgbClr val="0000FF"/>
                </a:solidFill>
              </a:rPr>
              <a:t> story PL </a:t>
            </a:r>
            <a:r>
              <a:rPr lang="pl-PL" altLang="pl-PL" sz="2400" dirty="0" smtClean="0">
                <a:solidFill>
                  <a:srgbClr val="0000FF"/>
                </a:solidFill>
              </a:rPr>
              <a:t>(</a:t>
            </a:r>
            <a:r>
              <a:rPr lang="pl-PL" altLang="pl-PL" sz="2400" dirty="0" err="1" smtClean="0">
                <a:solidFill>
                  <a:srgbClr val="0000FF"/>
                </a:solidFill>
              </a:rPr>
              <a:t>visit</a:t>
            </a:r>
            <a:r>
              <a:rPr lang="pl-PL" altLang="pl-PL" sz="2400" dirty="0" smtClean="0">
                <a:solidFill>
                  <a:srgbClr val="0000FF"/>
                </a:solidFill>
              </a:rPr>
              <a:t> YT </a:t>
            </a:r>
            <a:r>
              <a:rPr lang="pl-PL" altLang="pl-PL" sz="2400" dirty="0">
                <a:solidFill>
                  <a:srgbClr val="0000FF"/>
                </a:solidFill>
              </a:rPr>
              <a:t>– „Marek Matejun” – </a:t>
            </a:r>
            <a:r>
              <a:rPr lang="pl-PL" altLang="pl-PL" sz="2400" dirty="0" smtClean="0">
                <a:solidFill>
                  <a:srgbClr val="0000FF"/>
                </a:solidFill>
              </a:rPr>
              <a:t>video)</a:t>
            </a:r>
            <a:endParaRPr lang="pl-PL" altLang="pl-PL" sz="2400" dirty="0">
              <a:solidFill>
                <a:srgbClr val="0000FF"/>
              </a:solidFill>
            </a:endParaRPr>
          </a:p>
          <a:p>
            <a:pPr marL="358775" indent="-358775">
              <a:spcAft>
                <a:spcPts val="600"/>
              </a:spcAft>
            </a:pPr>
            <a:r>
              <a:rPr lang="pl-PL" altLang="pl-PL" sz="2400" dirty="0" smtClean="0"/>
              <a:t>VC = Venture </a:t>
            </a:r>
            <a:r>
              <a:rPr lang="pl-PL" altLang="pl-PL" sz="2400" dirty="0" err="1" smtClean="0"/>
              <a:t>capital</a:t>
            </a:r>
            <a:r>
              <a:rPr lang="pl-PL" altLang="pl-PL" sz="2400" dirty="0" smtClean="0"/>
              <a:t>: a</a:t>
            </a:r>
            <a:r>
              <a:rPr lang="en-US" altLang="pl-PL" sz="2400" dirty="0" smtClean="0"/>
              <a:t> </a:t>
            </a:r>
            <a:r>
              <a:rPr lang="en-US" altLang="pl-PL" sz="2400" dirty="0"/>
              <a:t>form of financing new business ventures involving an investor's capital </a:t>
            </a:r>
            <a:r>
              <a:rPr lang="pl-PL" altLang="pl-PL" sz="2400" dirty="0" smtClean="0"/>
              <a:t>engagement</a:t>
            </a:r>
            <a:r>
              <a:rPr lang="en-US" altLang="pl-PL" sz="2400" dirty="0" smtClean="0"/>
              <a:t> </a:t>
            </a:r>
            <a:r>
              <a:rPr lang="en-US" altLang="pl-PL" sz="2400" dirty="0"/>
              <a:t>to a new company</a:t>
            </a:r>
            <a:endParaRPr lang="pl-PL" altLang="pl-PL" sz="2400" dirty="0"/>
          </a:p>
          <a:p>
            <a:pPr marL="0" indent="0">
              <a:spcAft>
                <a:spcPts val="600"/>
              </a:spcAft>
              <a:buNone/>
            </a:pPr>
            <a:r>
              <a:rPr lang="pl-PL" altLang="pl-PL" sz="2400" b="1" dirty="0" err="1" smtClean="0"/>
              <a:t>Task</a:t>
            </a:r>
            <a:r>
              <a:rPr lang="pl-PL" altLang="pl-PL" sz="2400" b="1" dirty="0" smtClean="0"/>
              <a:t>:</a:t>
            </a:r>
            <a:endParaRPr lang="pl-PL" altLang="pl-PL" sz="2400" b="1" dirty="0"/>
          </a:p>
          <a:p>
            <a:pPr marL="358775" indent="-358775">
              <a:spcAft>
                <a:spcPts val="600"/>
              </a:spcAft>
            </a:pPr>
            <a:r>
              <a:rPr lang="pl-PL" altLang="pl-PL" sz="2400" dirty="0" smtClean="0"/>
              <a:t>B</a:t>
            </a:r>
            <a:r>
              <a:rPr lang="en-US" altLang="pl-PL" sz="2400" dirty="0" err="1"/>
              <a:t>ased</a:t>
            </a:r>
            <a:r>
              <a:rPr lang="en-US" altLang="pl-PL" sz="2400" dirty="0"/>
              <a:t> on </a:t>
            </a:r>
            <a:r>
              <a:rPr lang="pl-PL" altLang="pl-PL" sz="2400" dirty="0" smtClean="0"/>
              <a:t>the v</a:t>
            </a:r>
            <a:r>
              <a:rPr lang="en-US" altLang="pl-PL" sz="2400" dirty="0" err="1" smtClean="0"/>
              <a:t>ideo</a:t>
            </a:r>
            <a:r>
              <a:rPr lang="en-US" altLang="pl-PL" sz="2400" dirty="0" smtClean="0"/>
              <a:t> </a:t>
            </a:r>
            <a:r>
              <a:rPr lang="pl-PL" altLang="pl-PL" sz="2400" b="1" dirty="0" err="1" smtClean="0"/>
              <a:t>prepare</a:t>
            </a:r>
            <a:r>
              <a:rPr lang="pl-PL" altLang="pl-PL" sz="2400" b="1" dirty="0" smtClean="0"/>
              <a:t> </a:t>
            </a:r>
            <a:r>
              <a:rPr lang="pl-PL" altLang="pl-PL" sz="2400" b="1" dirty="0" err="1" smtClean="0"/>
              <a:t>short</a:t>
            </a:r>
            <a:r>
              <a:rPr lang="pl-PL" altLang="pl-PL" sz="2400" b="1" dirty="0" smtClean="0"/>
              <a:t> </a:t>
            </a:r>
            <a:r>
              <a:rPr lang="pl-PL" altLang="pl-PL" sz="2400" b="1" dirty="0" err="1" smtClean="0"/>
              <a:t>presentation</a:t>
            </a:r>
            <a:r>
              <a:rPr lang="pl-PL" altLang="pl-PL" sz="2400" b="1" dirty="0" smtClean="0"/>
              <a:t> (</a:t>
            </a:r>
            <a:r>
              <a:rPr lang="pl-PL" altLang="pl-PL" sz="2400" b="1" dirty="0" err="1" smtClean="0"/>
              <a:t>abt</a:t>
            </a:r>
            <a:r>
              <a:rPr lang="pl-PL" altLang="pl-PL" sz="2400" b="1" dirty="0" smtClean="0"/>
              <a:t>. 10 </a:t>
            </a:r>
            <a:r>
              <a:rPr lang="pl-PL" altLang="pl-PL" sz="2400" b="1" dirty="0" err="1" smtClean="0"/>
              <a:t>minutes</a:t>
            </a:r>
            <a:r>
              <a:rPr lang="pl-PL" altLang="pl-PL" sz="2400" b="1" dirty="0" smtClean="0"/>
              <a:t>)</a:t>
            </a:r>
            <a:r>
              <a:rPr lang="pl-PL" altLang="pl-PL" sz="2400" dirty="0" smtClean="0"/>
              <a:t> </a:t>
            </a:r>
            <a:r>
              <a:rPr lang="en-US" altLang="pl-PL" sz="2400" dirty="0" smtClean="0"/>
              <a:t>which elements</a:t>
            </a:r>
            <a:r>
              <a:rPr lang="pl-PL" altLang="pl-PL" sz="2400" dirty="0" smtClean="0"/>
              <a:t>/</a:t>
            </a:r>
            <a:r>
              <a:rPr lang="pl-PL" altLang="pl-PL" sz="2400" dirty="0" err="1" smtClean="0"/>
              <a:t>facts</a:t>
            </a:r>
            <a:r>
              <a:rPr lang="en-US" altLang="pl-PL" sz="2400" dirty="0" smtClean="0"/>
              <a:t> </a:t>
            </a:r>
            <a:r>
              <a:rPr lang="en-US" altLang="pl-PL" sz="2400" dirty="0"/>
              <a:t>of </a:t>
            </a:r>
            <a:r>
              <a:rPr lang="pl-PL" altLang="pl-PL" sz="2400" dirty="0" err="1" smtClean="0"/>
              <a:t>Deepjyoti’s</a:t>
            </a:r>
            <a:r>
              <a:rPr lang="pl-PL" altLang="pl-PL" sz="2400" dirty="0" smtClean="0"/>
              <a:t> </a:t>
            </a:r>
            <a:r>
              <a:rPr lang="pl-PL" altLang="pl-PL" sz="2400" dirty="0" err="1"/>
              <a:t>Nath</a:t>
            </a:r>
            <a:r>
              <a:rPr lang="pl-PL" altLang="pl-PL" sz="2400" dirty="0"/>
              <a:t> </a:t>
            </a:r>
            <a:r>
              <a:rPr lang="en-US" altLang="pl-PL" sz="2400" dirty="0" smtClean="0"/>
              <a:t>story </a:t>
            </a:r>
            <a:r>
              <a:rPr lang="en-US" altLang="pl-PL" sz="2400" dirty="0"/>
              <a:t>fit into the definition of </a:t>
            </a:r>
            <a:r>
              <a:rPr lang="en-US" altLang="pl-PL" sz="2400" dirty="0" smtClean="0"/>
              <a:t>entrepreneurship</a:t>
            </a:r>
            <a:r>
              <a:rPr lang="pl-PL" altLang="pl-PL" sz="2400" dirty="0"/>
              <a:t>:</a:t>
            </a:r>
          </a:p>
          <a:p>
            <a:pPr marL="717550" lvl="1" indent="-358775">
              <a:spcAft>
                <a:spcPts val="600"/>
              </a:spcAft>
            </a:pPr>
            <a:r>
              <a:rPr lang="pl-PL" altLang="pl-PL" sz="2400" dirty="0" smtClean="0"/>
              <a:t>(1) </a:t>
            </a:r>
            <a:r>
              <a:rPr lang="en-US" altLang="pl-PL" sz="2400" dirty="0" smtClean="0"/>
              <a:t>that </a:t>
            </a:r>
            <a:r>
              <a:rPr lang="en-US" altLang="pl-PL" sz="2400" dirty="0"/>
              <a:t>underline the economic </a:t>
            </a:r>
            <a:r>
              <a:rPr lang="en-US" altLang="pl-PL" sz="2400" dirty="0" smtClean="0"/>
              <a:t>functions</a:t>
            </a:r>
            <a:r>
              <a:rPr lang="pl-PL" altLang="pl-PL" sz="2400" dirty="0" smtClean="0"/>
              <a:t> </a:t>
            </a:r>
            <a:r>
              <a:rPr lang="en-US" altLang="pl-PL" sz="2400" dirty="0" smtClean="0"/>
              <a:t>of entrepreneurship</a:t>
            </a:r>
            <a:r>
              <a:rPr lang="pl-PL" altLang="pl-PL" sz="2400" dirty="0"/>
              <a:t> (by </a:t>
            </a:r>
            <a:r>
              <a:rPr lang="pl-PL" altLang="pl-PL" sz="2400" dirty="0" err="1" smtClean="0"/>
              <a:t>Hisrich</a:t>
            </a:r>
            <a:r>
              <a:rPr lang="pl-PL" altLang="pl-PL" sz="2400" dirty="0" smtClean="0"/>
              <a:t> &amp; </a:t>
            </a:r>
            <a:r>
              <a:rPr lang="pl-PL" altLang="pl-PL" sz="2400" dirty="0" err="1" smtClean="0"/>
              <a:t>Peters</a:t>
            </a:r>
            <a:r>
              <a:rPr lang="pl-PL" altLang="pl-PL" sz="2400" dirty="0" smtClean="0"/>
              <a:t>)</a:t>
            </a:r>
            <a:endParaRPr lang="en-US" altLang="pl-PL" sz="2400" dirty="0"/>
          </a:p>
          <a:p>
            <a:pPr marL="717550" lvl="1" indent="-358775">
              <a:spcAft>
                <a:spcPts val="600"/>
              </a:spcAft>
            </a:pPr>
            <a:r>
              <a:rPr lang="pl-PL" altLang="pl-PL" sz="2400" dirty="0" smtClean="0"/>
              <a:t>(2) </a:t>
            </a:r>
            <a:r>
              <a:rPr lang="en-US" altLang="pl-PL" sz="2400" dirty="0" smtClean="0"/>
              <a:t>that </a:t>
            </a:r>
            <a:r>
              <a:rPr lang="en-US" altLang="pl-PL" sz="2400" dirty="0"/>
              <a:t>underline the personal characteristics of entrepreneurial </a:t>
            </a:r>
            <a:r>
              <a:rPr lang="en-US" altLang="pl-PL" sz="2400" dirty="0" smtClean="0"/>
              <a:t>individuals</a:t>
            </a:r>
            <a:r>
              <a:rPr lang="pl-PL" altLang="pl-PL" sz="2400" dirty="0" smtClean="0"/>
              <a:t>,</a:t>
            </a:r>
            <a:endParaRPr lang="en-US" altLang="pl-PL" sz="2400" dirty="0"/>
          </a:p>
          <a:p>
            <a:pPr marL="717550" lvl="1" indent="-358775">
              <a:spcAft>
                <a:spcPts val="600"/>
              </a:spcAft>
            </a:pPr>
            <a:r>
              <a:rPr lang="pl-PL" altLang="pl-PL" sz="2400" dirty="0" smtClean="0"/>
              <a:t>(3) </a:t>
            </a:r>
            <a:r>
              <a:rPr lang="en-US" altLang="pl-PL" sz="2400" dirty="0" smtClean="0"/>
              <a:t>as </a:t>
            </a:r>
            <a:r>
              <a:rPr lang="en-US" altLang="pl-PL" sz="2400" dirty="0"/>
              <a:t>a specific type of managerial </a:t>
            </a:r>
            <a:r>
              <a:rPr lang="en-US" altLang="pl-PL" sz="2400" dirty="0" smtClean="0"/>
              <a:t>behavior</a:t>
            </a:r>
            <a:r>
              <a:rPr lang="pl-PL" altLang="pl-PL" sz="2400" dirty="0" smtClean="0"/>
              <a:t> (</a:t>
            </a:r>
            <a:r>
              <a:rPr lang="pl-PL" altLang="pl-PL" sz="2400" dirty="0" err="1" smtClean="0"/>
              <a:t>including</a:t>
            </a:r>
            <a:r>
              <a:rPr lang="pl-PL" altLang="pl-PL" sz="2400" dirty="0" smtClean="0"/>
              <a:t> the </a:t>
            </a:r>
            <a:r>
              <a:rPr lang="pl-PL" altLang="pl-PL" sz="2400" dirty="0" err="1" smtClean="0"/>
              <a:t>definition</a:t>
            </a:r>
            <a:r>
              <a:rPr lang="pl-PL" altLang="pl-PL" sz="2400" dirty="0"/>
              <a:t> </a:t>
            </a:r>
            <a:r>
              <a:rPr lang="pl-PL" altLang="pl-PL" sz="2400" dirty="0" smtClean="0"/>
              <a:t>from </a:t>
            </a:r>
            <a:r>
              <a:rPr lang="pl-PL" altLang="pl-PL" sz="2400" dirty="0"/>
              <a:t>Howard </a:t>
            </a:r>
            <a:r>
              <a:rPr lang="pl-PL" altLang="pl-PL" sz="2400" dirty="0" smtClean="0"/>
              <a:t>Stevenson)</a:t>
            </a:r>
            <a:endParaRPr lang="pl-PL" altLang="pl-PL" sz="2400" dirty="0"/>
          </a:p>
          <a:p>
            <a:pPr marL="717550" lvl="1" indent="-358775">
              <a:spcAft>
                <a:spcPts val="600"/>
              </a:spcAft>
            </a:pPr>
            <a:r>
              <a:rPr lang="pl-PL" altLang="pl-PL" sz="2400" b="1" dirty="0" smtClean="0"/>
              <a:t>AND </a:t>
            </a:r>
            <a:r>
              <a:rPr lang="pl-PL" altLang="pl-PL" sz="2400" b="1" dirty="0" err="1" smtClean="0"/>
              <a:t>answer</a:t>
            </a:r>
            <a:r>
              <a:rPr lang="pl-PL" altLang="pl-PL" sz="2400" b="1" dirty="0" smtClean="0"/>
              <a:t> the </a:t>
            </a:r>
            <a:r>
              <a:rPr lang="pl-PL" altLang="pl-PL" sz="2400" b="1" dirty="0" err="1" smtClean="0"/>
              <a:t>question</a:t>
            </a:r>
            <a:r>
              <a:rPr lang="pl-PL" altLang="pl-PL" sz="2400" b="1" dirty="0" smtClean="0"/>
              <a:t>:</a:t>
            </a:r>
            <a:r>
              <a:rPr lang="pl-PL" altLang="pl-PL" sz="2400" dirty="0" smtClean="0"/>
              <a:t> </a:t>
            </a:r>
            <a:r>
              <a:rPr lang="en-US" altLang="pl-PL" sz="2400" dirty="0"/>
              <a:t>Does a given theory (definition) of entrepreneurship is supported or not supported by </a:t>
            </a:r>
            <a:r>
              <a:rPr lang="en-US" altLang="pl-PL" sz="2400" dirty="0" err="1"/>
              <a:t>Deepjyoti's</a:t>
            </a:r>
            <a:r>
              <a:rPr lang="en-US" altLang="pl-PL" sz="2400" dirty="0"/>
              <a:t> </a:t>
            </a:r>
            <a:r>
              <a:rPr lang="en-US" altLang="pl-PL" sz="2400" dirty="0" err="1"/>
              <a:t>Nath</a:t>
            </a:r>
            <a:r>
              <a:rPr lang="en-US" altLang="pl-PL" sz="2400" dirty="0"/>
              <a:t> case?</a:t>
            </a:r>
            <a:endParaRPr lang="pl-PL" altLang="pl-PL" sz="2400" dirty="0" smtClean="0"/>
          </a:p>
          <a:p>
            <a:pPr marL="358775" indent="-358775">
              <a:spcAft>
                <a:spcPts val="600"/>
              </a:spcAft>
            </a:pPr>
            <a:r>
              <a:rPr lang="pl-PL" altLang="pl-PL" sz="2400" dirty="0" smtClean="0"/>
              <a:t>Base </a:t>
            </a:r>
            <a:r>
              <a:rPr lang="pl-PL" altLang="pl-PL" sz="2400" dirty="0" err="1" smtClean="0"/>
              <a:t>directly</a:t>
            </a:r>
            <a:r>
              <a:rPr lang="pl-PL" altLang="pl-PL" sz="2400" dirty="0" smtClean="0"/>
              <a:t> on </a:t>
            </a:r>
            <a:r>
              <a:rPr lang="pl-PL" altLang="pl-PL" sz="2400" dirty="0" err="1" smtClean="0"/>
              <a:t>theory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presented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during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lecture</a:t>
            </a:r>
            <a:r>
              <a:rPr lang="pl-PL" altLang="pl-PL" sz="2400" dirty="0" smtClean="0"/>
              <a:t>! </a:t>
            </a:r>
            <a:r>
              <a:rPr lang="en-US" altLang="pl-PL" sz="2400" dirty="0" smtClean="0"/>
              <a:t>Support </a:t>
            </a:r>
            <a:r>
              <a:rPr lang="en-US" altLang="pl-PL" sz="2400" dirty="0"/>
              <a:t>your findings with specific statements or facts from the </a:t>
            </a:r>
            <a:r>
              <a:rPr lang="en-US" altLang="pl-PL" sz="2400" dirty="0" err="1"/>
              <a:t>Deepjyoti's</a:t>
            </a:r>
            <a:r>
              <a:rPr lang="en-US" altLang="pl-PL" sz="2400" dirty="0"/>
              <a:t> </a:t>
            </a:r>
            <a:r>
              <a:rPr lang="en-US" altLang="pl-PL" sz="2400" dirty="0" err="1"/>
              <a:t>Nath</a:t>
            </a:r>
            <a:r>
              <a:rPr lang="en-US" altLang="pl-PL" sz="2400" dirty="0"/>
              <a:t> </a:t>
            </a:r>
            <a:r>
              <a:rPr lang="en-US" altLang="pl-PL" sz="2400" dirty="0" smtClean="0"/>
              <a:t>story</a:t>
            </a:r>
            <a:endParaRPr lang="pl-PL" altLang="pl-PL" sz="2400" dirty="0" smtClean="0"/>
          </a:p>
          <a:p>
            <a:pPr marL="358775" indent="-358775">
              <a:spcAft>
                <a:spcPts val="600"/>
              </a:spcAft>
            </a:pPr>
            <a:r>
              <a:rPr lang="pl-PL" altLang="pl-PL" sz="2400" dirty="0" err="1" smtClean="0"/>
              <a:t>Send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presentation</a:t>
            </a:r>
            <a:r>
              <a:rPr lang="pl-PL" altLang="pl-PL" sz="2400" dirty="0" smtClean="0"/>
              <a:t> to: </a:t>
            </a:r>
            <a:r>
              <a:rPr lang="pl-PL" altLang="pl-PL" sz="2400" dirty="0" smtClean="0">
                <a:hlinkClick r:id="rId2"/>
              </a:rPr>
              <a:t>marek.matejun@uni.lodz.pl</a:t>
            </a:r>
            <a:r>
              <a:rPr lang="pl-PL" altLang="pl-PL" sz="2400" dirty="0" smtClean="0"/>
              <a:t> (</a:t>
            </a:r>
            <a:r>
              <a:rPr lang="pl-PL" altLang="pl-PL" sz="2400" dirty="0" err="1" smtClean="0"/>
              <a:t>include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names</a:t>
            </a:r>
            <a:r>
              <a:rPr lang="pl-PL" altLang="pl-PL" sz="2400" dirty="0" smtClean="0"/>
              <a:t> of team </a:t>
            </a:r>
            <a:r>
              <a:rPr lang="pl-PL" altLang="pl-PL" sz="2400" dirty="0" err="1" smtClean="0"/>
              <a:t>members</a:t>
            </a:r>
            <a:r>
              <a:rPr lang="pl-PL" altLang="pl-PL" sz="2400" dirty="0" smtClean="0"/>
              <a:t>)</a:t>
            </a:r>
          </a:p>
          <a:p>
            <a:pPr marL="358775" indent="-358775">
              <a:spcAft>
                <a:spcPts val="600"/>
              </a:spcAft>
            </a:pPr>
            <a:r>
              <a:rPr lang="pl-PL" altLang="pl-PL" sz="2400" dirty="0" err="1" smtClean="0"/>
              <a:t>Additional</a:t>
            </a:r>
            <a:r>
              <a:rPr lang="pl-PL" altLang="pl-PL" sz="2400" dirty="0" smtClean="0"/>
              <a:t> </a:t>
            </a:r>
            <a:r>
              <a:rPr lang="pl-PL" altLang="pl-PL" sz="2400" dirty="0" err="1" smtClean="0"/>
              <a:t>task</a:t>
            </a:r>
            <a:r>
              <a:rPr lang="pl-PL" altLang="pl-PL" sz="2400" dirty="0" smtClean="0"/>
              <a:t> </a:t>
            </a:r>
            <a:r>
              <a:rPr lang="pl-PL" altLang="pl-PL" sz="2400" dirty="0" smtClean="0">
                <a:sym typeface="Wingdings" panose="05000000000000000000" pitchFamily="2" charset="2"/>
              </a:rPr>
              <a:t> </a:t>
            </a:r>
            <a:r>
              <a:rPr lang="pl-PL" altLang="pl-PL" sz="2400" dirty="0" err="1" smtClean="0">
                <a:sym typeface="Wingdings" panose="05000000000000000000" pitchFamily="2" charset="2"/>
              </a:rPr>
              <a:t>Please</a:t>
            </a:r>
            <a:r>
              <a:rPr lang="pl-PL" altLang="pl-PL" sz="2400" dirty="0" smtClean="0">
                <a:sym typeface="Wingdings" panose="05000000000000000000" pitchFamily="2" charset="2"/>
              </a:rPr>
              <a:t> </a:t>
            </a:r>
            <a:r>
              <a:rPr lang="pl-PL" altLang="pl-PL" sz="2400" dirty="0" err="1" smtClean="0">
                <a:sym typeface="Wingdings" panose="05000000000000000000" pitchFamily="2" charset="2"/>
              </a:rPr>
              <a:t>like</a:t>
            </a:r>
            <a:r>
              <a:rPr lang="pl-PL" altLang="pl-PL" sz="2400" dirty="0" smtClean="0">
                <a:sym typeface="Wingdings" panose="05000000000000000000" pitchFamily="2" charset="2"/>
              </a:rPr>
              <a:t> </a:t>
            </a:r>
            <a:r>
              <a:rPr lang="pl-PL" altLang="pl-PL" sz="2400" dirty="0" err="1" smtClean="0">
                <a:sym typeface="Wingdings" panose="05000000000000000000" pitchFamily="2" charset="2"/>
              </a:rPr>
              <a:t>this</a:t>
            </a:r>
            <a:r>
              <a:rPr lang="pl-PL" altLang="pl-PL" sz="2400" dirty="0" smtClean="0">
                <a:sym typeface="Wingdings" panose="05000000000000000000" pitchFamily="2" charset="2"/>
              </a:rPr>
              <a:t> video  </a:t>
            </a:r>
            <a:r>
              <a:rPr lang="pl-PL" altLang="pl-PL" sz="2400" dirty="0" err="1" smtClean="0">
                <a:sym typeface="Wingdings" panose="05000000000000000000" pitchFamily="2" charset="2"/>
              </a:rPr>
              <a:t>watch</a:t>
            </a:r>
            <a:r>
              <a:rPr lang="pl-PL" altLang="pl-PL" sz="2400" dirty="0" smtClean="0">
                <a:sym typeface="Wingdings" panose="05000000000000000000" pitchFamily="2" charset="2"/>
              </a:rPr>
              <a:t>, </a:t>
            </a:r>
            <a:r>
              <a:rPr lang="pl-PL" altLang="pl-PL" sz="2400" dirty="0" err="1" smtClean="0">
                <a:sym typeface="Wingdings" panose="05000000000000000000" pitchFamily="2" charset="2"/>
              </a:rPr>
              <a:t>like</a:t>
            </a:r>
            <a:r>
              <a:rPr lang="pl-PL" altLang="pl-PL" sz="2400" dirty="0" smtClean="0">
                <a:sym typeface="Wingdings" panose="05000000000000000000" pitchFamily="2" charset="2"/>
              </a:rPr>
              <a:t> &amp; </a:t>
            </a:r>
            <a:r>
              <a:rPr lang="pl-PL" altLang="pl-PL" sz="2400" dirty="0" err="1" smtClean="0">
                <a:sym typeface="Wingdings" panose="05000000000000000000" pitchFamily="2" charset="2"/>
              </a:rPr>
              <a:t>comment</a:t>
            </a:r>
            <a:r>
              <a:rPr lang="pl-PL" altLang="pl-PL" sz="2400" dirty="0" smtClean="0">
                <a:sym typeface="Wingdings" panose="05000000000000000000" pitchFamily="2" charset="2"/>
              </a:rPr>
              <a:t> my </a:t>
            </a:r>
            <a:r>
              <a:rPr lang="pl-PL" altLang="pl-PL" sz="2400" dirty="0" err="1" smtClean="0">
                <a:sym typeface="Wingdings" panose="05000000000000000000" pitchFamily="2" charset="2"/>
              </a:rPr>
              <a:t>other</a:t>
            </a:r>
            <a:r>
              <a:rPr lang="pl-PL" altLang="pl-PL" sz="2400" dirty="0" smtClean="0">
                <a:sym typeface="Wingdings" panose="05000000000000000000" pitchFamily="2" charset="2"/>
              </a:rPr>
              <a:t> </a:t>
            </a:r>
            <a:r>
              <a:rPr lang="pl-PL" altLang="pl-PL" sz="2400" dirty="0" err="1" smtClean="0">
                <a:sym typeface="Wingdings" panose="05000000000000000000" pitchFamily="2" charset="2"/>
              </a:rPr>
              <a:t>videos</a:t>
            </a:r>
            <a:r>
              <a:rPr lang="pl-PL" altLang="pl-PL" sz="2400" dirty="0" smtClean="0">
                <a:sym typeface="Wingdings" panose="05000000000000000000" pitchFamily="2" charset="2"/>
              </a:rPr>
              <a:t> </a:t>
            </a:r>
            <a:endParaRPr lang="pl-PL" altLang="pl-PL" sz="2400" dirty="0"/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136104" y="106680"/>
            <a:ext cx="12529392" cy="85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631" tIns="63833" rIns="127631" bIns="63833" anchor="ctr"/>
          <a:lstStyle>
            <a:lvl1pPr>
              <a:defRPr sz="2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4500" b="1" dirty="0">
                <a:solidFill>
                  <a:srgbClr val="000099"/>
                </a:solidFill>
              </a:rPr>
              <a:t>Training: </a:t>
            </a:r>
            <a:r>
              <a:rPr lang="pl-PL" altLang="pl-PL" sz="4500" b="1" dirty="0" err="1" smtClean="0">
                <a:solidFill>
                  <a:srgbClr val="000099"/>
                </a:solidFill>
              </a:rPr>
              <a:t>Deepjyoti's</a:t>
            </a:r>
            <a:r>
              <a:rPr lang="pl-PL" altLang="pl-PL" sz="4500" b="1" dirty="0" smtClean="0">
                <a:solidFill>
                  <a:srgbClr val="000099"/>
                </a:solidFill>
              </a:rPr>
              <a:t> </a:t>
            </a:r>
            <a:r>
              <a:rPr lang="pl-PL" altLang="pl-PL" sz="4500" b="1" dirty="0" err="1">
                <a:solidFill>
                  <a:srgbClr val="000099"/>
                </a:solidFill>
              </a:rPr>
              <a:t>Nath</a:t>
            </a:r>
            <a:r>
              <a:rPr lang="pl-PL" altLang="pl-PL" sz="4500" b="1" dirty="0">
                <a:solidFill>
                  <a:srgbClr val="000099"/>
                </a:solidFill>
              </a:rPr>
              <a:t> </a:t>
            </a:r>
            <a:r>
              <a:rPr lang="pl-PL" altLang="pl-PL" sz="4500" b="1" dirty="0" err="1">
                <a:solidFill>
                  <a:srgbClr val="000099"/>
                </a:solidFill>
              </a:rPr>
              <a:t>entrepreneurial</a:t>
            </a:r>
            <a:r>
              <a:rPr lang="pl-PL" altLang="pl-PL" sz="4500" b="1" dirty="0">
                <a:solidFill>
                  <a:srgbClr val="000099"/>
                </a:solidFill>
              </a:rPr>
              <a:t> story</a:t>
            </a:r>
            <a:endParaRPr lang="pl-PL" altLang="pl-PL" sz="45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37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2" grpId="0" build="p"/>
    </p:bldLst>
  </p:timing>
</p:sld>
</file>

<file path=ppt/theme/theme1.xml><?xml version="1.0" encoding="utf-8"?>
<a:theme xmlns:a="http://schemas.openxmlformats.org/drawingml/2006/main" name="4_Projekt domyślny">
  <a:themeElements>
    <a:clrScheme name="Niestandardowy 1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Projekt domyślny">
  <a:themeElements>
    <a:clrScheme name="Niestandardowy 2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pl-PL" altLang="pl-PL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pl-PL" altLang="pl-PL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Motyw pakietu Office">
  <a:themeElements>
    <a:clrScheme name="Niestandardowy 1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Motyw pakietu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Projekt domyślny">
  <a:themeElements>
    <a:clrScheme name="Niestandardowy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pl-PL" altLang="pl-PL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pl-PL" altLang="pl-PL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13588</TotalTime>
  <Words>810</Words>
  <Application>Microsoft Office PowerPoint</Application>
  <PresentationFormat>Papier A3 (297x420 mm)</PresentationFormat>
  <Paragraphs>93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4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4_Projekt domyślny</vt:lpstr>
      <vt:lpstr>2_Projekt domyślny</vt:lpstr>
      <vt:lpstr>1_Motyw pakietu Office</vt:lpstr>
      <vt:lpstr>1_Projekt domyślny</vt:lpstr>
      <vt:lpstr>Prezentacja programu PowerPoint</vt:lpstr>
      <vt:lpstr>Prezentacja programu PowerPoint</vt:lpstr>
      <vt:lpstr>The concept of entrepreneurship</vt:lpstr>
      <vt:lpstr>Prezentacja programu PowerPoint</vt:lpstr>
      <vt:lpstr>Prezentacja programu PowerPoint</vt:lpstr>
      <vt:lpstr>Prezentacja programu PowerPoint</vt:lpstr>
      <vt:lpstr>Prezentacja programu PowerPoint</vt:lpstr>
      <vt:lpstr>The „best” definition  of entrepreneurship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Marek Matejun</dc:creator>
  <cp:lastModifiedBy>Kowalski Ryszard</cp:lastModifiedBy>
  <cp:revision>1156</cp:revision>
  <cp:lastPrinted>2004-04-14T05:44:38Z</cp:lastPrinted>
  <dcterms:created xsi:type="dcterms:W3CDTF">2004-04-12T18:55:21Z</dcterms:created>
  <dcterms:modified xsi:type="dcterms:W3CDTF">2026-03-22T23:21:48Z</dcterms:modified>
</cp:coreProperties>
</file>