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894" r:id="rId1"/>
    <p:sldMasterId id="2147483906" r:id="rId2"/>
    <p:sldMasterId id="2147483918" r:id="rId3"/>
  </p:sldMasterIdLst>
  <p:notesMasterIdLst>
    <p:notesMasterId r:id="rId15"/>
  </p:notesMasterIdLst>
  <p:handoutMasterIdLst>
    <p:handoutMasterId r:id="rId16"/>
  </p:handoutMasterIdLst>
  <p:sldIdLst>
    <p:sldId id="1117" r:id="rId4"/>
    <p:sldId id="1120" r:id="rId5"/>
    <p:sldId id="1147" r:id="rId6"/>
    <p:sldId id="1125" r:id="rId7"/>
    <p:sldId id="1144" r:id="rId8"/>
    <p:sldId id="1127" r:id="rId9"/>
    <p:sldId id="1142" r:id="rId10"/>
    <p:sldId id="1140" r:id="rId11"/>
    <p:sldId id="1143" r:id="rId12"/>
    <p:sldId id="1146" r:id="rId13"/>
    <p:sldId id="1138" r:id="rId14"/>
  </p:sldIdLst>
  <p:sldSz cx="12801600" cy="9601200" type="A3"/>
  <p:notesSz cx="6858000" cy="9774238"/>
  <p:defaultTextStyle>
    <a:defPPr>
      <a:defRPr lang="pl-PL"/>
    </a:defPPr>
    <a:lvl1pPr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3690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67445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01197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34939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68680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02417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36158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069897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161"/>
    <a:srgbClr val="E4B4AA"/>
    <a:srgbClr val="000099"/>
    <a:srgbClr val="CCFFCC"/>
    <a:srgbClr val="0033CC"/>
    <a:srgbClr val="FF0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900" y="-78"/>
      </p:cViewPr>
      <p:guideLst>
        <p:guide orient="horz" pos="2160"/>
        <p:guide orient="horz" pos="3024"/>
        <p:guide pos="288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28EF9031-2071-4582-86F5-D87342B4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365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7E92DBD5-5720-4925-A179-D3DF8BE78F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690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369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6744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01197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34939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68680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2417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36158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69897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5BA411-4FEB-49D0-8A3B-6B3F33D9F18A}" type="slidenum">
              <a:rPr lang="pl-PL" altLang="pl-PL" sz="1200">
                <a:solidFill>
                  <a:prstClr val="black"/>
                </a:solidFill>
              </a:rPr>
              <a:pPr/>
              <a:t>4</a:t>
            </a:fld>
            <a:endParaRPr lang="pl-PL" altLang="pl-PL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F65FFE-0CE7-419B-86F4-65C0191B4ECF}" type="slidenum">
              <a:rPr lang="pl-PL" altLang="pl-PL" sz="1200">
                <a:solidFill>
                  <a:prstClr val="black"/>
                </a:solidFill>
              </a:rPr>
              <a:pPr/>
              <a:t>11</a:t>
            </a:fld>
            <a:endParaRPr lang="pl-PL" altLang="pl-PL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713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3690" indent="0" algn="ctr">
              <a:buNone/>
              <a:defRPr/>
            </a:lvl2pPr>
            <a:lvl3pPr marL="1267445" indent="0" algn="ctr">
              <a:buNone/>
              <a:defRPr/>
            </a:lvl3pPr>
            <a:lvl4pPr marL="1901197" indent="0" algn="ctr">
              <a:buNone/>
              <a:defRPr/>
            </a:lvl4pPr>
            <a:lvl5pPr marL="2534939" indent="0" algn="ctr">
              <a:buNone/>
              <a:defRPr/>
            </a:lvl5pPr>
            <a:lvl6pPr marL="3168680" indent="0" algn="ctr">
              <a:buNone/>
              <a:defRPr/>
            </a:lvl6pPr>
            <a:lvl7pPr marL="3802417" indent="0" algn="ctr">
              <a:buNone/>
              <a:defRPr/>
            </a:lvl7pPr>
            <a:lvl8pPr marL="4436158" indent="0" algn="ctr">
              <a:buNone/>
              <a:defRPr/>
            </a:lvl8pPr>
            <a:lvl9pPr marL="5069897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32A4-6224-4870-A321-88B8D56FCEF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9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1D4A-2686-487E-B458-5476F3C4432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0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6E3F-2E3C-4F1D-8458-26FEAD29E55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5516-B4C1-4090-9C23-EFF97B7694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1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8A15B-1651-4B13-A840-F5F98315203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DF5D-00E1-44DE-BE7C-4AA1DB6984A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7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682F-E7CF-4516-B810-707778FDEB3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A88C-B5C7-458B-947A-BEBEA57A7EE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6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CEDE-8C68-4688-9E14-D00A4C4F006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8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97F4-061C-4117-99F6-E18149BF9DB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1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38E4-4A15-4871-BDD7-B76E472D0F0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715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3613" indent="0" algn="ctr">
              <a:buNone/>
              <a:defRPr/>
            </a:lvl2pPr>
            <a:lvl3pPr marL="1267293" indent="0" algn="ctr">
              <a:buNone/>
              <a:defRPr/>
            </a:lvl3pPr>
            <a:lvl4pPr marL="1900969" indent="0" algn="ctr">
              <a:buNone/>
              <a:defRPr/>
            </a:lvl4pPr>
            <a:lvl5pPr marL="2534634" indent="0" algn="ctr">
              <a:buNone/>
              <a:defRPr/>
            </a:lvl5pPr>
            <a:lvl6pPr marL="3168299" indent="0" algn="ctr">
              <a:buNone/>
              <a:defRPr/>
            </a:lvl6pPr>
            <a:lvl7pPr marL="3801960" indent="0" algn="ctr">
              <a:buNone/>
              <a:defRPr/>
            </a:lvl7pPr>
            <a:lvl8pPr marL="4435626" indent="0" algn="ctr">
              <a:buNone/>
              <a:defRPr/>
            </a:lvl8pPr>
            <a:lvl9pPr marL="5069288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5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1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80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3613" indent="0">
              <a:buNone/>
              <a:defRPr sz="2500"/>
            </a:lvl2pPr>
            <a:lvl3pPr marL="1267293" indent="0">
              <a:buNone/>
              <a:defRPr sz="2200"/>
            </a:lvl3pPr>
            <a:lvl4pPr marL="1900969" indent="0">
              <a:buNone/>
              <a:defRPr sz="2000"/>
            </a:lvl4pPr>
            <a:lvl5pPr marL="2534634" indent="0">
              <a:buNone/>
              <a:defRPr sz="2000"/>
            </a:lvl5pPr>
            <a:lvl6pPr marL="3168299" indent="0">
              <a:buNone/>
              <a:defRPr sz="2000"/>
            </a:lvl6pPr>
            <a:lvl7pPr marL="3801960" indent="0">
              <a:buNone/>
              <a:defRPr sz="2000"/>
            </a:lvl7pPr>
            <a:lvl8pPr marL="4435626" indent="0">
              <a:buNone/>
              <a:defRPr sz="2000"/>
            </a:lvl8pPr>
            <a:lvl9pPr marL="5069288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9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13" indent="0">
              <a:buNone/>
              <a:defRPr sz="2800" b="1"/>
            </a:lvl2pPr>
            <a:lvl3pPr marL="1267293" indent="0">
              <a:buNone/>
              <a:defRPr sz="2500" b="1"/>
            </a:lvl3pPr>
            <a:lvl4pPr marL="1900969" indent="0">
              <a:buNone/>
              <a:defRPr sz="2200" b="1"/>
            </a:lvl4pPr>
            <a:lvl5pPr marL="2534634" indent="0">
              <a:buNone/>
              <a:defRPr sz="2200" b="1"/>
            </a:lvl5pPr>
            <a:lvl6pPr marL="3168299" indent="0">
              <a:buNone/>
              <a:defRPr sz="2200" b="1"/>
            </a:lvl6pPr>
            <a:lvl7pPr marL="3801960" indent="0">
              <a:buNone/>
              <a:defRPr sz="2200" b="1"/>
            </a:lvl7pPr>
            <a:lvl8pPr marL="4435626" indent="0">
              <a:buNone/>
              <a:defRPr sz="2200" b="1"/>
            </a:lvl8pPr>
            <a:lvl9pPr marL="5069288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56" y="2149160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13" indent="0">
              <a:buNone/>
              <a:defRPr sz="2800" b="1"/>
            </a:lvl2pPr>
            <a:lvl3pPr marL="1267293" indent="0">
              <a:buNone/>
              <a:defRPr sz="2500" b="1"/>
            </a:lvl3pPr>
            <a:lvl4pPr marL="1900969" indent="0">
              <a:buNone/>
              <a:defRPr sz="2200" b="1"/>
            </a:lvl4pPr>
            <a:lvl5pPr marL="2534634" indent="0">
              <a:buNone/>
              <a:defRPr sz="2200" b="1"/>
            </a:lvl5pPr>
            <a:lvl6pPr marL="3168299" indent="0">
              <a:buNone/>
              <a:defRPr sz="2200" b="1"/>
            </a:lvl6pPr>
            <a:lvl7pPr marL="3801960" indent="0">
              <a:buNone/>
              <a:defRPr sz="2200" b="1"/>
            </a:lvl7pPr>
            <a:lvl8pPr marL="4435626" indent="0">
              <a:buNone/>
              <a:defRPr sz="2200" b="1"/>
            </a:lvl8pPr>
            <a:lvl9pPr marL="5069288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5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6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06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7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3690" indent="0">
              <a:buNone/>
              <a:defRPr sz="2500"/>
            </a:lvl2pPr>
            <a:lvl3pPr marL="1267445" indent="0">
              <a:buNone/>
              <a:defRPr sz="2200"/>
            </a:lvl3pPr>
            <a:lvl4pPr marL="1901197" indent="0">
              <a:buNone/>
              <a:defRPr sz="2000"/>
            </a:lvl4pPr>
            <a:lvl5pPr marL="2534939" indent="0">
              <a:buNone/>
              <a:defRPr sz="2000"/>
            </a:lvl5pPr>
            <a:lvl6pPr marL="3168680" indent="0">
              <a:buNone/>
              <a:defRPr sz="2000"/>
            </a:lvl6pPr>
            <a:lvl7pPr marL="3802417" indent="0">
              <a:buNone/>
              <a:defRPr sz="2000"/>
            </a:lvl7pPr>
            <a:lvl8pPr marL="4436158" indent="0">
              <a:buNone/>
              <a:defRPr sz="2000"/>
            </a:lvl8pPr>
            <a:lvl9pPr marL="506989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7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6" y="382387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6" y="2009145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3613" indent="0">
              <a:buNone/>
              <a:defRPr sz="1700"/>
            </a:lvl2pPr>
            <a:lvl3pPr marL="1267293" indent="0">
              <a:buNone/>
              <a:defRPr sz="1400"/>
            </a:lvl3pPr>
            <a:lvl4pPr marL="1900969" indent="0">
              <a:buNone/>
              <a:defRPr sz="1300"/>
            </a:lvl4pPr>
            <a:lvl5pPr marL="2534634" indent="0">
              <a:buNone/>
              <a:defRPr sz="1300"/>
            </a:lvl5pPr>
            <a:lvl6pPr marL="3168299" indent="0">
              <a:buNone/>
              <a:defRPr sz="1300"/>
            </a:lvl6pPr>
            <a:lvl7pPr marL="3801960" indent="0">
              <a:buNone/>
              <a:defRPr sz="1300"/>
            </a:lvl7pPr>
            <a:lvl8pPr marL="4435626" indent="0">
              <a:buNone/>
              <a:defRPr sz="1300"/>
            </a:lvl8pPr>
            <a:lvl9pPr marL="5069288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1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958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3613" indent="0">
              <a:buNone/>
              <a:defRPr sz="3900"/>
            </a:lvl2pPr>
            <a:lvl3pPr marL="1267293" indent="0">
              <a:buNone/>
              <a:defRPr sz="3400"/>
            </a:lvl3pPr>
            <a:lvl4pPr marL="1900969" indent="0">
              <a:buNone/>
              <a:defRPr sz="2800"/>
            </a:lvl4pPr>
            <a:lvl5pPr marL="2534634" indent="0">
              <a:buNone/>
              <a:defRPr sz="2800"/>
            </a:lvl5pPr>
            <a:lvl6pPr marL="3168299" indent="0">
              <a:buNone/>
              <a:defRPr sz="2800"/>
            </a:lvl6pPr>
            <a:lvl7pPr marL="3801960" indent="0">
              <a:buNone/>
              <a:defRPr sz="2800"/>
            </a:lvl7pPr>
            <a:lvl8pPr marL="4435626" indent="0">
              <a:buNone/>
              <a:defRPr sz="2800"/>
            </a:lvl8pPr>
            <a:lvl9pPr marL="5069288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3613" indent="0">
              <a:buNone/>
              <a:defRPr sz="1700"/>
            </a:lvl2pPr>
            <a:lvl3pPr marL="1267293" indent="0">
              <a:buNone/>
              <a:defRPr sz="1400"/>
            </a:lvl3pPr>
            <a:lvl4pPr marL="1900969" indent="0">
              <a:buNone/>
              <a:defRPr sz="1300"/>
            </a:lvl4pPr>
            <a:lvl5pPr marL="2534634" indent="0">
              <a:buNone/>
              <a:defRPr sz="1300"/>
            </a:lvl5pPr>
            <a:lvl6pPr marL="3168299" indent="0">
              <a:buNone/>
              <a:defRPr sz="1300"/>
            </a:lvl6pPr>
            <a:lvl7pPr marL="3801960" indent="0">
              <a:buNone/>
              <a:defRPr sz="1300"/>
            </a:lvl7pPr>
            <a:lvl8pPr marL="4435626" indent="0">
              <a:buNone/>
              <a:defRPr sz="1300"/>
            </a:lvl8pPr>
            <a:lvl9pPr marL="5069288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15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66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90" indent="0">
              <a:buNone/>
              <a:defRPr sz="2800" b="1"/>
            </a:lvl2pPr>
            <a:lvl3pPr marL="1267445" indent="0">
              <a:buNone/>
              <a:defRPr sz="2500" b="1"/>
            </a:lvl3pPr>
            <a:lvl4pPr marL="1901197" indent="0">
              <a:buNone/>
              <a:defRPr sz="2200" b="1"/>
            </a:lvl4pPr>
            <a:lvl5pPr marL="2534939" indent="0">
              <a:buNone/>
              <a:defRPr sz="2200" b="1"/>
            </a:lvl5pPr>
            <a:lvl6pPr marL="3168680" indent="0">
              <a:buNone/>
              <a:defRPr sz="2200" b="1"/>
            </a:lvl6pPr>
            <a:lvl7pPr marL="3802417" indent="0">
              <a:buNone/>
              <a:defRPr sz="2200" b="1"/>
            </a:lvl7pPr>
            <a:lvl8pPr marL="4436158" indent="0">
              <a:buNone/>
              <a:defRPr sz="2200" b="1"/>
            </a:lvl8pPr>
            <a:lvl9pPr marL="506989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55" y="2149160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90" indent="0">
              <a:buNone/>
              <a:defRPr sz="2800" b="1"/>
            </a:lvl2pPr>
            <a:lvl3pPr marL="1267445" indent="0">
              <a:buNone/>
              <a:defRPr sz="2500" b="1"/>
            </a:lvl3pPr>
            <a:lvl4pPr marL="1901197" indent="0">
              <a:buNone/>
              <a:defRPr sz="2200" b="1"/>
            </a:lvl4pPr>
            <a:lvl5pPr marL="2534939" indent="0">
              <a:buNone/>
              <a:defRPr sz="2200" b="1"/>
            </a:lvl5pPr>
            <a:lvl6pPr marL="3168680" indent="0">
              <a:buNone/>
              <a:defRPr sz="2200" b="1"/>
            </a:lvl6pPr>
            <a:lvl7pPr marL="3802417" indent="0">
              <a:buNone/>
              <a:defRPr sz="2200" b="1"/>
            </a:lvl7pPr>
            <a:lvl8pPr marL="4436158" indent="0">
              <a:buNone/>
              <a:defRPr sz="2200" b="1"/>
            </a:lvl8pPr>
            <a:lvl9pPr marL="506989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55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6" y="382386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6" y="2009145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3690" indent="0">
              <a:buNone/>
              <a:defRPr sz="1700"/>
            </a:lvl2pPr>
            <a:lvl3pPr marL="1267445" indent="0">
              <a:buNone/>
              <a:defRPr sz="1400"/>
            </a:lvl3pPr>
            <a:lvl4pPr marL="1901197" indent="0">
              <a:buNone/>
              <a:defRPr sz="1300"/>
            </a:lvl4pPr>
            <a:lvl5pPr marL="2534939" indent="0">
              <a:buNone/>
              <a:defRPr sz="1300"/>
            </a:lvl5pPr>
            <a:lvl6pPr marL="3168680" indent="0">
              <a:buNone/>
              <a:defRPr sz="1300"/>
            </a:lvl6pPr>
            <a:lvl7pPr marL="3802417" indent="0">
              <a:buNone/>
              <a:defRPr sz="1300"/>
            </a:lvl7pPr>
            <a:lvl8pPr marL="4436158" indent="0">
              <a:buNone/>
              <a:defRPr sz="1300"/>
            </a:lvl8pPr>
            <a:lvl9pPr marL="506989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957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3690" indent="0">
              <a:buNone/>
              <a:defRPr sz="3900"/>
            </a:lvl2pPr>
            <a:lvl3pPr marL="1267445" indent="0">
              <a:buNone/>
              <a:defRPr sz="3400"/>
            </a:lvl3pPr>
            <a:lvl4pPr marL="1901197" indent="0">
              <a:buNone/>
              <a:defRPr sz="2800"/>
            </a:lvl4pPr>
            <a:lvl5pPr marL="2534939" indent="0">
              <a:buNone/>
              <a:defRPr sz="2800"/>
            </a:lvl5pPr>
            <a:lvl6pPr marL="3168680" indent="0">
              <a:buNone/>
              <a:defRPr sz="2800"/>
            </a:lvl6pPr>
            <a:lvl7pPr marL="3802417" indent="0">
              <a:buNone/>
              <a:defRPr sz="2800"/>
            </a:lvl7pPr>
            <a:lvl8pPr marL="4436158" indent="0">
              <a:buNone/>
              <a:defRPr sz="2800"/>
            </a:lvl8pPr>
            <a:lvl9pPr marL="5069897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3690" indent="0">
              <a:buNone/>
              <a:defRPr sz="1700"/>
            </a:lvl2pPr>
            <a:lvl3pPr marL="1267445" indent="0">
              <a:buNone/>
              <a:defRPr sz="1400"/>
            </a:lvl3pPr>
            <a:lvl4pPr marL="1901197" indent="0">
              <a:buNone/>
              <a:defRPr sz="1300"/>
            </a:lvl4pPr>
            <a:lvl5pPr marL="2534939" indent="0">
              <a:buNone/>
              <a:defRPr sz="1300"/>
            </a:lvl5pPr>
            <a:lvl6pPr marL="3168680" indent="0">
              <a:buNone/>
              <a:defRPr sz="1300"/>
            </a:lvl6pPr>
            <a:lvl7pPr marL="3802417" indent="0">
              <a:buNone/>
              <a:defRPr sz="1300"/>
            </a:lvl7pPr>
            <a:lvl8pPr marL="4436158" indent="0">
              <a:buNone/>
              <a:defRPr sz="1300"/>
            </a:lvl8pPr>
            <a:lvl9pPr marL="506989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38" tIns="63427" rIns="126738" bIns="63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369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6744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119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3493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5306" indent="-475306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29825" indent="-39607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84337" indent="-31685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18089" indent="-31685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51815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485549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19286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53018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386763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3690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445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197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939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80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2417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158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9897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 smtClean="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 smtClean="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smtClean="0"/>
            </a:lvl1pPr>
          </a:lstStyle>
          <a:p>
            <a:pPr>
              <a:defRPr/>
            </a:pPr>
            <a:fld id="{011A93FE-74BD-40A3-8AA9-CD110B1C5A3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4008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8016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2024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6032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22" tIns="63420" rIns="126722" bIns="63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361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6729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096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3463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5250" indent="-47525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29701" indent="-396026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84146" indent="-31682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17823" indent="-3168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51472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485131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18792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52447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386116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3613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93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969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634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299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960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35626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9288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jun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z.uni.lodz.pl/strefa-studenta/sprawy-organizacyjne/egzaminy-dyplomowe" TargetMode="External"/><Relationship Id="rId2" Type="http://schemas.openxmlformats.org/officeDocument/2006/relationships/hyperlink" Target="http://www.matejun.pl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600" cy="962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496260" y="3576486"/>
            <a:ext cx="11694795" cy="120532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6738" tIns="63427" rIns="126738" bIns="63427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7000" b="1" dirty="0">
                <a:solidFill>
                  <a:srgbClr val="000099"/>
                </a:solidFill>
              </a:rPr>
              <a:t>Seminarium </a:t>
            </a:r>
            <a:r>
              <a:rPr lang="pl-PL" altLang="pl-PL" sz="7000" b="1" dirty="0" smtClean="0">
                <a:solidFill>
                  <a:srgbClr val="000099"/>
                </a:solidFill>
              </a:rPr>
              <a:t>dyplomowe 2026</a:t>
            </a:r>
            <a:endParaRPr lang="pl-PL" altLang="pl-PL" sz="7000" b="1" dirty="0">
              <a:solidFill>
                <a:srgbClr val="000099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8589" y="6557277"/>
            <a:ext cx="7296467" cy="263581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4823" tIns="64938" rIns="124823" bIns="6493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500" dirty="0">
                <a:solidFill>
                  <a:schemeClr val="tx1"/>
                </a:solidFill>
              </a:rPr>
              <a:t>Dr hab. </a:t>
            </a:r>
            <a:r>
              <a:rPr lang="es-AR" altLang="pl-PL" sz="3500" dirty="0">
                <a:solidFill>
                  <a:schemeClr val="tx1"/>
                </a:solidFill>
              </a:rPr>
              <a:t>Marek Matejun</a:t>
            </a:r>
            <a:r>
              <a:rPr lang="pl-PL" altLang="pl-PL" sz="3500" dirty="0">
                <a:solidFill>
                  <a:schemeClr val="tx1"/>
                </a:solidFill>
              </a:rPr>
              <a:t>, Prof. UŁ</a:t>
            </a:r>
          </a:p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100" b="0" dirty="0">
                <a:solidFill>
                  <a:schemeClr val="tx1"/>
                </a:solidFill>
              </a:rPr>
              <a:t>Katedra Przedsiębiorczości</a:t>
            </a:r>
            <a:br>
              <a:rPr lang="pl-PL" altLang="pl-PL" sz="3100" b="0" dirty="0">
                <a:solidFill>
                  <a:schemeClr val="tx1"/>
                </a:solidFill>
              </a:rPr>
            </a:br>
            <a:r>
              <a:rPr lang="pl-PL" altLang="pl-PL" sz="3100" b="0" dirty="0">
                <a:solidFill>
                  <a:schemeClr val="tx1"/>
                </a:solidFill>
              </a:rPr>
              <a:t>i Polityki Przemysłowej</a:t>
            </a:r>
          </a:p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100" b="0" dirty="0">
                <a:solidFill>
                  <a:schemeClr val="tx1"/>
                </a:solidFill>
                <a:hlinkClick r:id="rId3"/>
              </a:rPr>
              <a:t>www.matejun.pl</a:t>
            </a:r>
            <a:r>
              <a:rPr lang="pl-PL" altLang="pl-PL" sz="3100" b="0" dirty="0">
                <a:solidFill>
                  <a:schemeClr val="tx1"/>
                </a:solidFill>
              </a:rPr>
              <a:t> </a:t>
            </a:r>
            <a:endParaRPr lang="es-AR" altLang="pl-PL" sz="3100" b="0" dirty="0">
              <a:solidFill>
                <a:schemeClr val="tx1"/>
              </a:solidFill>
            </a:endParaRPr>
          </a:p>
        </p:txBody>
      </p:sp>
      <p:pic>
        <p:nvPicPr>
          <p:cNvPr id="1032" name="Picture 8" descr="J:\loga_pap_firmowe\UL\logotypy_katedr_wydzialu_zarzadzania\Logotypy katedr Wydziału Zarządzania\katedra_przedsiebiorczosci_i_polityki_przemyslowej\logo\rastrowe\logo_katedra_przedsiebiorczosci_i_polityki_przemyslowej_ul_v_pl_rgb_ap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23" y="6557277"/>
            <a:ext cx="2444249" cy="26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loga_pap_firmowe\UL\logo_ul\logotypy\pl\rastrowe\logo_ul_v_pl_rgb_ap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18" y="408113"/>
            <a:ext cx="27704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loga_pap_firmowe\UL\logotypy_wz\logotypy_wz\pl\rastrowe\logo_wz_ul_v_pl_rgb_ap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" y="408113"/>
            <a:ext cx="2482178" cy="25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78629" y="1027335"/>
            <a:ext cx="6150428" cy="110896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4767" tIns="64910" rIns="124767" bIns="6491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1000"/>
              </a:spcBef>
              <a:buNone/>
            </a:pPr>
            <a:r>
              <a:rPr lang="pl-PL" altLang="pl-PL" sz="2500" dirty="0">
                <a:solidFill>
                  <a:schemeClr val="tx1"/>
                </a:solidFill>
              </a:rPr>
              <a:t>Uniwersytet Łódzki, Wydział Zarządzania</a:t>
            </a:r>
          </a:p>
        </p:txBody>
      </p:sp>
    </p:spTree>
    <p:extLst>
      <p:ext uri="{BB962C8B-B14F-4D97-AF65-F5344CB8AC3E}">
        <p14:creationId xmlns:p14="http://schemas.microsoft.com/office/powerpoint/2010/main" val="3240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>
                <a:solidFill>
                  <a:srgbClr val="000099"/>
                </a:solidFill>
              </a:rPr>
              <a:t>Struktura pracy dyplomowej</a:t>
            </a: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013480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pl-PL" altLang="en-US" sz="2500" b="1" dirty="0" smtClean="0">
                <a:solidFill>
                  <a:srgbClr val="000000"/>
                </a:solidFill>
              </a:rPr>
              <a:t>Rozdział empiryczny</a:t>
            </a:r>
          </a:p>
          <a:p>
            <a:pPr marL="803275" lvl="1" indent="-44450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Metodyka badań – bardzo ważny podrozdział!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wyraźne wskazanie metod i technik badawczych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wskazanie i szczegółowe omówienie narzędzi badawczych / źródeł informacji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uzasadnienie doboru firmy / respondenta do badań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informacje o przebiegu badania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>
                <a:solidFill>
                  <a:srgbClr val="000000"/>
                </a:solidFill>
              </a:rPr>
              <a:t>Charakterystyka badanego przedsiębiorstwa / respondenta</a:t>
            </a:r>
            <a:endParaRPr lang="pl-PL" altLang="en-US" sz="2500" dirty="0" smtClean="0">
              <a:solidFill>
                <a:srgbClr val="000000"/>
              </a:solidFill>
            </a:endParaRP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szczegółowa charakterystyka badanej firmy i respondenta</a:t>
            </a:r>
          </a:p>
          <a:p>
            <a:pPr marL="815975" lvl="1" indent="-45720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Prezentacja wyników badań w poszczególnych podrozdziałach (ok 3)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omówienie </a:t>
            </a:r>
            <a:r>
              <a:rPr lang="pl-PL" altLang="en-US" sz="2500" dirty="0">
                <a:solidFill>
                  <a:srgbClr val="000000"/>
                </a:solidFill>
              </a:rPr>
              <a:t>wyników badań: wskazania respondentów, </a:t>
            </a:r>
            <a:r>
              <a:rPr lang="pl-PL" altLang="en-US" sz="2500" dirty="0" smtClean="0">
                <a:solidFill>
                  <a:srgbClr val="000000"/>
                </a:solidFill>
              </a:rPr>
              <a:t>ich </a:t>
            </a:r>
            <a:r>
              <a:rPr lang="pl-PL" altLang="en-US" sz="2500" dirty="0">
                <a:solidFill>
                  <a:srgbClr val="000000"/>
                </a:solidFill>
              </a:rPr>
              <a:t>opinie na dany temat, </a:t>
            </a:r>
            <a:r>
              <a:rPr lang="pl-PL" altLang="en-US" sz="2500" dirty="0" smtClean="0">
                <a:solidFill>
                  <a:srgbClr val="000000"/>
                </a:solidFill>
              </a:rPr>
              <a:t>ich </a:t>
            </a:r>
            <a:r>
              <a:rPr lang="pl-PL" altLang="en-US" sz="2500" dirty="0">
                <a:solidFill>
                  <a:srgbClr val="000000"/>
                </a:solidFill>
              </a:rPr>
              <a:t>preferencje, </a:t>
            </a:r>
            <a:r>
              <a:rPr lang="pl-PL" altLang="en-US" sz="2500" dirty="0" smtClean="0">
                <a:solidFill>
                  <a:srgbClr val="000000"/>
                </a:solidFill>
              </a:rPr>
              <a:t>obawy</a:t>
            </a:r>
            <a:r>
              <a:rPr lang="pl-PL" altLang="en-US" sz="2500" dirty="0">
                <a:solidFill>
                  <a:srgbClr val="000000"/>
                </a:solidFill>
              </a:rPr>
              <a:t>, zagrożenia, </a:t>
            </a:r>
            <a:r>
              <a:rPr lang="pl-PL" altLang="en-US" sz="2500" dirty="0" smtClean="0">
                <a:solidFill>
                  <a:srgbClr val="000000"/>
                </a:solidFill>
              </a:rPr>
              <a:t>plany </a:t>
            </a:r>
            <a:r>
              <a:rPr lang="pl-PL" altLang="en-US" sz="2500" dirty="0">
                <a:solidFill>
                  <a:srgbClr val="000000"/>
                </a:solidFill>
              </a:rPr>
              <a:t>na przyszłość, </a:t>
            </a:r>
            <a:r>
              <a:rPr lang="pl-PL" altLang="en-US" sz="2500" dirty="0" smtClean="0">
                <a:solidFill>
                  <a:srgbClr val="000000"/>
                </a:solidFill>
              </a:rPr>
              <a:t>propozycje </a:t>
            </a:r>
            <a:r>
              <a:rPr lang="pl-PL" altLang="en-US" sz="2500" dirty="0">
                <a:solidFill>
                  <a:srgbClr val="000000"/>
                </a:solidFill>
              </a:rPr>
              <a:t>zmian i usprawnień </a:t>
            </a:r>
            <a:r>
              <a:rPr lang="pl-PL" altLang="en-US" sz="2500" dirty="0" smtClean="0">
                <a:solidFill>
                  <a:srgbClr val="000000"/>
                </a:solidFill>
              </a:rPr>
              <a:t>itd.</a:t>
            </a:r>
          </a:p>
          <a:p>
            <a:pPr marL="130175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</a:pPr>
            <a:r>
              <a:rPr lang="pl-PL" altLang="en-US" sz="2500" b="1" dirty="0" smtClean="0">
                <a:solidFill>
                  <a:srgbClr val="000000"/>
                </a:solidFill>
              </a:rPr>
              <a:t>Zakończenie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udzielenie wyraźnych, szerokich odpowiedzi na postawione pytania badawcze na podstawie wyników badań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sformułowanie wniosków aplikacyjnych / praktycznych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refleksja nad ograniczeniami badania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sformułowanie dalszych, obiecujących kierunków badań.</a:t>
            </a:r>
            <a:endParaRPr lang="pl-PL" altLang="en-US" sz="2500" dirty="0">
              <a:solidFill>
                <a:srgbClr val="000000"/>
              </a:solidFill>
            </a:endParaRP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endParaRPr lang="pl-PL" altLang="en-US" sz="2500" dirty="0" smtClean="0">
              <a:solidFill>
                <a:srgbClr val="000000"/>
              </a:solidFill>
            </a:endParaRPr>
          </a:p>
          <a:p>
            <a:pPr marL="803275" lvl="1" indent="-444500">
              <a:spcBef>
                <a:spcPts val="0"/>
              </a:spcBef>
              <a:spcAft>
                <a:spcPts val="800"/>
              </a:spcAft>
            </a:pPr>
            <a:endParaRPr lang="pl-PL" altLang="en-US" sz="2500" dirty="0" smtClean="0">
              <a:solidFill>
                <a:srgbClr val="000000"/>
              </a:solidFill>
            </a:endParaRPr>
          </a:p>
          <a:p>
            <a:pPr marL="1203325" lvl="2" indent="-444500">
              <a:spcBef>
                <a:spcPts val="0"/>
              </a:spcBef>
              <a:spcAft>
                <a:spcPts val="800"/>
              </a:spcAft>
            </a:pPr>
            <a:endParaRPr lang="pl-PL" altLang="en-US" sz="25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106682"/>
            <a:ext cx="10881360" cy="964565"/>
          </a:xfrm>
        </p:spPr>
        <p:txBody>
          <a:bodyPr/>
          <a:lstStyle/>
          <a:p>
            <a:r>
              <a:rPr lang="pl-PL" altLang="pl-PL" sz="5600" b="1" dirty="0" smtClean="0">
                <a:solidFill>
                  <a:srgbClr val="000099"/>
                </a:solidFill>
              </a:rPr>
              <a:t>Kolejne spotkanie</a:t>
            </a:r>
            <a:endParaRPr lang="pl-PL" altLang="pl-PL" sz="5600" b="1" dirty="0">
              <a:solidFill>
                <a:srgbClr val="000099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155" y="1373507"/>
            <a:ext cx="12099290" cy="7963218"/>
          </a:xfrm>
        </p:spPr>
        <p:txBody>
          <a:bodyPr/>
          <a:lstStyle/>
          <a:p>
            <a:pPr marL="853338" indent="-853338">
              <a:buNone/>
            </a:pPr>
            <a:r>
              <a:rPr lang="pl-PL" altLang="pl-PL" sz="3500" b="1" dirty="0" smtClean="0">
                <a:solidFill>
                  <a:srgbClr val="0000FF"/>
                </a:solidFill>
              </a:rPr>
              <a:t>Termin spotkania: </a:t>
            </a:r>
            <a:r>
              <a:rPr lang="pl-PL" altLang="pl-PL" sz="3500" b="1" dirty="0" smtClean="0">
                <a:solidFill>
                  <a:srgbClr val="0000FF"/>
                </a:solidFill>
              </a:rPr>
              <a:t>???</a:t>
            </a:r>
            <a:endParaRPr lang="pl-PL" altLang="pl-PL" sz="3500" b="1" dirty="0" smtClean="0">
              <a:solidFill>
                <a:srgbClr val="0000FF"/>
              </a:solidFill>
            </a:endParaRPr>
          </a:p>
          <a:p>
            <a:pPr marL="853338" indent="-853338">
              <a:buNone/>
            </a:pPr>
            <a:endParaRPr lang="pl-PL" altLang="pl-PL" sz="3500" b="1" dirty="0" smtClean="0"/>
          </a:p>
          <a:p>
            <a:pPr marL="0" indent="0">
              <a:buNone/>
            </a:pPr>
            <a:r>
              <a:rPr lang="pl-PL" altLang="pl-PL" sz="3500" dirty="0" smtClean="0"/>
              <a:t>Na kolejne seminarium </a:t>
            </a:r>
            <a:r>
              <a:rPr lang="pl-PL" altLang="pl-PL" sz="3500" dirty="0"/>
              <a:t>proszę o przygotowanie następujących kwestii:</a:t>
            </a:r>
          </a:p>
          <a:p>
            <a:pPr marL="651433" indent="-571500">
              <a:buFont typeface="+mj-lt"/>
              <a:buAutoNum type="arabicPeriod"/>
            </a:pPr>
            <a:r>
              <a:rPr lang="pl-PL" altLang="pl-PL" sz="3500" dirty="0" smtClean="0"/>
              <a:t>Planowanego tytułu/tematu pracy licencjackiej</a:t>
            </a:r>
          </a:p>
          <a:p>
            <a:pPr marL="1211503" lvl="1" indent="-571500"/>
            <a:r>
              <a:rPr lang="pl-PL" altLang="pl-PL" sz="3500" dirty="0" smtClean="0"/>
              <a:t>jakie zagadnienia merytoryczne planuje Pani/Pan poruszyć w ramach pracy? jaki będzie zakres merytoryczny pracy?</a:t>
            </a:r>
            <a:endParaRPr lang="pl-PL" altLang="pl-PL" sz="3500" dirty="0"/>
          </a:p>
          <a:p>
            <a:pPr marL="651433" indent="-571500">
              <a:buFont typeface="+mj-lt"/>
              <a:buAutoNum type="arabicPeriod"/>
            </a:pPr>
            <a:r>
              <a:rPr lang="pl-PL" altLang="pl-PL" sz="3500" dirty="0" smtClean="0"/>
              <a:t>Nazwy </a:t>
            </a:r>
            <a:r>
              <a:rPr lang="pl-PL" altLang="pl-PL" sz="3500" dirty="0"/>
              <a:t>i ogólnej charakterystyki (rodzaj działalności/wielkość/forma prawna) firmy, w której planujecie przeprowadzić badania</a:t>
            </a:r>
            <a:endParaRPr lang="pl-PL" altLang="pl-PL" sz="3500" dirty="0" smtClean="0"/>
          </a:p>
        </p:txBody>
      </p:sp>
    </p:spTree>
    <p:extLst>
      <p:ext uri="{BB962C8B-B14F-4D97-AF65-F5344CB8AC3E}">
        <p14:creationId xmlns:p14="http://schemas.microsoft.com/office/powerpoint/2010/main" val="34289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351155" y="1128192"/>
            <a:ext cx="11841480" cy="745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Zapraszam na </a:t>
            </a:r>
            <a:r>
              <a:rPr lang="pl-PL" altLang="pl-PL" sz="2500" u="sng" dirty="0" smtClean="0">
                <a:solidFill>
                  <a:srgbClr val="000000"/>
                </a:solidFill>
                <a:hlinkClick r:id="rId2"/>
              </a:rPr>
              <a:t>www.matejun.pl</a:t>
            </a:r>
            <a:r>
              <a:rPr lang="pl-PL" altLang="pl-PL" sz="2500" u="sng" dirty="0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 hasło</a:t>
            </a:r>
            <a:r>
              <a:rPr lang="pl-PL" altLang="pl-PL" sz="2500" dirty="0">
                <a:solidFill>
                  <a:srgbClr val="000000"/>
                </a:solidFill>
              </a:rPr>
              <a:t>: </a:t>
            </a:r>
            <a:r>
              <a:rPr lang="pl-PL" altLang="pl-PL" sz="2500" dirty="0" smtClean="0">
                <a:solidFill>
                  <a:srgbClr val="000000"/>
                </a:solidFill>
              </a:rPr>
              <a:t>66</a:t>
            </a:r>
            <a:endParaRPr lang="pl-PL" altLang="pl-PL" sz="2500" u="sng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Dokumenty związane </a:t>
            </a:r>
            <a:r>
              <a:rPr lang="pl-PL" altLang="pl-PL" sz="2500" dirty="0">
                <a:solidFill>
                  <a:srgbClr val="000000"/>
                </a:solidFill>
              </a:rPr>
              <a:t>z dyplomowaniem</a:t>
            </a:r>
            <a:r>
              <a:rPr lang="pl-PL" altLang="pl-PL" sz="2500" dirty="0" smtClean="0">
                <a:solidFill>
                  <a:srgbClr val="000000"/>
                </a:solidFill>
              </a:rPr>
              <a:t>: </a:t>
            </a:r>
            <a:r>
              <a:rPr lang="pl-PL" altLang="pl-PL" sz="25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pl-PL" altLang="pl-PL" sz="2500" dirty="0" smtClean="0">
                <a:solidFill>
                  <a:srgbClr val="000000"/>
                </a:solidFill>
                <a:hlinkClick r:id="rId3"/>
              </a:rPr>
              <a:t>www.wz.uni.lodz.pl/strefa-studenta/sprawy-organizacyjne/egzaminy-dyplomowe</a:t>
            </a:r>
            <a:r>
              <a:rPr lang="pl-PL" altLang="pl-PL" sz="2500" dirty="0">
                <a:solidFill>
                  <a:srgbClr val="000000"/>
                </a:solidFill>
              </a:rPr>
              <a:t> </a:t>
            </a:r>
            <a:endParaRPr lang="pl-PL" altLang="pl-PL" sz="2500" dirty="0" smtClean="0">
              <a:solidFill>
                <a:srgbClr val="000000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26720" y="1955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Seminarium – sprawy organizacyjne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208112" y="1128192"/>
            <a:ext cx="12385376" cy="745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1300"/>
              </a:spcBef>
              <a:spcAft>
                <a:spcPts val="0"/>
              </a:spcAft>
              <a:buNone/>
            </a:pPr>
            <a:r>
              <a:rPr lang="pl-PL" altLang="pl-PL" sz="2500" b="1" dirty="0" smtClean="0">
                <a:solidFill>
                  <a:srgbClr val="0000FF"/>
                </a:solidFill>
              </a:rPr>
              <a:t>Zasady </a:t>
            </a:r>
            <a:r>
              <a:rPr lang="pl-PL" altLang="pl-PL" sz="2500" b="1" dirty="0" smtClean="0">
                <a:solidFill>
                  <a:srgbClr val="0000FF"/>
                </a:solidFill>
              </a:rPr>
              <a:t>współpracy:</a:t>
            </a:r>
          </a:p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Proszę </a:t>
            </a:r>
            <a:r>
              <a:rPr lang="pl-PL" altLang="pl-PL" sz="2500" dirty="0" smtClean="0">
                <a:solidFill>
                  <a:srgbClr val="000000"/>
                </a:solidFill>
              </a:rPr>
              <a:t>o (1) obowiązkową obecność i (2) uwagę na zajęciach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jeśli coś jest niejasne – pytajcie!</a:t>
            </a:r>
          </a:p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Proszę </a:t>
            </a:r>
            <a:r>
              <a:rPr lang="pl-PL" altLang="pl-PL" sz="2500" dirty="0" smtClean="0">
                <a:solidFill>
                  <a:srgbClr val="000000"/>
                </a:solidFill>
              </a:rPr>
              <a:t>o zwrócenie szczególnej uwagi na prezentacje - proszę o pisanie pracy zgodnie z podanymi wytycznymi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będę sprawdzał tylko prace pisane zgodnie z wytycznymi – brak  dostosowania się do wytycznych = pracę odsyłam do poprawki</a:t>
            </a:r>
          </a:p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Podpowiadam </a:t>
            </a:r>
            <a:r>
              <a:rPr lang="pl-PL" altLang="pl-PL" sz="2500" dirty="0" smtClean="0">
                <a:solidFill>
                  <a:srgbClr val="000000"/>
                </a:solidFill>
              </a:rPr>
              <a:t>/ sprawdzam pracę pod kątem merytorycznym, natomiast nie sprawdzam pracy pod kątem literówek, błędów ortograficznych, gramatycznych, stylistycznych itp. – za to odpowiadacie sami</a:t>
            </a:r>
          </a:p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Ogólny harmonogram współpracy: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semestr 0 – wprowadzenie do pisania pracy, wyznaczenie tematu i ogólnego zakresu pracy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semestr 1 – </a:t>
            </a:r>
            <a:r>
              <a:rPr lang="pl-PL" altLang="pl-PL" sz="2500" dirty="0" smtClean="0">
                <a:solidFill>
                  <a:srgbClr val="000000"/>
                </a:solidFill>
              </a:rPr>
              <a:t>określenie planu pracy i </a:t>
            </a:r>
            <a:r>
              <a:rPr lang="pl-PL" altLang="pl-PL" sz="2500" dirty="0" smtClean="0">
                <a:solidFill>
                  <a:srgbClr val="000000"/>
                </a:solidFill>
              </a:rPr>
              <a:t>napisanie </a:t>
            </a:r>
            <a:r>
              <a:rPr lang="pl-PL" altLang="pl-PL" sz="2500" dirty="0" smtClean="0">
                <a:solidFill>
                  <a:srgbClr val="000000"/>
                </a:solidFill>
              </a:rPr>
              <a:t>części teoretycznej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semestr 2 – przeprowadzenie badań, napisanie części empirycznej i przygotowanie do obrony</a:t>
            </a:r>
            <a:endParaRPr lang="pl-PL" altLang="pl-PL" sz="2500" dirty="0">
              <a:solidFill>
                <a:srgbClr val="000000"/>
              </a:solidFill>
            </a:endParaRPr>
          </a:p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Nie wymagam, nie poganiam, nie narzucam terminów – </a:t>
            </a:r>
            <a:r>
              <a:rPr lang="pl-PL" altLang="pl-PL" sz="2500" b="1" dirty="0" smtClean="0">
                <a:solidFill>
                  <a:srgbClr val="0000FF"/>
                </a:solidFill>
              </a:rPr>
              <a:t>pracę piszecie własnym tempem!</a:t>
            </a:r>
            <a:endParaRPr lang="pl-PL" altLang="pl-PL" sz="2500" b="1" dirty="0" smtClean="0">
              <a:solidFill>
                <a:srgbClr val="0000FF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26720" y="1955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Seminarium – sprawy organizacyjne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6720" y="1066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Cel i zakres pracy dyplomowej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280120" y="1128192"/>
            <a:ext cx="12313368" cy="797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Praca dyplomowa powinna świadczyć </a:t>
            </a:r>
            <a:r>
              <a:rPr lang="pl-PL" altLang="pl-PL" sz="2900" dirty="0">
                <a:solidFill>
                  <a:srgbClr val="000000"/>
                </a:solidFill>
              </a:rPr>
              <a:t>o opanowaniu </a:t>
            </a:r>
            <a:r>
              <a:rPr lang="pl-PL" altLang="pl-PL" sz="2900" dirty="0" smtClean="0">
                <a:solidFill>
                  <a:srgbClr val="000000"/>
                </a:solidFill>
              </a:rPr>
              <a:t>przez studenta </a:t>
            </a:r>
            <a:r>
              <a:rPr lang="pl-PL" altLang="pl-PL" sz="2900" dirty="0">
                <a:solidFill>
                  <a:srgbClr val="000000"/>
                </a:solidFill>
              </a:rPr>
              <a:t>wiedzy związanej z kierunkiem studiów z uwzględnieniem wybranej </a:t>
            </a:r>
            <a:r>
              <a:rPr lang="pl-PL" altLang="pl-PL" sz="2900" dirty="0" smtClean="0">
                <a:solidFill>
                  <a:srgbClr val="000000"/>
                </a:solidFill>
              </a:rPr>
              <a:t>specjalności</a:t>
            </a:r>
          </a:p>
          <a:p>
            <a:pPr marL="457200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Obejmuje: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wyznaczenie (1) tytułu, (2) problemu badawczego, (3) celu pracy i sformułowanie (4) </a:t>
            </a:r>
            <a:r>
              <a:rPr lang="pl-PL" altLang="pl-PL" sz="2900" dirty="0" smtClean="0">
                <a:solidFill>
                  <a:srgbClr val="0000FF"/>
                </a:solidFill>
              </a:rPr>
              <a:t>pytań badawczych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opis wybranego </a:t>
            </a:r>
            <a:r>
              <a:rPr lang="pl-PL" altLang="pl-PL" sz="2900" dirty="0">
                <a:solidFill>
                  <a:srgbClr val="000000"/>
                </a:solidFill>
              </a:rPr>
              <a:t>zagadnienia </a:t>
            </a:r>
            <a:r>
              <a:rPr lang="pl-PL" altLang="pl-PL" sz="2900" dirty="0" smtClean="0">
                <a:solidFill>
                  <a:srgbClr val="000000"/>
                </a:solidFill>
              </a:rPr>
              <a:t>w oparciu </a:t>
            </a:r>
            <a:r>
              <a:rPr lang="pl-PL" altLang="pl-PL" sz="2900" dirty="0">
                <a:solidFill>
                  <a:srgbClr val="000000"/>
                </a:solidFill>
              </a:rPr>
              <a:t>o literaturę </a:t>
            </a:r>
            <a:r>
              <a:rPr lang="pl-PL" altLang="pl-PL" sz="2900" dirty="0" smtClean="0">
                <a:solidFill>
                  <a:srgbClr val="000000"/>
                </a:solidFill>
              </a:rPr>
              <a:t>przedmiotu</a:t>
            </a:r>
            <a:r>
              <a:rPr lang="pl-PL" altLang="pl-PL" sz="2900" dirty="0">
                <a:solidFill>
                  <a:srgbClr val="000000"/>
                </a:solidFill>
              </a:rPr>
              <a:t>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(część teoretyczna)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przygotowanie (metodyka!) i przeprowadzenie </a:t>
            </a:r>
            <a:r>
              <a:rPr lang="pl-PL" altLang="pl-PL" sz="2900" dirty="0">
                <a:solidFill>
                  <a:srgbClr val="000000"/>
                </a:solidFill>
              </a:rPr>
              <a:t>badań i </a:t>
            </a:r>
            <a:r>
              <a:rPr lang="pl-PL" altLang="pl-PL" sz="2900" dirty="0" smtClean="0">
                <a:solidFill>
                  <a:srgbClr val="000000"/>
                </a:solidFill>
              </a:rPr>
              <a:t>analiz w praktyce gospodarczej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(część empiryczna/praktyczna)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FF"/>
                </a:solidFill>
              </a:rPr>
              <a:t>odpowiedzi na pytania badawcze</a:t>
            </a:r>
            <a:r>
              <a:rPr lang="pl-PL" altLang="pl-PL" sz="2900" dirty="0" smtClean="0">
                <a:solidFill>
                  <a:srgbClr val="000000"/>
                </a:solidFill>
              </a:rPr>
              <a:t>, sformułowanie </a:t>
            </a:r>
            <a:r>
              <a:rPr lang="pl-PL" altLang="pl-PL" sz="2900" dirty="0">
                <a:solidFill>
                  <a:srgbClr val="000000"/>
                </a:solidFill>
              </a:rPr>
              <a:t>wniosków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(część wnioskowania – w zakończeniu)</a:t>
            </a:r>
          </a:p>
          <a:p>
            <a:pPr marL="457200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Praca </a:t>
            </a:r>
            <a:r>
              <a:rPr lang="pl-PL" altLang="pl-PL" sz="2900" dirty="0">
                <a:solidFill>
                  <a:srgbClr val="000000"/>
                </a:solidFill>
              </a:rPr>
              <a:t>powinna wykazać umiejętności piszącego w zakresie wyboru </a:t>
            </a:r>
            <a:r>
              <a:rPr lang="pl-PL" altLang="pl-PL" sz="2900" dirty="0" smtClean="0">
                <a:solidFill>
                  <a:srgbClr val="000000"/>
                </a:solidFill>
              </a:rPr>
              <a:t>i analizy źródeł literatury naukowej (część teoretyczna) oraz korzystania z metod badawczych do rozwiązania określonego problemu badawczego (część empiryczna)</a:t>
            </a:r>
          </a:p>
        </p:txBody>
      </p:sp>
    </p:spTree>
    <p:extLst>
      <p:ext uri="{BB962C8B-B14F-4D97-AF65-F5344CB8AC3E}">
        <p14:creationId xmlns:p14="http://schemas.microsoft.com/office/powerpoint/2010/main" val="3943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 smtClean="0">
                <a:solidFill>
                  <a:srgbClr val="000099"/>
                </a:solidFill>
              </a:rPr>
              <a:t>Ogólna struktura </a:t>
            </a:r>
            <a:r>
              <a:rPr lang="pl-PL" altLang="en-US" sz="4900" b="1" dirty="0">
                <a:solidFill>
                  <a:srgbClr val="000099"/>
                </a:solidFill>
              </a:rPr>
              <a:t>pracy dyplomowej</a:t>
            </a: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200200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pl-PL" altLang="en-US" sz="3300" b="1" dirty="0">
                <a:solidFill>
                  <a:srgbClr val="000000"/>
                </a:solidFill>
              </a:rPr>
              <a:t>Omówienie </a:t>
            </a:r>
            <a:r>
              <a:rPr lang="pl-PL" altLang="en-US" sz="3300" b="1" dirty="0" smtClean="0">
                <a:solidFill>
                  <a:srgbClr val="000000"/>
                </a:solidFill>
              </a:rPr>
              <a:t>ogólnej struktury </a:t>
            </a:r>
            <a:r>
              <a:rPr lang="pl-PL" altLang="en-US" sz="3300" b="1" dirty="0">
                <a:solidFill>
                  <a:srgbClr val="000000"/>
                </a:solidFill>
              </a:rPr>
              <a:t/>
            </a:r>
            <a:br>
              <a:rPr lang="pl-PL" altLang="en-US" sz="3300" b="1" dirty="0">
                <a:solidFill>
                  <a:srgbClr val="000000"/>
                </a:solidFill>
              </a:rPr>
            </a:br>
            <a:r>
              <a:rPr lang="pl-PL" altLang="en-US" sz="3300" b="1" dirty="0">
                <a:solidFill>
                  <a:srgbClr val="000000"/>
                </a:solidFill>
              </a:rPr>
              <a:t>pracy </a:t>
            </a:r>
            <a:r>
              <a:rPr lang="pl-PL" altLang="en-US" sz="3300" b="1" dirty="0" smtClean="0">
                <a:solidFill>
                  <a:srgbClr val="000000"/>
                </a:solidFill>
              </a:rPr>
              <a:t>dyplomowej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tylko 2 poziomy podziału: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rozdziały i podrozdziały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tytuł rozdziału / podrozdziału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nie może być taki sam, jak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tytuł pracy!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każdy podrozdział po ok. 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5-7 stron (wyjątek: metodyka)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po tytułach rozdziałów 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i podrozdziałów nie stawiamy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kropki</a:t>
            </a:r>
            <a:endParaRPr lang="pl-PL" altLang="en-US" sz="33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pl-PL" altLang="en-US" sz="3300" dirty="0" smtClean="0">
                <a:solidFill>
                  <a:srgbClr val="000000"/>
                </a:solidFill>
              </a:rPr>
              <a:t/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Przygotuję dla Państwa szablon, w którym będziecie pisać pracę!</a:t>
            </a:r>
            <a:endParaRPr lang="pl-PL" altLang="en-US" sz="33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52" y="1272208"/>
            <a:ext cx="6491836" cy="73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26720" y="1066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Ogólne zasady pisania prac dyplomowych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136104" y="1085488"/>
            <a:ext cx="12588240" cy="23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FF0000"/>
                </a:solidFill>
              </a:rPr>
              <a:t>[BARDZO WAŻNE!!!]</a:t>
            </a:r>
            <a:r>
              <a:rPr lang="pl-PL" altLang="pl-PL" sz="2600" dirty="0">
                <a:solidFill>
                  <a:srgbClr val="000000"/>
                </a:solidFill>
              </a:rPr>
              <a:t> Każda praca składa się z dwóch głównych części: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000000"/>
                </a:solidFill>
              </a:rPr>
              <a:t>części teoretycznej</a:t>
            </a:r>
            <a:r>
              <a:rPr lang="pl-PL" altLang="pl-PL" sz="2600" dirty="0">
                <a:solidFill>
                  <a:srgbClr val="000000"/>
                </a:solidFill>
              </a:rPr>
              <a:t> - w której przedstawiamy teorię </a:t>
            </a:r>
            <a:r>
              <a:rPr lang="pl-PL" altLang="pl-PL" sz="2600" dirty="0" smtClean="0">
                <a:solidFill>
                  <a:srgbClr val="000000"/>
                </a:solidFill>
              </a:rPr>
              <a:t>(literaturę naukową) dotyczącą </a:t>
            </a:r>
            <a:r>
              <a:rPr lang="pl-PL" altLang="pl-PL" sz="2600" dirty="0">
                <a:solidFill>
                  <a:srgbClr val="000000"/>
                </a:solidFill>
              </a:rPr>
              <a:t>tematu. Wykorzystywanie literatury (w tym wyników cudzych badań) musi być </a:t>
            </a:r>
            <a:r>
              <a:rPr lang="pl-PL" altLang="pl-PL" sz="2600" b="1" dirty="0">
                <a:solidFill>
                  <a:srgbClr val="000000"/>
                </a:solidFill>
              </a:rPr>
              <a:t>potwierdzone stosowaniem </a:t>
            </a:r>
            <a:r>
              <a:rPr lang="pl-PL" altLang="pl-PL" sz="2600" b="1" dirty="0" smtClean="0">
                <a:solidFill>
                  <a:srgbClr val="000000"/>
                </a:solidFill>
              </a:rPr>
              <a:t>przypisów do literatury naukowej. </a:t>
            </a:r>
            <a:endParaRPr lang="pl-PL" altLang="pl-PL" sz="2600" dirty="0">
              <a:solidFill>
                <a:srgbClr val="000000"/>
              </a:solidFill>
            </a:endParaRP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000000"/>
                </a:solidFill>
              </a:rPr>
              <a:t>części empirycznej</a:t>
            </a:r>
            <a:r>
              <a:rPr lang="pl-PL" altLang="pl-PL" sz="2600" dirty="0">
                <a:solidFill>
                  <a:srgbClr val="000000"/>
                </a:solidFill>
              </a:rPr>
              <a:t> - w której prezentujemy wyniki prowadzonych badań empirycznych. </a:t>
            </a:r>
            <a:r>
              <a:rPr lang="pl-PL" altLang="pl-PL" sz="2600" dirty="0" smtClean="0">
                <a:solidFill>
                  <a:srgbClr val="000000"/>
                </a:solidFill>
              </a:rPr>
              <a:t>Badamy to, co opisywaliśmy w części teoretycznej. Badania prowadzimy w praktyce gospodarczej – badamy przedsiębiorstwa, przedsiębiorców, kierowników, pracowników itp. Wszelkie wyniki, analizy, informacje muszą bazować na materiale empirycznym zebranym za pomocą określonych metod badawczych. 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 smtClean="0">
                <a:solidFill>
                  <a:srgbClr val="000000"/>
                </a:solidFill>
              </a:rPr>
              <a:t>Część </a:t>
            </a:r>
            <a:r>
              <a:rPr lang="pl-PL" altLang="pl-PL" sz="2600" dirty="0">
                <a:solidFill>
                  <a:srgbClr val="000000"/>
                </a:solidFill>
              </a:rPr>
              <a:t>empiryczna </a:t>
            </a:r>
            <a:r>
              <a:rPr lang="pl-PL" altLang="pl-PL" sz="2600" b="1" u="sng" dirty="0">
                <a:solidFill>
                  <a:srgbClr val="000000"/>
                </a:solidFill>
              </a:rPr>
              <a:t>ma większe znaczenie</a:t>
            </a:r>
            <a:r>
              <a:rPr lang="pl-PL" altLang="pl-PL" sz="2600" dirty="0">
                <a:solidFill>
                  <a:srgbClr val="000000"/>
                </a:solidFill>
              </a:rPr>
              <a:t> niż część teoretyczna!</a:t>
            </a:r>
          </a:p>
          <a:p>
            <a:pPr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FF0000"/>
                </a:solidFill>
              </a:rPr>
              <a:t>[BARDZO WAŻNE!!!] </a:t>
            </a:r>
            <a:r>
              <a:rPr lang="pl-PL" altLang="pl-PL" sz="2600" b="1" dirty="0">
                <a:solidFill>
                  <a:srgbClr val="000000"/>
                </a:solidFill>
              </a:rPr>
              <a:t>Praca musi być proporcjonalna</a:t>
            </a:r>
            <a:r>
              <a:rPr lang="pl-PL" altLang="pl-PL" sz="2600" dirty="0">
                <a:solidFill>
                  <a:srgbClr val="000000"/>
                </a:solidFill>
              </a:rPr>
              <a:t> – mniej więcej taka sama objętość każdej części </a:t>
            </a:r>
            <a:r>
              <a:rPr lang="pl-PL" altLang="pl-PL" sz="2600" dirty="0" smtClean="0">
                <a:solidFill>
                  <a:srgbClr val="000000"/>
                </a:solidFill>
              </a:rPr>
              <a:t>(podrozdziałów</a:t>
            </a:r>
            <a:r>
              <a:rPr lang="pl-PL" altLang="pl-PL" sz="2600" dirty="0">
                <a:solidFill>
                  <a:srgbClr val="000000"/>
                </a:solidFill>
              </a:rPr>
              <a:t>)!</a:t>
            </a:r>
          </a:p>
          <a:p>
            <a:pPr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 smtClean="0">
                <a:solidFill>
                  <a:srgbClr val="FF0000"/>
                </a:solidFill>
              </a:rPr>
              <a:t>[</a:t>
            </a:r>
            <a:r>
              <a:rPr lang="pl-PL" altLang="pl-PL" sz="2600" b="1" dirty="0">
                <a:solidFill>
                  <a:srgbClr val="FF0000"/>
                </a:solidFill>
              </a:rPr>
              <a:t>BARDZO WAŻNE!!!]</a:t>
            </a:r>
            <a:r>
              <a:rPr lang="pl-PL" altLang="pl-PL" sz="2600" dirty="0">
                <a:solidFill>
                  <a:srgbClr val="000000"/>
                </a:solidFill>
              </a:rPr>
              <a:t> Pracę piszemy </a:t>
            </a:r>
            <a:r>
              <a:rPr lang="pl-PL" altLang="pl-PL" sz="2600" b="1" u="sng" dirty="0">
                <a:solidFill>
                  <a:srgbClr val="000000"/>
                </a:solidFill>
              </a:rPr>
              <a:t>w formie bezosobowej</a:t>
            </a:r>
            <a:r>
              <a:rPr lang="pl-PL" altLang="pl-PL" sz="2600" dirty="0">
                <a:solidFill>
                  <a:srgbClr val="000000"/>
                </a:solidFill>
              </a:rPr>
              <a:t>, </a:t>
            </a:r>
            <a:r>
              <a:rPr lang="pl-PL" altLang="pl-PL" sz="2600" dirty="0" err="1">
                <a:solidFill>
                  <a:srgbClr val="000000"/>
                </a:solidFill>
              </a:rPr>
              <a:t>np</a:t>
            </a:r>
            <a:r>
              <a:rPr lang="pl-PL" altLang="pl-PL" sz="26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>
                <a:solidFill>
                  <a:srgbClr val="000000"/>
                </a:solidFill>
              </a:rPr>
              <a:t>w rozdziale pierwszym przedstawiono (a nie „przedstawiłem”)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>
                <a:solidFill>
                  <a:srgbClr val="000000"/>
                </a:solidFill>
              </a:rPr>
              <a:t>w ramach prac badawczych przeprowadzono (a nie „przeprowadziłam”)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>
                <a:solidFill>
                  <a:srgbClr val="000000"/>
                </a:solidFill>
              </a:rPr>
              <a:t>Nigdy nie używamy formy osobowej!! </a:t>
            </a:r>
            <a:r>
              <a:rPr lang="pl-PL" altLang="pl-PL" sz="2600" b="1" u="sng" dirty="0">
                <a:solidFill>
                  <a:srgbClr val="000000"/>
                </a:solidFill>
              </a:rPr>
              <a:t>Nigdy</a:t>
            </a:r>
            <a:r>
              <a:rPr lang="pl-PL" altLang="pl-PL" sz="2600" b="1" u="sng" dirty="0" smtClean="0">
                <a:solidFill>
                  <a:srgbClr val="000000"/>
                </a:solidFill>
              </a:rPr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21362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 smtClean="0">
                <a:solidFill>
                  <a:srgbClr val="000099"/>
                </a:solidFill>
              </a:rPr>
              <a:t>Temat / tytuł prac dyplomowej</a:t>
            </a:r>
            <a:endParaRPr lang="pl-PL" altLang="en-US" sz="4900" b="1" dirty="0">
              <a:solidFill>
                <a:srgbClr val="000099"/>
              </a:solidFill>
            </a:endParaRP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056184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pl-PL" altLang="en-US" sz="2400" b="1" dirty="0" smtClean="0"/>
              <a:t>Temat / tytuł pracy musi być związany z (1) kierunkiem i (2) </a:t>
            </a:r>
            <a:r>
              <a:rPr lang="pl-PL" altLang="en-US" sz="2400" b="1" dirty="0"/>
              <a:t>specjalnością studiów </a:t>
            </a:r>
            <a:r>
              <a:rPr lang="pl-PL" altLang="en-US" sz="2400" b="1" dirty="0" smtClean="0"/>
              <a:t>„Przedsiębiorczość </a:t>
            </a:r>
            <a:r>
              <a:rPr lang="pl-PL" altLang="en-US" sz="2400" b="1" dirty="0"/>
              <a:t>i zarządzanie </a:t>
            </a:r>
            <a:r>
              <a:rPr lang="pl-PL" altLang="en-US" sz="2400" b="1" dirty="0" smtClean="0"/>
              <a:t>innowacjami”. Może dotyczyć takich zagadnień, jak: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mikro, małe i średnie przedsiębiorstwa (MSP, </a:t>
            </a:r>
            <a:r>
              <a:rPr lang="pl-PL" altLang="en-US" sz="2400" dirty="0" err="1" smtClean="0"/>
              <a:t>mMSP</a:t>
            </a:r>
            <a:r>
              <a:rPr lang="pl-PL" altLang="en-US" sz="2400" dirty="0" smtClean="0"/>
              <a:t>),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przedsiębiorczość (różne rodzaje przedsiębiorczości),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innowacje.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pl-PL" altLang="en-US" sz="2400" b="1" dirty="0" smtClean="0"/>
              <a:t>Przykładowe tytuły: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„Specyfika </a:t>
            </a:r>
            <a:r>
              <a:rPr lang="pl-PL" altLang="en-US" sz="2400" dirty="0"/>
              <a:t>i wyzwania </a:t>
            </a:r>
            <a:r>
              <a:rPr lang="pl-PL" altLang="en-US" sz="2400" dirty="0" smtClean="0"/>
              <a:t>pracy </a:t>
            </a:r>
            <a:r>
              <a:rPr lang="pl-PL" altLang="en-US" sz="2400" dirty="0"/>
              <a:t>przedsiębiorczego </a:t>
            </a:r>
            <a:r>
              <a:rPr lang="pl-PL" altLang="en-US" sz="2400" dirty="0" smtClean="0"/>
              <a:t>kierownika”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„Rekrutacja</a:t>
            </a:r>
            <a:r>
              <a:rPr lang="pl-PL" altLang="en-US" sz="2400" dirty="0"/>
              <a:t>, selekcja i proces wdrażania przedsiębiorczych pracowników w </a:t>
            </a:r>
            <a:r>
              <a:rPr lang="pl-PL" altLang="en-US" sz="2400" dirty="0" smtClean="0"/>
              <a:t>organizacji”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„Rola </a:t>
            </a:r>
            <a:r>
              <a:rPr lang="pl-PL" altLang="en-US" sz="2400" dirty="0"/>
              <a:t>systemu motywacyjnego w budowaniu zaangażowania pracowników w firmach sektora </a:t>
            </a:r>
            <a:r>
              <a:rPr lang="pl-PL" altLang="en-US" sz="2400" dirty="0" smtClean="0"/>
              <a:t>MSP”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„Innowacje </a:t>
            </a:r>
            <a:r>
              <a:rPr lang="pl-PL" altLang="en-US" sz="2400" dirty="0"/>
              <a:t>technologiczne a konkurencyjność </a:t>
            </a:r>
            <a:r>
              <a:rPr lang="pl-PL" altLang="en-US" sz="2400" dirty="0" smtClean="0"/>
              <a:t>przedsiębiorstwa”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„Psychospołeczne </a:t>
            </a:r>
            <a:r>
              <a:rPr lang="pl-PL" altLang="en-US" sz="2400" dirty="0"/>
              <a:t>aspekty w zarządzaniu kapitałem ludzkim źródłem konkurencyjności firm sektora </a:t>
            </a:r>
            <a:r>
              <a:rPr lang="pl-PL" altLang="en-US" sz="2400" dirty="0" smtClean="0"/>
              <a:t>MSP”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„Bariery </a:t>
            </a:r>
            <a:r>
              <a:rPr lang="pl-PL" altLang="en-US" sz="2400" dirty="0"/>
              <a:t>rozwoju małych firm w branży </a:t>
            </a:r>
            <a:r>
              <a:rPr lang="pl-PL" altLang="en-US" sz="2400" dirty="0" smtClean="0"/>
              <a:t>nieruchomości”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endParaRPr lang="pl-PL" altLang="en-US" sz="2400" b="1" dirty="0" smtClean="0"/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pl-PL" altLang="en-US" sz="2400" b="1" dirty="0" smtClean="0">
                <a:solidFill>
                  <a:srgbClr val="0000FF"/>
                </a:solidFill>
              </a:rPr>
              <a:t>Uwaga: Tytuł precyzyjnie wyznacza jakie zagadnienia merytoryczne poruszacie w pracy </a:t>
            </a:r>
            <a:br>
              <a:rPr lang="pl-PL" altLang="en-US" sz="2400" b="1" dirty="0" smtClean="0">
                <a:solidFill>
                  <a:srgbClr val="0000FF"/>
                </a:solidFill>
              </a:rPr>
            </a:br>
            <a:r>
              <a:rPr lang="pl-PL" altLang="en-US" sz="2400" b="1" dirty="0" smtClean="0">
                <a:solidFill>
                  <a:srgbClr val="0000FF"/>
                </a:solidFill>
              </a:rPr>
              <a:t>i na czym koncentrujecie swoje rozważania!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</a:pPr>
            <a:r>
              <a:rPr lang="pl-PL" altLang="pl-PL" sz="2400" dirty="0" smtClean="0"/>
              <a:t>zapowiada i definiuje treść części teoretycznej </a:t>
            </a:r>
            <a:r>
              <a:rPr lang="pl-PL" altLang="pl-PL" sz="2400" dirty="0"/>
              <a:t>– trzeba go będzie opisać od strony teoretycznej (musi być sporo literatury na </a:t>
            </a:r>
            <a:r>
              <a:rPr lang="pl-PL" altLang="pl-PL" sz="2400" dirty="0" smtClean="0"/>
              <a:t>dany temat</a:t>
            </a:r>
            <a:r>
              <a:rPr lang="pl-PL" altLang="pl-PL" sz="2400" dirty="0"/>
              <a:t>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pl-PL" altLang="pl-PL" sz="2400" dirty="0" smtClean="0"/>
              <a:t>jest związany z zakresem </a:t>
            </a:r>
            <a:r>
              <a:rPr lang="pl-PL" altLang="pl-PL" sz="2400" dirty="0"/>
              <a:t>planowanych badań empirycznych! </a:t>
            </a:r>
            <a:r>
              <a:rPr lang="pl-PL" altLang="pl-PL" sz="2400" dirty="0" smtClean="0"/>
              <a:t>w badaniach analizujemy opisaną teorię od strony praktycznej – trzeba „to zbadać”!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1396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26720" y="1066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Kryteria oceny prac </a:t>
            </a:r>
            <a:r>
              <a:rPr lang="pl-PL" altLang="pl-PL" sz="4900" b="1" dirty="0">
                <a:solidFill>
                  <a:srgbClr val="000099"/>
                </a:solidFill>
              </a:rPr>
              <a:t>dyplomowych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1" y="1126231"/>
            <a:ext cx="6365296" cy="655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48" y="1128192"/>
            <a:ext cx="6014348" cy="744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1272" y="7782232"/>
            <a:ext cx="6827600" cy="16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pl-PL" altLang="pl-PL" sz="3100" b="1" dirty="0" smtClean="0"/>
              <a:t>Ocenie podlegają: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pl-PL" altLang="pl-PL" sz="2700" dirty="0" smtClean="0"/>
              <a:t>aspekty merytoryczne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pl-PL" altLang="pl-PL" sz="2700" dirty="0" smtClean="0"/>
              <a:t>aspekty formalne (język, formatowanie)</a:t>
            </a:r>
            <a:endParaRPr lang="pl-PL" altLang="pl-PL" sz="2700" dirty="0"/>
          </a:p>
        </p:txBody>
      </p:sp>
    </p:spTree>
    <p:extLst>
      <p:ext uri="{BB962C8B-B14F-4D97-AF65-F5344CB8AC3E}">
        <p14:creationId xmlns:p14="http://schemas.microsoft.com/office/powerpoint/2010/main" val="22034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>
                <a:solidFill>
                  <a:srgbClr val="000099"/>
                </a:solidFill>
              </a:rPr>
              <a:t>Struktura pracy dyplomowej</a:t>
            </a: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200200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8775" indent="-358775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altLang="en-US" sz="2700" b="1" dirty="0" smtClean="0">
                <a:solidFill>
                  <a:srgbClr val="000000"/>
                </a:solidFill>
              </a:rPr>
              <a:t>Wprowadzenie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zarysowanie ogólnego tła badanego problemu, dlaczego jest ona ważny?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wyraźne sformułowanie </a:t>
            </a:r>
            <a:r>
              <a:rPr lang="pl-PL" altLang="en-US" sz="2700" dirty="0">
                <a:solidFill>
                  <a:srgbClr val="000000"/>
                </a:solidFill>
              </a:rPr>
              <a:t>problemu badawczego: </a:t>
            </a:r>
            <a:r>
              <a:rPr lang="pl-PL" altLang="en-US" sz="2700" dirty="0" smtClean="0">
                <a:solidFill>
                  <a:srgbClr val="000000"/>
                </a:solidFill>
              </a:rPr>
              <a:t>„Powyższe </a:t>
            </a:r>
            <a:r>
              <a:rPr lang="pl-PL" altLang="en-US" sz="2700" dirty="0">
                <a:solidFill>
                  <a:srgbClr val="000000"/>
                </a:solidFill>
              </a:rPr>
              <a:t>rozważania prowadzą do sformułowania określonego problemu badawczego, podjętego w niniejszej pracy, który </a:t>
            </a:r>
            <a:r>
              <a:rPr lang="pl-PL" altLang="en-US" sz="2700" dirty="0" smtClean="0">
                <a:solidFill>
                  <a:srgbClr val="000000"/>
                </a:solidFill>
              </a:rPr>
              <a:t>dotyczy…”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wyznaczenie celu pracy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sformułowanie kilku (3-4) pytań badawczych, na które będzie poszukiwać się odpowiedzi w pracy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omówienie struktury pracy (zawartości poszczególnych rozdziałów i podrozdziałów)</a:t>
            </a:r>
          </a:p>
          <a:p>
            <a:pPr marL="358775" indent="-358775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altLang="en-US" sz="2700" b="1" dirty="0" smtClean="0">
                <a:solidFill>
                  <a:srgbClr val="000000"/>
                </a:solidFill>
              </a:rPr>
              <a:t>Rozdział teoretyczny 1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ogólne rozważania teoretyczne dotyczące tematu, np. ogólne definicje i specyfika przedsiębiorczości, MSP, innowacji itp.</a:t>
            </a:r>
          </a:p>
          <a:p>
            <a:pPr marL="358775" indent="-358775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altLang="en-US" sz="2700" b="1" dirty="0" smtClean="0">
                <a:solidFill>
                  <a:srgbClr val="000000"/>
                </a:solidFill>
              </a:rPr>
              <a:t>Rozdział teoretyczny 2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bardziej szczegółowe </a:t>
            </a:r>
            <a:r>
              <a:rPr lang="pl-PL" altLang="en-US" sz="2700" dirty="0">
                <a:solidFill>
                  <a:srgbClr val="000000"/>
                </a:solidFill>
              </a:rPr>
              <a:t>rozważania teoretyczne dotyczące </a:t>
            </a:r>
            <a:r>
              <a:rPr lang="pl-PL" altLang="en-US" sz="2700" dirty="0" smtClean="0">
                <a:solidFill>
                  <a:srgbClr val="000000"/>
                </a:solidFill>
              </a:rPr>
              <a:t>tematu odnoszące się bezpośrednio do problemu badawczego</a:t>
            </a:r>
            <a:endParaRPr lang="pl-PL" alt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Projekt domyślny">
  <a:themeElements>
    <a:clrScheme name="Niestandardowy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domyślny">
  <a:themeElements>
    <a:clrScheme name="Niestandardowy 4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Niestandardowy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12208</TotalTime>
  <Words>910</Words>
  <Application>Microsoft Office PowerPoint</Application>
  <PresentationFormat>Papier A3 (297x420 mm)</PresentationFormat>
  <Paragraphs>103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2_Projekt domyślny</vt:lpstr>
      <vt:lpstr>Projekt domyślny</vt:lpstr>
      <vt:lpstr>3_Projekt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Ogólna struktura pracy dyplomowej</vt:lpstr>
      <vt:lpstr>Prezentacja programu PowerPoint</vt:lpstr>
      <vt:lpstr>Temat / tytuł prac dyplomowej</vt:lpstr>
      <vt:lpstr>Prezentacja programu PowerPoint</vt:lpstr>
      <vt:lpstr>Struktura pracy dyplomowej</vt:lpstr>
      <vt:lpstr>Struktura pracy dyplomowej</vt:lpstr>
      <vt:lpstr>Kolejne spotkanie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Matejun</dc:creator>
  <cp:lastModifiedBy>Kowalski Ryszard</cp:lastModifiedBy>
  <cp:revision>1166</cp:revision>
  <cp:lastPrinted>2004-04-14T05:44:38Z</cp:lastPrinted>
  <dcterms:created xsi:type="dcterms:W3CDTF">2004-04-12T18:55:21Z</dcterms:created>
  <dcterms:modified xsi:type="dcterms:W3CDTF">2026-05-15T13:05:31Z</dcterms:modified>
</cp:coreProperties>
</file>