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918" r:id="rId1"/>
    <p:sldMasterId id="2147483930" r:id="rId2"/>
  </p:sldMasterIdLst>
  <p:notesMasterIdLst>
    <p:notesMasterId r:id="rId12"/>
  </p:notesMasterIdLst>
  <p:handoutMasterIdLst>
    <p:handoutMasterId r:id="rId13"/>
  </p:handoutMasterIdLst>
  <p:sldIdLst>
    <p:sldId id="1148" r:id="rId3"/>
    <p:sldId id="1144" r:id="rId4"/>
    <p:sldId id="1145" r:id="rId5"/>
    <p:sldId id="1146" r:id="rId6"/>
    <p:sldId id="1147" r:id="rId7"/>
    <p:sldId id="1149" r:id="rId8"/>
    <p:sldId id="1152" r:id="rId9"/>
    <p:sldId id="1150" r:id="rId10"/>
    <p:sldId id="1151" r:id="rId11"/>
  </p:sldIdLst>
  <p:sldSz cx="12801600" cy="9601200" type="A3"/>
  <p:notesSz cx="6858000" cy="9774238"/>
  <p:defaultTextStyle>
    <a:defPPr>
      <a:defRPr lang="pl-PL"/>
    </a:defPPr>
    <a:lvl1pPr algn="l" rtl="0" eaLnBrk="0" fontAlgn="base" hangingPunct="0">
      <a:spcBef>
        <a:spcPct val="20000"/>
      </a:spcBef>
      <a:spcAft>
        <a:spcPct val="0"/>
      </a:spcAft>
      <a:buChar char="•"/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33690" algn="l" rtl="0" eaLnBrk="0" fontAlgn="base" hangingPunct="0">
      <a:spcBef>
        <a:spcPct val="20000"/>
      </a:spcBef>
      <a:spcAft>
        <a:spcPct val="0"/>
      </a:spcAft>
      <a:buChar char="•"/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67445" algn="l" rtl="0" eaLnBrk="0" fontAlgn="base" hangingPunct="0">
      <a:spcBef>
        <a:spcPct val="20000"/>
      </a:spcBef>
      <a:spcAft>
        <a:spcPct val="0"/>
      </a:spcAft>
      <a:buChar char="•"/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901197" algn="l" rtl="0" eaLnBrk="0" fontAlgn="base" hangingPunct="0">
      <a:spcBef>
        <a:spcPct val="20000"/>
      </a:spcBef>
      <a:spcAft>
        <a:spcPct val="0"/>
      </a:spcAft>
      <a:buChar char="•"/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534939" algn="l" rtl="0" eaLnBrk="0" fontAlgn="base" hangingPunct="0">
      <a:spcBef>
        <a:spcPct val="20000"/>
      </a:spcBef>
      <a:spcAft>
        <a:spcPct val="0"/>
      </a:spcAft>
      <a:buChar char="•"/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168680" algn="l" defTabSz="1267445" rtl="0" eaLnBrk="1" latinLnBrk="0" hangingPunct="1"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802417" algn="l" defTabSz="1267445" rtl="0" eaLnBrk="1" latinLnBrk="0" hangingPunct="1"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4436158" algn="l" defTabSz="1267445" rtl="0" eaLnBrk="1" latinLnBrk="0" hangingPunct="1"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5069897" algn="l" defTabSz="1267445" rtl="0" eaLnBrk="1" latinLnBrk="0" hangingPunct="1">
      <a:defRPr sz="31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403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07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FF6161"/>
    <a:srgbClr val="E4B4AA"/>
    <a:srgbClr val="000099"/>
    <a:srgbClr val="CCFFCC"/>
    <a:srgbClr val="0033CC"/>
    <a:srgbClr val="FF0000"/>
    <a:srgbClr val="00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21" autoAdjust="0"/>
    <p:restoredTop sz="94737" autoAdjust="0"/>
  </p:normalViewPr>
  <p:slideViewPr>
    <p:cSldViewPr>
      <p:cViewPr varScale="1">
        <p:scale>
          <a:sx n="111" d="100"/>
          <a:sy n="111" d="100"/>
        </p:scale>
        <p:origin x="-1878" y="-78"/>
      </p:cViewPr>
      <p:guideLst>
        <p:guide orient="horz" pos="2160"/>
        <p:guide orient="horz" pos="3024"/>
        <p:guide pos="2880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60" y="-90"/>
      </p:cViewPr>
      <p:guideLst>
        <p:guide orient="horz" pos="307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fld id="{28EF9031-2071-4582-86F5-D87342B4F08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436598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98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5838" y="733425"/>
            <a:ext cx="4886325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3438"/>
            <a:ext cx="5029200" cy="43973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200" b="1"/>
            </a:lvl1pPr>
          </a:lstStyle>
          <a:p>
            <a:pPr>
              <a:defRPr/>
            </a:pPr>
            <a:fld id="{7E92DBD5-5720-4925-A179-D3DF8BE78F1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1690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3369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6744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901197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534939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168680" algn="l" defTabSz="126744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02417" algn="l" defTabSz="126744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36158" algn="l" defTabSz="126744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069897" algn="l" defTabSz="126744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BF65FFE-0CE7-419B-86F4-65C0191B4ECF}" type="slidenum">
              <a:rPr lang="pl-PL" altLang="pl-PL" sz="1200">
                <a:solidFill>
                  <a:prstClr val="black"/>
                </a:solidFill>
              </a:rPr>
              <a:pPr/>
              <a:t>1</a:t>
            </a:fld>
            <a:endParaRPr lang="pl-PL" altLang="pl-PL" sz="1200">
              <a:solidFill>
                <a:prstClr val="black"/>
              </a:solidFill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5838" y="733425"/>
            <a:ext cx="4886325" cy="3665538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60120" y="2982715"/>
            <a:ext cx="10881360" cy="205803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/>
            </a:lvl1pPr>
            <a:lvl2pPr marL="633613" indent="0" algn="ctr">
              <a:buNone/>
              <a:defRPr/>
            </a:lvl2pPr>
            <a:lvl3pPr marL="1267293" indent="0" algn="ctr">
              <a:buNone/>
              <a:defRPr/>
            </a:lvl3pPr>
            <a:lvl4pPr marL="1900969" indent="0" algn="ctr">
              <a:buNone/>
              <a:defRPr/>
            </a:lvl4pPr>
            <a:lvl5pPr marL="2534634" indent="0" algn="ctr">
              <a:buNone/>
              <a:defRPr/>
            </a:lvl5pPr>
            <a:lvl6pPr marL="3168299" indent="0" algn="ctr">
              <a:buNone/>
              <a:defRPr/>
            </a:lvl6pPr>
            <a:lvl7pPr marL="3801960" indent="0" algn="ctr">
              <a:buNone/>
              <a:defRPr/>
            </a:lvl7pPr>
            <a:lvl8pPr marL="4435626" indent="0" algn="ctr">
              <a:buNone/>
              <a:defRPr/>
            </a:lvl8pPr>
            <a:lvl9pPr marL="5069288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421C7-D7BC-4817-A136-7C575DC428C1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35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01083-EEAD-4BA7-952F-45324D918BC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76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121140" y="853440"/>
            <a:ext cx="2720340" cy="768096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60120" y="853440"/>
            <a:ext cx="7947660" cy="768096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F81F3-F478-495E-8977-8A7E98912C6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932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60120" y="2982713"/>
            <a:ext cx="10881360" cy="205803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/>
            </a:lvl1pPr>
            <a:lvl2pPr marL="633690" indent="0" algn="ctr">
              <a:buNone/>
              <a:defRPr/>
            </a:lvl2pPr>
            <a:lvl3pPr marL="1267445" indent="0" algn="ctr">
              <a:buNone/>
              <a:defRPr/>
            </a:lvl3pPr>
            <a:lvl4pPr marL="1901197" indent="0" algn="ctr">
              <a:buNone/>
              <a:defRPr/>
            </a:lvl4pPr>
            <a:lvl5pPr marL="2534939" indent="0" algn="ctr">
              <a:buNone/>
              <a:defRPr/>
            </a:lvl5pPr>
            <a:lvl6pPr marL="3168680" indent="0" algn="ctr">
              <a:buNone/>
              <a:defRPr/>
            </a:lvl6pPr>
            <a:lvl7pPr marL="3802417" indent="0" algn="ctr">
              <a:buNone/>
              <a:defRPr/>
            </a:lvl7pPr>
            <a:lvl8pPr marL="4436158" indent="0" algn="ctr">
              <a:buNone/>
              <a:defRPr/>
            </a:lvl8pPr>
            <a:lvl9pPr marL="5069897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421C7-D7BC-4817-A136-7C575DC428C1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884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730EF-9EDF-4551-AEB4-96F7DAB34D60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378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1238" y="6169778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/>
            </a:lvl1pPr>
            <a:lvl2pPr marL="633690" indent="0">
              <a:buNone/>
              <a:defRPr sz="2500"/>
            </a:lvl2pPr>
            <a:lvl3pPr marL="1267445" indent="0">
              <a:buNone/>
              <a:defRPr sz="2200"/>
            </a:lvl3pPr>
            <a:lvl4pPr marL="1901197" indent="0">
              <a:buNone/>
              <a:defRPr sz="2000"/>
            </a:lvl4pPr>
            <a:lvl5pPr marL="2534939" indent="0">
              <a:buNone/>
              <a:defRPr sz="2000"/>
            </a:lvl5pPr>
            <a:lvl6pPr marL="3168680" indent="0">
              <a:buNone/>
              <a:defRPr sz="2000"/>
            </a:lvl6pPr>
            <a:lvl7pPr marL="3802417" indent="0">
              <a:buNone/>
              <a:defRPr sz="2000"/>
            </a:lvl7pPr>
            <a:lvl8pPr marL="4436158" indent="0">
              <a:buNone/>
              <a:defRPr sz="2000"/>
            </a:lvl8pPr>
            <a:lvl9pPr marL="5069897" indent="0">
              <a:buNone/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C451E-4A28-45E0-A36F-68B3540BC2EE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8580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6012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50748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2A5EA-5224-4158-9527-BC179697150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12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0" y="384492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40080" y="2149160"/>
            <a:ext cx="5656263" cy="895668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3690" indent="0">
              <a:buNone/>
              <a:defRPr sz="2800" b="1"/>
            </a:lvl2pPr>
            <a:lvl3pPr marL="1267445" indent="0">
              <a:buNone/>
              <a:defRPr sz="2500" b="1"/>
            </a:lvl3pPr>
            <a:lvl4pPr marL="1901197" indent="0">
              <a:buNone/>
              <a:defRPr sz="2200" b="1"/>
            </a:lvl4pPr>
            <a:lvl5pPr marL="2534939" indent="0">
              <a:buNone/>
              <a:defRPr sz="2200" b="1"/>
            </a:lvl5pPr>
            <a:lvl6pPr marL="3168680" indent="0">
              <a:buNone/>
              <a:defRPr sz="2200" b="1"/>
            </a:lvl6pPr>
            <a:lvl7pPr marL="3802417" indent="0">
              <a:buNone/>
              <a:defRPr sz="2200" b="1"/>
            </a:lvl7pPr>
            <a:lvl8pPr marL="4436158" indent="0">
              <a:buNone/>
              <a:defRPr sz="2200" b="1"/>
            </a:lvl8pPr>
            <a:lvl9pPr marL="5069897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503155" y="2149160"/>
            <a:ext cx="5658485" cy="895668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3690" indent="0">
              <a:buNone/>
              <a:defRPr sz="2800" b="1"/>
            </a:lvl2pPr>
            <a:lvl3pPr marL="1267445" indent="0">
              <a:buNone/>
              <a:defRPr sz="2500" b="1"/>
            </a:lvl3pPr>
            <a:lvl4pPr marL="1901197" indent="0">
              <a:buNone/>
              <a:defRPr sz="2200" b="1"/>
            </a:lvl4pPr>
            <a:lvl5pPr marL="2534939" indent="0">
              <a:buNone/>
              <a:defRPr sz="2200" b="1"/>
            </a:lvl5pPr>
            <a:lvl6pPr marL="3168680" indent="0">
              <a:buNone/>
              <a:defRPr sz="2200" b="1"/>
            </a:lvl6pPr>
            <a:lvl7pPr marL="3802417" indent="0">
              <a:buNone/>
              <a:defRPr sz="2200" b="1"/>
            </a:lvl7pPr>
            <a:lvl8pPr marL="4436158" indent="0">
              <a:buNone/>
              <a:defRPr sz="2200" b="1"/>
            </a:lvl8pPr>
            <a:lvl9pPr marL="5069897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503155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8A525-D529-43BF-B1D6-0290DFC360F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013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24E37-A393-4B9D-8D09-7D267AF27C1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5555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8CBBF-4E43-41D1-A4CD-B3D5807BB149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3033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6" y="382386"/>
            <a:ext cx="4211638" cy="162687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5070" y="382276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40086" y="2009145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3690" indent="0">
              <a:buNone/>
              <a:defRPr sz="1700"/>
            </a:lvl2pPr>
            <a:lvl3pPr marL="1267445" indent="0">
              <a:buNone/>
              <a:defRPr sz="1400"/>
            </a:lvl3pPr>
            <a:lvl4pPr marL="1901197" indent="0">
              <a:buNone/>
              <a:defRPr sz="1300"/>
            </a:lvl4pPr>
            <a:lvl5pPr marL="2534939" indent="0">
              <a:buNone/>
              <a:defRPr sz="1300"/>
            </a:lvl5pPr>
            <a:lvl6pPr marL="3168680" indent="0">
              <a:buNone/>
              <a:defRPr sz="1300"/>
            </a:lvl6pPr>
            <a:lvl7pPr marL="3802417" indent="0">
              <a:buNone/>
              <a:defRPr sz="1300"/>
            </a:lvl7pPr>
            <a:lvl8pPr marL="4436158" indent="0">
              <a:buNone/>
              <a:defRPr sz="1300"/>
            </a:lvl8pPr>
            <a:lvl9pPr marL="5069897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FE969-DBB6-4B10-A623-0CDB800F9447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08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730EF-9EDF-4551-AEB4-96F7DAB34D60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9717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09203" y="6720957"/>
            <a:ext cx="7680960" cy="793435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3690" indent="0">
              <a:buNone/>
              <a:defRPr sz="3900"/>
            </a:lvl2pPr>
            <a:lvl3pPr marL="1267445" indent="0">
              <a:buNone/>
              <a:defRPr sz="3400"/>
            </a:lvl3pPr>
            <a:lvl4pPr marL="1901197" indent="0">
              <a:buNone/>
              <a:defRPr sz="2800"/>
            </a:lvl4pPr>
            <a:lvl5pPr marL="2534939" indent="0">
              <a:buNone/>
              <a:defRPr sz="2800"/>
            </a:lvl5pPr>
            <a:lvl6pPr marL="3168680" indent="0">
              <a:buNone/>
              <a:defRPr sz="2800"/>
            </a:lvl6pPr>
            <a:lvl7pPr marL="3802417" indent="0">
              <a:buNone/>
              <a:defRPr sz="2800"/>
            </a:lvl7pPr>
            <a:lvl8pPr marL="4436158" indent="0">
              <a:buNone/>
              <a:defRPr sz="2800"/>
            </a:lvl8pPr>
            <a:lvl9pPr marL="5069897" indent="0">
              <a:buNone/>
              <a:defRPr sz="28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8"/>
          </a:xfrm>
        </p:spPr>
        <p:txBody>
          <a:bodyPr/>
          <a:lstStyle>
            <a:lvl1pPr marL="0" indent="0">
              <a:buNone/>
              <a:defRPr sz="2000"/>
            </a:lvl1pPr>
            <a:lvl2pPr marL="633690" indent="0">
              <a:buNone/>
              <a:defRPr sz="1700"/>
            </a:lvl2pPr>
            <a:lvl3pPr marL="1267445" indent="0">
              <a:buNone/>
              <a:defRPr sz="1400"/>
            </a:lvl3pPr>
            <a:lvl4pPr marL="1901197" indent="0">
              <a:buNone/>
              <a:defRPr sz="1300"/>
            </a:lvl4pPr>
            <a:lvl5pPr marL="2534939" indent="0">
              <a:buNone/>
              <a:defRPr sz="1300"/>
            </a:lvl5pPr>
            <a:lvl6pPr marL="3168680" indent="0">
              <a:buNone/>
              <a:defRPr sz="1300"/>
            </a:lvl6pPr>
            <a:lvl7pPr marL="3802417" indent="0">
              <a:buNone/>
              <a:defRPr sz="1300"/>
            </a:lvl7pPr>
            <a:lvl8pPr marL="4436158" indent="0">
              <a:buNone/>
              <a:defRPr sz="1300"/>
            </a:lvl8pPr>
            <a:lvl9pPr marL="5069897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8F0DD-F40C-440E-A920-01C359CC8F2A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4043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01083-EEAD-4BA7-952F-45324D918BC3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1469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121140" y="853440"/>
            <a:ext cx="2720340" cy="768096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960120" y="853440"/>
            <a:ext cx="7947660" cy="768096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F81F3-F478-495E-8977-8A7E98912C6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74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11238" y="6169780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/>
            </a:lvl1pPr>
            <a:lvl2pPr marL="633613" indent="0">
              <a:buNone/>
              <a:defRPr sz="2500"/>
            </a:lvl2pPr>
            <a:lvl3pPr marL="1267293" indent="0">
              <a:buNone/>
              <a:defRPr sz="2200"/>
            </a:lvl3pPr>
            <a:lvl4pPr marL="1900969" indent="0">
              <a:buNone/>
              <a:defRPr sz="2000"/>
            </a:lvl4pPr>
            <a:lvl5pPr marL="2534634" indent="0">
              <a:buNone/>
              <a:defRPr sz="2000"/>
            </a:lvl5pPr>
            <a:lvl6pPr marL="3168299" indent="0">
              <a:buNone/>
              <a:defRPr sz="2000"/>
            </a:lvl6pPr>
            <a:lvl7pPr marL="3801960" indent="0">
              <a:buNone/>
              <a:defRPr sz="2000"/>
            </a:lvl7pPr>
            <a:lvl8pPr marL="4435626" indent="0">
              <a:buNone/>
              <a:defRPr sz="2000"/>
            </a:lvl8pPr>
            <a:lvl9pPr marL="5069288" indent="0">
              <a:buNone/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C451E-4A28-45E0-A36F-68B3540BC2EE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71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6012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507480" y="2773680"/>
            <a:ext cx="5334000" cy="57607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2A5EA-5224-4158-9527-BC179697150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796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0" y="384492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40080" y="2149160"/>
            <a:ext cx="5656263" cy="895668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3613" indent="0">
              <a:buNone/>
              <a:defRPr sz="2800" b="1"/>
            </a:lvl2pPr>
            <a:lvl3pPr marL="1267293" indent="0">
              <a:buNone/>
              <a:defRPr sz="2500" b="1"/>
            </a:lvl3pPr>
            <a:lvl4pPr marL="1900969" indent="0">
              <a:buNone/>
              <a:defRPr sz="2200" b="1"/>
            </a:lvl4pPr>
            <a:lvl5pPr marL="2534634" indent="0">
              <a:buNone/>
              <a:defRPr sz="2200" b="1"/>
            </a:lvl5pPr>
            <a:lvl6pPr marL="3168299" indent="0">
              <a:buNone/>
              <a:defRPr sz="2200" b="1"/>
            </a:lvl6pPr>
            <a:lvl7pPr marL="3801960" indent="0">
              <a:buNone/>
              <a:defRPr sz="2200" b="1"/>
            </a:lvl7pPr>
            <a:lvl8pPr marL="4435626" indent="0">
              <a:buNone/>
              <a:defRPr sz="2200" b="1"/>
            </a:lvl8pPr>
            <a:lvl9pPr marL="5069288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503156" y="2149160"/>
            <a:ext cx="5658485" cy="895668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33613" indent="0">
              <a:buNone/>
              <a:defRPr sz="2800" b="1"/>
            </a:lvl2pPr>
            <a:lvl3pPr marL="1267293" indent="0">
              <a:buNone/>
              <a:defRPr sz="2500" b="1"/>
            </a:lvl3pPr>
            <a:lvl4pPr marL="1900969" indent="0">
              <a:buNone/>
              <a:defRPr sz="2200" b="1"/>
            </a:lvl4pPr>
            <a:lvl5pPr marL="2534634" indent="0">
              <a:buNone/>
              <a:defRPr sz="2200" b="1"/>
            </a:lvl5pPr>
            <a:lvl6pPr marL="3168299" indent="0">
              <a:buNone/>
              <a:defRPr sz="2200" b="1"/>
            </a:lvl6pPr>
            <a:lvl7pPr marL="3801960" indent="0">
              <a:buNone/>
              <a:defRPr sz="2200" b="1"/>
            </a:lvl7pPr>
            <a:lvl8pPr marL="4435626" indent="0">
              <a:buNone/>
              <a:defRPr sz="2200" b="1"/>
            </a:lvl8pPr>
            <a:lvl9pPr marL="5069288" indent="0">
              <a:buNone/>
              <a:defRPr sz="2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50315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8A525-D529-43BF-B1D6-0290DFC360FC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23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24E37-A393-4B9D-8D09-7D267AF27C18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206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8CBBF-4E43-41D1-A4CD-B3D5807BB149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386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0086" y="382387"/>
            <a:ext cx="4211638" cy="162687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5070" y="382276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40086" y="2009145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3613" indent="0">
              <a:buNone/>
              <a:defRPr sz="1700"/>
            </a:lvl2pPr>
            <a:lvl3pPr marL="1267293" indent="0">
              <a:buNone/>
              <a:defRPr sz="1400"/>
            </a:lvl3pPr>
            <a:lvl4pPr marL="1900969" indent="0">
              <a:buNone/>
              <a:defRPr sz="1300"/>
            </a:lvl4pPr>
            <a:lvl5pPr marL="2534634" indent="0">
              <a:buNone/>
              <a:defRPr sz="1300"/>
            </a:lvl5pPr>
            <a:lvl6pPr marL="3168299" indent="0">
              <a:buNone/>
              <a:defRPr sz="1300"/>
            </a:lvl6pPr>
            <a:lvl7pPr marL="3801960" indent="0">
              <a:buNone/>
              <a:defRPr sz="1300"/>
            </a:lvl7pPr>
            <a:lvl8pPr marL="4435626" indent="0">
              <a:buNone/>
              <a:defRPr sz="1300"/>
            </a:lvl8pPr>
            <a:lvl9pPr marL="5069288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FE969-DBB6-4B10-A623-0CDB800F9447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13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09203" y="6720958"/>
            <a:ext cx="7680960" cy="793435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3613" indent="0">
              <a:buNone/>
              <a:defRPr sz="3900"/>
            </a:lvl2pPr>
            <a:lvl3pPr marL="1267293" indent="0">
              <a:buNone/>
              <a:defRPr sz="3400"/>
            </a:lvl3pPr>
            <a:lvl4pPr marL="1900969" indent="0">
              <a:buNone/>
              <a:defRPr sz="2800"/>
            </a:lvl4pPr>
            <a:lvl5pPr marL="2534634" indent="0">
              <a:buNone/>
              <a:defRPr sz="2800"/>
            </a:lvl5pPr>
            <a:lvl6pPr marL="3168299" indent="0">
              <a:buNone/>
              <a:defRPr sz="2800"/>
            </a:lvl6pPr>
            <a:lvl7pPr marL="3801960" indent="0">
              <a:buNone/>
              <a:defRPr sz="2800"/>
            </a:lvl7pPr>
            <a:lvl8pPr marL="4435626" indent="0">
              <a:buNone/>
              <a:defRPr sz="2800"/>
            </a:lvl8pPr>
            <a:lvl9pPr marL="5069288" indent="0">
              <a:buNone/>
              <a:defRPr sz="28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8"/>
          </a:xfrm>
        </p:spPr>
        <p:txBody>
          <a:bodyPr/>
          <a:lstStyle>
            <a:lvl1pPr marL="0" indent="0">
              <a:buNone/>
              <a:defRPr sz="2000"/>
            </a:lvl1pPr>
            <a:lvl2pPr marL="633613" indent="0">
              <a:buNone/>
              <a:defRPr sz="1700"/>
            </a:lvl2pPr>
            <a:lvl3pPr marL="1267293" indent="0">
              <a:buNone/>
              <a:defRPr sz="1400"/>
            </a:lvl3pPr>
            <a:lvl4pPr marL="1900969" indent="0">
              <a:buNone/>
              <a:defRPr sz="1300"/>
            </a:lvl4pPr>
            <a:lvl5pPr marL="2534634" indent="0">
              <a:buNone/>
              <a:defRPr sz="1300"/>
            </a:lvl5pPr>
            <a:lvl6pPr marL="3168299" indent="0">
              <a:buNone/>
              <a:defRPr sz="1300"/>
            </a:lvl6pPr>
            <a:lvl7pPr marL="3801960" indent="0">
              <a:buNone/>
              <a:defRPr sz="1300"/>
            </a:lvl7pPr>
            <a:lvl8pPr marL="4435626" indent="0">
              <a:buNone/>
              <a:defRPr sz="1300"/>
            </a:lvl8pPr>
            <a:lvl9pPr marL="5069288" indent="0">
              <a:buNone/>
              <a:defRPr sz="13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8F0DD-F40C-440E-A920-01C359CC8F2A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51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60120" y="853440"/>
            <a:ext cx="1088136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6722" tIns="63420" rIns="126722" bIns="634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120" y="2773680"/>
            <a:ext cx="10881360" cy="576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6722" tIns="63420" rIns="126722" bIns="634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0120" y="8747760"/>
            <a:ext cx="266700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6722" tIns="63420" rIns="126722" bIns="634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2000"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8747760"/>
            <a:ext cx="405384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6722" tIns="63420" rIns="126722" bIns="634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2000"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8747760"/>
            <a:ext cx="266700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6722" tIns="63420" rIns="126722" bIns="634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2000"/>
            </a:lvl1pPr>
          </a:lstStyle>
          <a:p>
            <a:pPr>
              <a:defRPr/>
            </a:pPr>
            <a:fld id="{BB6AA81F-84E9-4CFA-AD60-A7C3FEA3F5A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09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5pPr>
      <a:lvl6pPr marL="633613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6pPr>
      <a:lvl7pPr marL="1267293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7pPr>
      <a:lvl8pPr marL="1900969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8pPr>
      <a:lvl9pPr marL="2534634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9pPr>
    </p:titleStyle>
    <p:bodyStyle>
      <a:lvl1pPr marL="475250" indent="-475250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29701" indent="-396026" algn="l" rtl="0" eaLnBrk="0" fontAlgn="base" hangingPunct="0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</a:defRPr>
      </a:lvl2pPr>
      <a:lvl3pPr marL="1584146" indent="-316820" algn="l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17823" indent="-31682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851472" indent="-31682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485131" indent="-31682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118792" indent="-31682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752447" indent="-31682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386116" indent="-31682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12672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3613" algn="l" defTabSz="12672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67293" algn="l" defTabSz="12672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00969" algn="l" defTabSz="12672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34634" algn="l" defTabSz="12672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68299" algn="l" defTabSz="12672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01960" algn="l" defTabSz="12672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35626" algn="l" defTabSz="12672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069288" algn="l" defTabSz="12672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60120" y="853440"/>
            <a:ext cx="1088136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6738" tIns="63427" rIns="126738" bIns="634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60120" y="2773680"/>
            <a:ext cx="10881360" cy="576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6738" tIns="63427" rIns="126738" bIns="634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60120" y="8747760"/>
            <a:ext cx="266700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6738" tIns="63427" rIns="126738" bIns="63427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2000"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880" y="8747760"/>
            <a:ext cx="405384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6738" tIns="63427" rIns="126738" bIns="63427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2000"/>
            </a:lvl1pPr>
          </a:lstStyle>
          <a:p>
            <a:pPr>
              <a:defRPr/>
            </a:pPr>
            <a:endParaRPr lang="pl-PL" alt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480" y="8747760"/>
            <a:ext cx="2667000" cy="64008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26738" tIns="63427" rIns="126738" bIns="6342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2000"/>
            </a:lvl1pPr>
          </a:lstStyle>
          <a:p>
            <a:pPr>
              <a:defRPr/>
            </a:pPr>
            <a:fld id="{BB6AA81F-84E9-4CFA-AD60-A7C3FEA3F5A2}" type="slidenum">
              <a:rPr lang="pl-PL" alt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52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5pPr>
      <a:lvl6pPr marL="633690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6pPr>
      <a:lvl7pPr marL="1267445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7pPr>
      <a:lvl8pPr marL="1901197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8pPr>
      <a:lvl9pPr marL="2534939"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Times New Roman" pitchFamily="18" charset="0"/>
        </a:defRPr>
      </a:lvl9pPr>
    </p:titleStyle>
    <p:bodyStyle>
      <a:lvl1pPr marL="475306" indent="-475306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29825" indent="-396074" algn="l" rtl="0" eaLnBrk="0" fontAlgn="base" hangingPunct="0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</a:defRPr>
      </a:lvl2pPr>
      <a:lvl3pPr marL="1584337" indent="-316858" algn="l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18089" indent="-316858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851815" indent="-316858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485549" indent="-316858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119286" indent="-316858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753018" indent="-316858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386763" indent="-316858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126744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3690" algn="l" defTabSz="126744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67445" algn="l" defTabSz="126744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01197" algn="l" defTabSz="126744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34939" algn="l" defTabSz="126744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68680" algn="l" defTabSz="126744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02417" algn="l" defTabSz="126744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36158" algn="l" defTabSz="126744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069897" algn="l" defTabSz="126744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60120" y="48072"/>
            <a:ext cx="10881360" cy="964565"/>
          </a:xfrm>
        </p:spPr>
        <p:txBody>
          <a:bodyPr/>
          <a:lstStyle/>
          <a:p>
            <a:r>
              <a:rPr lang="pl-PL" altLang="pl-PL" sz="5600" b="1" dirty="0" smtClean="0">
                <a:solidFill>
                  <a:srgbClr val="000099"/>
                </a:solidFill>
              </a:rPr>
              <a:t>Dzisiejsze spotkanie</a:t>
            </a:r>
            <a:endParaRPr lang="pl-PL" altLang="pl-PL" sz="5600" b="1" dirty="0">
              <a:solidFill>
                <a:srgbClr val="000099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1155" y="1056184"/>
            <a:ext cx="12099290" cy="7963218"/>
          </a:xfrm>
        </p:spPr>
        <p:txBody>
          <a:bodyPr/>
          <a:lstStyle/>
          <a:p>
            <a:pPr marL="0" indent="0">
              <a:buNone/>
            </a:pPr>
            <a:r>
              <a:rPr lang="pl-PL" altLang="pl-PL" sz="3200" dirty="0" smtClean="0"/>
              <a:t>Na kolejne seminarium </a:t>
            </a:r>
            <a:r>
              <a:rPr lang="pl-PL" altLang="pl-PL" sz="3200" dirty="0"/>
              <a:t>proszę o przygotowanie następujących kwestii:</a:t>
            </a:r>
          </a:p>
          <a:p>
            <a:pPr marL="651433" indent="-571500">
              <a:buFont typeface="+mj-lt"/>
              <a:buAutoNum type="arabicPeriod"/>
            </a:pPr>
            <a:r>
              <a:rPr lang="pl-PL" altLang="pl-PL" sz="3200" dirty="0" smtClean="0"/>
              <a:t>Planowanego tytułu/tematu pracy licencjackiej</a:t>
            </a:r>
          </a:p>
          <a:p>
            <a:pPr marL="1211503" lvl="1" indent="-571500"/>
            <a:r>
              <a:rPr lang="pl-PL" altLang="pl-PL" sz="3200" dirty="0" smtClean="0"/>
              <a:t>jakie zagadnienia merytoryczne planuje Pani/Pan poruszyć w ramach pracy? jaki będzie zakres merytoryczny pracy?</a:t>
            </a:r>
            <a:endParaRPr lang="pl-PL" altLang="pl-PL" sz="3200" dirty="0"/>
          </a:p>
          <a:p>
            <a:pPr marL="651433" indent="-571500">
              <a:buFont typeface="+mj-lt"/>
              <a:buAutoNum type="arabicPeriod"/>
            </a:pPr>
            <a:r>
              <a:rPr lang="pl-PL" altLang="pl-PL" sz="3200" dirty="0" smtClean="0"/>
              <a:t>Nazwy </a:t>
            </a:r>
            <a:r>
              <a:rPr lang="pl-PL" altLang="pl-PL" sz="3200" dirty="0"/>
              <a:t>i ogólnej charakterystyki (rodzaj działalności/wielkość/forma prawna) firmy, w której planujecie przeprowadzić </a:t>
            </a:r>
            <a:r>
              <a:rPr lang="pl-PL" altLang="pl-PL" sz="3200" dirty="0" smtClean="0"/>
              <a:t>badania</a:t>
            </a:r>
          </a:p>
          <a:p>
            <a:pPr marL="422275" indent="-342900"/>
            <a:endParaRPr lang="pl-PL" altLang="pl-PL" sz="3500" dirty="0" smtClean="0"/>
          </a:p>
          <a:p>
            <a:pPr marL="422275" indent="-342900"/>
            <a:r>
              <a:rPr lang="pl-PL" altLang="pl-PL" sz="2100" b="1" dirty="0" smtClean="0">
                <a:solidFill>
                  <a:srgbClr val="0000FF"/>
                </a:solidFill>
              </a:rPr>
              <a:t>Temat </a:t>
            </a:r>
            <a:r>
              <a:rPr lang="pl-PL" altLang="pl-PL" sz="2100" b="1" dirty="0">
                <a:solidFill>
                  <a:srgbClr val="0000FF"/>
                </a:solidFill>
              </a:rPr>
              <a:t>/ tytuł pracy musi być związany z (1) kierunkiem i (2) specjalnością studiów „Przedsiębiorczość i zarządzanie innowacjami”.</a:t>
            </a:r>
            <a:r>
              <a:rPr lang="pl-PL" altLang="pl-PL" sz="2100" dirty="0"/>
              <a:t> Może dotyczyć takich zagadnień, jak:</a:t>
            </a:r>
          </a:p>
          <a:p>
            <a:pPr marL="913226" lvl="1" indent="-279400"/>
            <a:r>
              <a:rPr lang="pl-PL" altLang="pl-PL" sz="2100" dirty="0"/>
              <a:t>mikro, małe i średnie przedsiębiorstwa (MSP, </a:t>
            </a:r>
            <a:r>
              <a:rPr lang="pl-PL" altLang="pl-PL" sz="2100" dirty="0" err="1"/>
              <a:t>mMSP</a:t>
            </a:r>
            <a:r>
              <a:rPr lang="pl-PL" altLang="pl-PL" sz="2100" dirty="0"/>
              <a:t>),</a:t>
            </a:r>
          </a:p>
          <a:p>
            <a:pPr marL="913226" lvl="1" indent="-279400"/>
            <a:r>
              <a:rPr lang="pl-PL" altLang="pl-PL" sz="2100" dirty="0"/>
              <a:t>przedsiębiorczość (różne rodzaje przedsiębiorczości),</a:t>
            </a:r>
          </a:p>
          <a:p>
            <a:pPr marL="913226" lvl="1" indent="-279400"/>
            <a:r>
              <a:rPr lang="pl-PL" altLang="pl-PL" sz="2100" dirty="0"/>
              <a:t>innowacje.</a:t>
            </a:r>
          </a:p>
          <a:p>
            <a:pPr marL="358775" indent="-279400"/>
            <a:r>
              <a:rPr lang="pl-PL" altLang="pl-PL" sz="2100" b="1" dirty="0" smtClean="0">
                <a:solidFill>
                  <a:srgbClr val="0000FF"/>
                </a:solidFill>
              </a:rPr>
              <a:t>Uwaga</a:t>
            </a:r>
            <a:r>
              <a:rPr lang="pl-PL" altLang="pl-PL" sz="2100" b="1" dirty="0">
                <a:solidFill>
                  <a:srgbClr val="0000FF"/>
                </a:solidFill>
              </a:rPr>
              <a:t>: Tytuł precyzyjnie wyznacza jakie zagadnienia merytoryczne poruszacie w pracy </a:t>
            </a:r>
            <a:r>
              <a:rPr lang="pl-PL" altLang="pl-PL" sz="2100" b="1" dirty="0" smtClean="0">
                <a:solidFill>
                  <a:srgbClr val="0000FF"/>
                </a:solidFill>
              </a:rPr>
              <a:t>i </a:t>
            </a:r>
            <a:r>
              <a:rPr lang="pl-PL" altLang="pl-PL" sz="2100" b="1" dirty="0">
                <a:solidFill>
                  <a:srgbClr val="0000FF"/>
                </a:solidFill>
              </a:rPr>
              <a:t>na czym koncentrujecie swoje rozważania!</a:t>
            </a:r>
          </a:p>
          <a:p>
            <a:pPr marL="913226" lvl="1" indent="-279400"/>
            <a:r>
              <a:rPr lang="pl-PL" altLang="pl-PL" sz="2100" dirty="0"/>
              <a:t>zapowiada i definiuje treść części teoretycznej – trzeba go będzie opisać od strony teoretycznej (musi być sporo literatury na dany temat)</a:t>
            </a:r>
          </a:p>
          <a:p>
            <a:pPr marL="913226" lvl="1" indent="-279400"/>
            <a:r>
              <a:rPr lang="pl-PL" altLang="pl-PL" sz="2100" dirty="0"/>
              <a:t>jest związany z zakresem planowanych badań empirycznych! w badaniach analizujemy opisaną teorię od strony praktycznej – trzeba „to zbadać</a:t>
            </a:r>
            <a:r>
              <a:rPr lang="pl-PL" altLang="pl-PL" sz="2100" dirty="0" smtClean="0"/>
              <a:t>”!</a:t>
            </a:r>
            <a:endParaRPr lang="pl-PL" altLang="pl-PL" sz="2100" dirty="0"/>
          </a:p>
        </p:txBody>
      </p:sp>
    </p:spTree>
    <p:extLst>
      <p:ext uri="{BB962C8B-B14F-4D97-AF65-F5344CB8AC3E}">
        <p14:creationId xmlns:p14="http://schemas.microsoft.com/office/powerpoint/2010/main" val="2698957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" y="213360"/>
            <a:ext cx="11628120" cy="533400"/>
          </a:xfrm>
        </p:spPr>
        <p:txBody>
          <a:bodyPr/>
          <a:lstStyle/>
          <a:p>
            <a:r>
              <a:rPr lang="pl-PL" altLang="en-US" sz="4900" b="1" dirty="0" smtClean="0">
                <a:solidFill>
                  <a:srgbClr val="000099"/>
                </a:solidFill>
              </a:rPr>
              <a:t>Ogólna struktura </a:t>
            </a:r>
            <a:r>
              <a:rPr lang="pl-PL" altLang="en-US" sz="4900" b="1" dirty="0">
                <a:solidFill>
                  <a:srgbClr val="000099"/>
                </a:solidFill>
              </a:rPr>
              <a:t>pracy dyplomowej</a:t>
            </a:r>
          </a:p>
        </p:txBody>
      </p:sp>
      <p:sp>
        <p:nvSpPr>
          <p:cNvPr id="4" name="Rectangle 1027"/>
          <p:cNvSpPr>
            <a:spLocks noChangeArrowheads="1"/>
          </p:cNvSpPr>
          <p:nvPr/>
        </p:nvSpPr>
        <p:spPr bwMode="auto">
          <a:xfrm>
            <a:off x="136104" y="1013480"/>
            <a:ext cx="6264696" cy="234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01" tIns="64001" rIns="128001" bIns="64001"/>
          <a:lstStyle>
            <a:lvl1pPr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Wprowadzenie: </a:t>
            </a:r>
            <a:r>
              <a:rPr lang="pl-PL" altLang="en-US" sz="2100" dirty="0" smtClean="0">
                <a:solidFill>
                  <a:srgbClr val="000000"/>
                </a:solidFill>
              </a:rPr>
              <a:t>(1) Tło zagadnienia, (2) problem badawczy, (3) cel pracy, (4) 3-4 pytania badawcze, (5) struktura pracy</a:t>
            </a:r>
            <a:endParaRPr lang="pl-PL" altLang="en-US" sz="21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Rozdział </a:t>
            </a:r>
            <a:r>
              <a:rPr lang="pl-PL" altLang="en-US" sz="2100" b="1" dirty="0">
                <a:solidFill>
                  <a:srgbClr val="000000"/>
                </a:solidFill>
              </a:rPr>
              <a:t>teoretyczny </a:t>
            </a:r>
            <a:r>
              <a:rPr lang="pl-PL" altLang="en-US" sz="2100" b="1" dirty="0" smtClean="0">
                <a:solidFill>
                  <a:srgbClr val="000000"/>
                </a:solidFill>
              </a:rPr>
              <a:t>1: </a:t>
            </a:r>
            <a:r>
              <a:rPr lang="pl-PL" altLang="en-US" sz="2100" dirty="0" smtClean="0">
                <a:solidFill>
                  <a:srgbClr val="000000"/>
                </a:solidFill>
              </a:rPr>
              <a:t>Ogólne </a:t>
            </a:r>
            <a:r>
              <a:rPr lang="pl-PL" altLang="en-US" sz="2100" dirty="0">
                <a:solidFill>
                  <a:srgbClr val="000000"/>
                </a:solidFill>
              </a:rPr>
              <a:t>rozważania teoretyczne dotyczące </a:t>
            </a:r>
            <a:r>
              <a:rPr lang="pl-PL" altLang="en-US" sz="2100" dirty="0" smtClean="0">
                <a:solidFill>
                  <a:srgbClr val="000000"/>
                </a:solidFill>
              </a:rPr>
              <a:t>tematu</a:t>
            </a:r>
            <a:endParaRPr lang="pl-PL" altLang="en-US" sz="21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pl-PL" altLang="en-US" sz="2100" b="1" dirty="0">
                <a:solidFill>
                  <a:srgbClr val="000000"/>
                </a:solidFill>
              </a:rPr>
              <a:t>Rozdział teoretyczny </a:t>
            </a:r>
            <a:r>
              <a:rPr lang="pl-PL" altLang="en-US" sz="2100" b="1" dirty="0" smtClean="0">
                <a:solidFill>
                  <a:srgbClr val="000000"/>
                </a:solidFill>
              </a:rPr>
              <a:t>2: </a:t>
            </a:r>
            <a:r>
              <a:rPr lang="pl-PL" altLang="en-US" sz="2100" dirty="0" smtClean="0">
                <a:solidFill>
                  <a:srgbClr val="000000"/>
                </a:solidFill>
              </a:rPr>
              <a:t>Bardziej </a:t>
            </a:r>
            <a:r>
              <a:rPr lang="pl-PL" altLang="en-US" sz="2100" dirty="0">
                <a:solidFill>
                  <a:srgbClr val="000000"/>
                </a:solidFill>
              </a:rPr>
              <a:t>szczegółowe rozważania teoretyczne dotyczące tematu odnoszące się bezpośrednio do problemu </a:t>
            </a:r>
            <a:r>
              <a:rPr lang="pl-PL" altLang="en-US" sz="2100" dirty="0" smtClean="0">
                <a:solidFill>
                  <a:srgbClr val="000000"/>
                </a:solidFill>
              </a:rPr>
              <a:t>badawczego</a:t>
            </a:r>
          </a:p>
          <a:p>
            <a:pPr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pl-PL" altLang="en-US" sz="2100" b="1" dirty="0">
                <a:solidFill>
                  <a:srgbClr val="0000FF"/>
                </a:solidFill>
              </a:rPr>
              <a:t>Uwaga! Wszystkie słowa/pojęcia z tytułu pracy muszą być opisane, rozważone w części teoretycznej</a:t>
            </a:r>
          </a:p>
          <a:p>
            <a:pPr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Rozdział empiryczny: </a:t>
            </a:r>
            <a:r>
              <a:rPr lang="pl-PL" altLang="en-US" sz="2100" dirty="0" smtClean="0">
                <a:solidFill>
                  <a:srgbClr val="000000"/>
                </a:solidFill>
              </a:rPr>
              <a:t>(1) Metodyka badań, (2) charakterystyka </a:t>
            </a:r>
            <a:r>
              <a:rPr lang="pl-PL" altLang="en-US" sz="2100" dirty="0">
                <a:solidFill>
                  <a:srgbClr val="000000"/>
                </a:solidFill>
              </a:rPr>
              <a:t>badanego przedsiębiorstwa / </a:t>
            </a:r>
            <a:r>
              <a:rPr lang="pl-PL" altLang="en-US" sz="2100" dirty="0" smtClean="0">
                <a:solidFill>
                  <a:srgbClr val="000000"/>
                </a:solidFill>
              </a:rPr>
              <a:t>respondenta, (3) prezentacja </a:t>
            </a:r>
            <a:r>
              <a:rPr lang="pl-PL" altLang="en-US" sz="2100" dirty="0">
                <a:solidFill>
                  <a:srgbClr val="000000"/>
                </a:solidFill>
              </a:rPr>
              <a:t>wyników badań w </a:t>
            </a:r>
            <a:r>
              <a:rPr lang="pl-PL" altLang="en-US" sz="2100" dirty="0" smtClean="0">
                <a:solidFill>
                  <a:srgbClr val="000000"/>
                </a:solidFill>
              </a:rPr>
              <a:t>2-3 poszczególnych podrozdziałach</a:t>
            </a:r>
            <a:endParaRPr lang="pl-PL" altLang="en-US" sz="21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Zakończenie: </a:t>
            </a:r>
            <a:r>
              <a:rPr lang="pl-PL" altLang="en-US" sz="2100" dirty="0" smtClean="0">
                <a:solidFill>
                  <a:srgbClr val="000000"/>
                </a:solidFill>
              </a:rPr>
              <a:t>(1) Obszerne odpowiedzi na pytania badawcze, (2) wnioski aplikacyjne / rekomendacje, (3) ograniczenia badań, (4) kierunki przyszłych badań.</a:t>
            </a:r>
          </a:p>
          <a:p>
            <a:pPr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pl-PL" altLang="en-US" sz="2100" b="1" dirty="0"/>
              <a:t>Bibliografia: </a:t>
            </a:r>
            <a:r>
              <a:rPr lang="pl-PL" altLang="en-US" sz="2100" dirty="0" smtClean="0">
                <a:solidFill>
                  <a:srgbClr val="000000"/>
                </a:solidFill>
              </a:rPr>
              <a:t>Wykaz literatury wykorzystanej (cytowanej w pracy)</a:t>
            </a:r>
          </a:p>
          <a:p>
            <a:pPr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Załączniki: </a:t>
            </a:r>
            <a:r>
              <a:rPr lang="pl-PL" altLang="en-US" sz="2100" dirty="0" smtClean="0">
                <a:solidFill>
                  <a:srgbClr val="000000"/>
                </a:solidFill>
              </a:rPr>
              <a:t>Narzędzia badawcze wykorzystane w badaniach (np. kwestionariusz wywiadu)</a:t>
            </a:r>
            <a:endParaRPr lang="pl-PL" altLang="en-US" sz="2100" dirty="0">
              <a:solidFill>
                <a:srgbClr val="00000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776264"/>
            <a:ext cx="6336704" cy="719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121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" y="213360"/>
            <a:ext cx="11628120" cy="533400"/>
          </a:xfrm>
        </p:spPr>
        <p:txBody>
          <a:bodyPr/>
          <a:lstStyle/>
          <a:p>
            <a:r>
              <a:rPr lang="pl-PL" altLang="en-US" sz="4900" b="1" dirty="0" smtClean="0">
                <a:solidFill>
                  <a:srgbClr val="000099"/>
                </a:solidFill>
              </a:rPr>
              <a:t>Przykłady struktury prac dyplomowych</a:t>
            </a:r>
            <a:endParaRPr lang="pl-PL" altLang="en-US" sz="4900" b="1" dirty="0">
              <a:solidFill>
                <a:srgbClr val="000099"/>
              </a:solidFill>
            </a:endParaRPr>
          </a:p>
        </p:txBody>
      </p:sp>
      <p:sp>
        <p:nvSpPr>
          <p:cNvPr id="4" name="Rectangle 1027"/>
          <p:cNvSpPr>
            <a:spLocks noChangeArrowheads="1"/>
          </p:cNvSpPr>
          <p:nvPr/>
        </p:nvSpPr>
        <p:spPr bwMode="auto">
          <a:xfrm>
            <a:off x="280120" y="1013480"/>
            <a:ext cx="12241360" cy="234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01" tIns="64001" rIns="128001" bIns="64001"/>
          <a:lstStyle>
            <a:lvl1pPr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500" b="1" dirty="0" smtClean="0">
                <a:solidFill>
                  <a:srgbClr val="0000FF"/>
                </a:solidFill>
              </a:rPr>
              <a:t>Specyfika i wyzwania w pracy przedsiębiorczego kierownika</a:t>
            </a:r>
          </a:p>
          <a:p>
            <a:pPr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Wprowadzenie</a:t>
            </a:r>
          </a:p>
          <a:p>
            <a:pPr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1. Specyfika pracy przedsiębiorczego kierownika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1.1. Zarządzanie jako podstawa funkcjonowania współczesnych organizacji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1.2. Charakterystyka pracy przedsiębiorczego kierownika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1.3. Kompetencje i role przedsiębiorczego kierownika</a:t>
            </a:r>
          </a:p>
          <a:p>
            <a:pPr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2. Wybrane wyzwania w pracy przedsiębiorczego kierownika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2.1. Kierowanie zespołem – motywowanie i rozwiązywanie konfliktów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2.2. Innowacyjność i zarządzanie zmianą w pracy kierowniczej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2.3. Sytuacje kryzysowe i stres w pracy kierowniczej</a:t>
            </a:r>
          </a:p>
          <a:p>
            <a:pPr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3. Metodyka i wyniki badań empirycznych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3.1. Metodyka badań empirycznych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3.2. Charakterystyka badanego kierownika oraz firmy – Łódzki Dom Biznesu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3.3 Wyzwania badanego kierownika w zakresie kierowania zespołem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3.4 Innowacyjność i zarządzanie zmianą w pracy badanego kierownika</a:t>
            </a:r>
          </a:p>
          <a:p>
            <a:pPr lvl="1"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3.5 Sytuacje kryzysowe i stres w pracy badanego kierownika</a:t>
            </a:r>
          </a:p>
          <a:p>
            <a:pPr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Zakończenie</a:t>
            </a:r>
          </a:p>
          <a:p>
            <a:pPr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Bibliografia</a:t>
            </a:r>
          </a:p>
          <a:p>
            <a:pPr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Spis rysunków</a:t>
            </a:r>
          </a:p>
          <a:p>
            <a:pPr>
              <a:spcBef>
                <a:spcPts val="0"/>
              </a:spcBef>
              <a:spcAft>
                <a:spcPts val="8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Załącznik</a:t>
            </a:r>
            <a:endParaRPr lang="pl-PL" altLang="en-US" sz="21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03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" y="213360"/>
            <a:ext cx="11628120" cy="533400"/>
          </a:xfrm>
        </p:spPr>
        <p:txBody>
          <a:bodyPr/>
          <a:lstStyle/>
          <a:p>
            <a:r>
              <a:rPr lang="pl-PL" altLang="en-US" sz="4900" b="1" dirty="0" smtClean="0">
                <a:solidFill>
                  <a:srgbClr val="000099"/>
                </a:solidFill>
              </a:rPr>
              <a:t>Przykłady struktury prac dyplomowych</a:t>
            </a:r>
            <a:endParaRPr lang="pl-PL" altLang="en-US" sz="4900" b="1" dirty="0">
              <a:solidFill>
                <a:srgbClr val="000099"/>
              </a:solidFill>
            </a:endParaRPr>
          </a:p>
        </p:txBody>
      </p:sp>
      <p:sp>
        <p:nvSpPr>
          <p:cNvPr id="4" name="Rectangle 1027"/>
          <p:cNvSpPr>
            <a:spLocks noChangeArrowheads="1"/>
          </p:cNvSpPr>
          <p:nvPr/>
        </p:nvSpPr>
        <p:spPr bwMode="auto">
          <a:xfrm>
            <a:off x="280120" y="1013480"/>
            <a:ext cx="12241360" cy="234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01" tIns="64001" rIns="128001" bIns="64001"/>
          <a:lstStyle>
            <a:lvl1pPr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500" b="1" dirty="0" smtClean="0">
                <a:solidFill>
                  <a:srgbClr val="0000FF"/>
                </a:solidFill>
              </a:rPr>
              <a:t>Rola systemu motywacyjnego w budowaniu zaangażowania pracowników </a:t>
            </a:r>
            <a:br>
              <a:rPr lang="pl-PL" altLang="en-US" sz="2500" b="1" dirty="0" smtClean="0">
                <a:solidFill>
                  <a:srgbClr val="0000FF"/>
                </a:solidFill>
              </a:rPr>
            </a:br>
            <a:r>
              <a:rPr lang="pl-PL" altLang="en-US" sz="2500" b="1" dirty="0" smtClean="0">
                <a:solidFill>
                  <a:srgbClr val="0000FF"/>
                </a:solidFill>
              </a:rPr>
              <a:t>w firmach sektora MSP</a:t>
            </a:r>
            <a:endParaRPr lang="pl-PL" altLang="en-US" sz="2500" b="1" dirty="0">
              <a:solidFill>
                <a:srgbClr val="0000FF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b="1" dirty="0" smtClean="0">
                <a:solidFill>
                  <a:srgbClr val="000000"/>
                </a:solidFill>
              </a:rPr>
              <a:t>Wprowadzenie</a:t>
            </a:r>
            <a:endParaRPr lang="pl-PL" altLang="en-US" sz="2000" b="1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b="1" dirty="0" smtClean="0">
                <a:solidFill>
                  <a:srgbClr val="000000"/>
                </a:solidFill>
              </a:rPr>
              <a:t>1. Podstawowe </a:t>
            </a:r>
            <a:r>
              <a:rPr lang="pl-PL" altLang="en-US" sz="2000" b="1" dirty="0">
                <a:solidFill>
                  <a:srgbClr val="000000"/>
                </a:solidFill>
              </a:rPr>
              <a:t>zagadnienia z zakresu motywacji i motywowania pracowników w firmach sektora </a:t>
            </a:r>
            <a:r>
              <a:rPr lang="pl-PL" altLang="en-US" sz="2000" b="1" dirty="0" smtClean="0">
                <a:solidFill>
                  <a:srgbClr val="000000"/>
                </a:solidFill>
              </a:rPr>
              <a:t>MSP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dirty="0" smtClean="0">
                <a:solidFill>
                  <a:srgbClr val="000000"/>
                </a:solidFill>
              </a:rPr>
              <a:t>1.1. Ilościowa i jakościowa specyfika firm sektora MSP</a:t>
            </a:r>
          </a:p>
          <a:p>
            <a:pPr lvl="1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dirty="0" smtClean="0">
                <a:solidFill>
                  <a:srgbClr val="000000"/>
                </a:solidFill>
              </a:rPr>
              <a:t>1.2</a:t>
            </a:r>
            <a:r>
              <a:rPr lang="pl-PL" altLang="en-US" sz="2000" dirty="0">
                <a:solidFill>
                  <a:srgbClr val="000000"/>
                </a:solidFill>
              </a:rPr>
              <a:t>. Gospodarcza i społeczna rola firm sektora </a:t>
            </a:r>
            <a:r>
              <a:rPr lang="pl-PL" altLang="en-US" sz="2000" dirty="0" smtClean="0">
                <a:solidFill>
                  <a:srgbClr val="000000"/>
                </a:solidFill>
              </a:rPr>
              <a:t>MSP</a:t>
            </a:r>
            <a:endParaRPr lang="pl-PL" altLang="en-US" sz="20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dirty="0">
                <a:solidFill>
                  <a:srgbClr val="000000"/>
                </a:solidFill>
              </a:rPr>
              <a:t>1.3. Pojęcia motywacji, motywowania i systemu motywacyjnego w teorii nauk o </a:t>
            </a:r>
            <a:r>
              <a:rPr lang="pl-PL" altLang="en-US" sz="2000" dirty="0" smtClean="0">
                <a:solidFill>
                  <a:srgbClr val="000000"/>
                </a:solidFill>
              </a:rPr>
              <a:t>zarządzaniu</a:t>
            </a:r>
            <a:endParaRPr lang="pl-PL" altLang="en-US" sz="20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b="1" dirty="0">
                <a:solidFill>
                  <a:srgbClr val="000000"/>
                </a:solidFill>
              </a:rPr>
              <a:t>2. Znaczenie i komponenty systemu motywacyjnego w budowaniu zaangażowania </a:t>
            </a:r>
            <a:r>
              <a:rPr lang="pl-PL" altLang="en-US" sz="2000" b="1" dirty="0" smtClean="0">
                <a:solidFill>
                  <a:srgbClr val="000000"/>
                </a:solidFill>
              </a:rPr>
              <a:t>pracowników</a:t>
            </a:r>
            <a:endParaRPr lang="pl-PL" altLang="en-US" sz="2000" b="1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dirty="0">
                <a:solidFill>
                  <a:srgbClr val="000000"/>
                </a:solidFill>
              </a:rPr>
              <a:t>2.1. Wybrane teorie motywacji i motywowania w kontekście budowania zaangażowania pracowników w firmach sektora </a:t>
            </a:r>
            <a:r>
              <a:rPr lang="pl-PL" altLang="en-US" sz="2000" dirty="0" smtClean="0">
                <a:solidFill>
                  <a:srgbClr val="000000"/>
                </a:solidFill>
              </a:rPr>
              <a:t>MSP</a:t>
            </a:r>
            <a:endParaRPr lang="pl-PL" altLang="en-US" sz="20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dirty="0">
                <a:solidFill>
                  <a:srgbClr val="000000"/>
                </a:solidFill>
              </a:rPr>
              <a:t>2.2. Ekonomiczne środki zachęty jako komponenty systemu </a:t>
            </a:r>
            <a:r>
              <a:rPr lang="pl-PL" altLang="en-US" sz="2000" dirty="0" smtClean="0">
                <a:solidFill>
                  <a:srgbClr val="000000"/>
                </a:solidFill>
              </a:rPr>
              <a:t>motywacyjnego</a:t>
            </a:r>
            <a:endParaRPr lang="pl-PL" altLang="en-US" sz="20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dirty="0">
                <a:solidFill>
                  <a:srgbClr val="000000"/>
                </a:solidFill>
              </a:rPr>
              <a:t>2.3. Pozaekonomiczne środki zachęty, środki przymusu oraz środki perswazji jako komponenty systemu </a:t>
            </a:r>
            <a:r>
              <a:rPr lang="pl-PL" altLang="en-US" sz="2000" dirty="0" smtClean="0">
                <a:solidFill>
                  <a:srgbClr val="000000"/>
                </a:solidFill>
              </a:rPr>
              <a:t>motywacyjnego</a:t>
            </a:r>
            <a:endParaRPr lang="pl-PL" altLang="en-US" sz="20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b="1" dirty="0">
                <a:solidFill>
                  <a:srgbClr val="000000"/>
                </a:solidFill>
              </a:rPr>
              <a:t>3. System motywacyjny w praktyce budowania zaangażowania pracowników </a:t>
            </a:r>
            <a:r>
              <a:rPr lang="pl-PL" altLang="en-US" sz="2000" b="1" dirty="0" smtClean="0">
                <a:solidFill>
                  <a:srgbClr val="000000"/>
                </a:solidFill>
              </a:rPr>
              <a:t>firmy Fabryka </a:t>
            </a:r>
            <a:r>
              <a:rPr lang="pl-PL" altLang="en-US" sz="2000" b="1" dirty="0">
                <a:solidFill>
                  <a:srgbClr val="000000"/>
                </a:solidFill>
              </a:rPr>
              <a:t>Języka sp. z o.o</a:t>
            </a:r>
            <a:r>
              <a:rPr lang="pl-PL" altLang="en-US" sz="2000" b="1" dirty="0" smtClean="0">
                <a:solidFill>
                  <a:srgbClr val="000000"/>
                </a:solidFill>
              </a:rPr>
              <a:t>.</a:t>
            </a:r>
            <a:endParaRPr lang="pl-PL" altLang="en-US" sz="2000" b="1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dirty="0">
                <a:solidFill>
                  <a:srgbClr val="000000"/>
                </a:solidFill>
              </a:rPr>
              <a:t>3.1. Metodyka </a:t>
            </a:r>
            <a:r>
              <a:rPr lang="pl-PL" altLang="en-US" sz="2000" dirty="0" smtClean="0">
                <a:solidFill>
                  <a:srgbClr val="000000"/>
                </a:solidFill>
              </a:rPr>
              <a:t>badań</a:t>
            </a:r>
            <a:endParaRPr lang="pl-PL" altLang="en-US" sz="20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dirty="0">
                <a:solidFill>
                  <a:srgbClr val="000000"/>
                </a:solidFill>
              </a:rPr>
              <a:t>3.2. Charakterystyka badanego przedsiębiorstwa i respondentów badania </a:t>
            </a:r>
            <a:r>
              <a:rPr lang="pl-PL" altLang="en-US" sz="2000" dirty="0" smtClean="0">
                <a:solidFill>
                  <a:srgbClr val="000000"/>
                </a:solidFill>
              </a:rPr>
              <a:t>ankietowego</a:t>
            </a:r>
            <a:endParaRPr lang="pl-PL" altLang="en-US" sz="20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dirty="0">
                <a:solidFill>
                  <a:srgbClr val="000000"/>
                </a:solidFill>
              </a:rPr>
              <a:t>3.3. Identyfikacja systemu motywacyjnego w badanym </a:t>
            </a:r>
            <a:r>
              <a:rPr lang="pl-PL" altLang="en-US" sz="2000" dirty="0" smtClean="0">
                <a:solidFill>
                  <a:srgbClr val="000000"/>
                </a:solidFill>
              </a:rPr>
              <a:t>przedsiębiorstwie</a:t>
            </a:r>
            <a:endParaRPr lang="pl-PL" altLang="en-US" sz="20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dirty="0">
                <a:solidFill>
                  <a:srgbClr val="000000"/>
                </a:solidFill>
              </a:rPr>
              <a:t>3.4. Ocena i doskonalenie systemu motywacyjnego w badanym przedsiębiorstwie na podstawie opinii </a:t>
            </a:r>
            <a:r>
              <a:rPr lang="pl-PL" altLang="en-US" sz="2000" dirty="0" smtClean="0">
                <a:solidFill>
                  <a:srgbClr val="000000"/>
                </a:solidFill>
              </a:rPr>
              <a:t>pracowników</a:t>
            </a:r>
            <a:endParaRPr lang="pl-PL" altLang="en-US" sz="20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b="1" dirty="0" smtClean="0">
                <a:solidFill>
                  <a:srgbClr val="000000"/>
                </a:solidFill>
              </a:rPr>
              <a:t>Zakończenie</a:t>
            </a:r>
            <a:endParaRPr lang="pl-PL" altLang="en-US" sz="2000" b="1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b="1" dirty="0" smtClean="0">
                <a:solidFill>
                  <a:srgbClr val="000000"/>
                </a:solidFill>
              </a:rPr>
              <a:t>Bibliografia</a:t>
            </a:r>
            <a:endParaRPr lang="pl-PL" altLang="en-US" sz="2000" b="1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b="1" dirty="0">
                <a:solidFill>
                  <a:srgbClr val="000000"/>
                </a:solidFill>
              </a:rPr>
              <a:t>Spis </a:t>
            </a:r>
            <a:r>
              <a:rPr lang="pl-PL" altLang="en-US" sz="2000" b="1" dirty="0" smtClean="0">
                <a:solidFill>
                  <a:srgbClr val="000000"/>
                </a:solidFill>
              </a:rPr>
              <a:t>tabel</a:t>
            </a:r>
            <a:endParaRPr lang="pl-PL" altLang="en-US" sz="2000" b="1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b="1" dirty="0">
                <a:solidFill>
                  <a:srgbClr val="000000"/>
                </a:solidFill>
              </a:rPr>
              <a:t>Spis </a:t>
            </a:r>
            <a:r>
              <a:rPr lang="pl-PL" altLang="en-US" sz="2000" b="1" dirty="0" smtClean="0">
                <a:solidFill>
                  <a:srgbClr val="000000"/>
                </a:solidFill>
              </a:rPr>
              <a:t>rysunków</a:t>
            </a:r>
            <a:endParaRPr lang="pl-PL" altLang="en-US" sz="2000" b="1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b="1" dirty="0">
                <a:solidFill>
                  <a:srgbClr val="000000"/>
                </a:solidFill>
              </a:rPr>
              <a:t>Załącznik </a:t>
            </a:r>
            <a:r>
              <a:rPr lang="pl-PL" altLang="en-US" sz="2000" b="1" dirty="0" smtClean="0">
                <a:solidFill>
                  <a:srgbClr val="000000"/>
                </a:solidFill>
              </a:rPr>
              <a:t>1</a:t>
            </a:r>
            <a:endParaRPr lang="pl-PL" altLang="en-US" sz="2000" b="1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200"/>
              </a:spcAft>
              <a:buFontTx/>
              <a:buNone/>
            </a:pPr>
            <a:r>
              <a:rPr lang="pl-PL" altLang="en-US" sz="2000" b="1" dirty="0">
                <a:solidFill>
                  <a:srgbClr val="000000"/>
                </a:solidFill>
              </a:rPr>
              <a:t>Załącznik </a:t>
            </a:r>
            <a:r>
              <a:rPr lang="pl-PL" altLang="en-US" sz="2000" b="1" dirty="0" smtClean="0">
                <a:solidFill>
                  <a:srgbClr val="000000"/>
                </a:solidFill>
              </a:rPr>
              <a:t>2</a:t>
            </a:r>
            <a:endParaRPr lang="pl-PL" alt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55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" y="213360"/>
            <a:ext cx="11628120" cy="533400"/>
          </a:xfrm>
        </p:spPr>
        <p:txBody>
          <a:bodyPr/>
          <a:lstStyle/>
          <a:p>
            <a:r>
              <a:rPr lang="pl-PL" altLang="en-US" sz="4900" b="1" dirty="0" smtClean="0">
                <a:solidFill>
                  <a:srgbClr val="000099"/>
                </a:solidFill>
              </a:rPr>
              <a:t>Przykłady struktury prac dyplomowych</a:t>
            </a:r>
            <a:endParaRPr lang="pl-PL" altLang="en-US" sz="4900" b="1" dirty="0">
              <a:solidFill>
                <a:srgbClr val="000099"/>
              </a:solidFill>
            </a:endParaRPr>
          </a:p>
        </p:txBody>
      </p:sp>
      <p:sp>
        <p:nvSpPr>
          <p:cNvPr id="4" name="Rectangle 1027"/>
          <p:cNvSpPr>
            <a:spLocks noChangeArrowheads="1"/>
          </p:cNvSpPr>
          <p:nvPr/>
        </p:nvSpPr>
        <p:spPr bwMode="auto">
          <a:xfrm>
            <a:off x="280120" y="1013480"/>
            <a:ext cx="12241360" cy="234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01" tIns="64001" rIns="128001" bIns="64001"/>
          <a:lstStyle>
            <a:lvl1pPr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1800"/>
              </a:spcAft>
              <a:buFontTx/>
              <a:buNone/>
            </a:pPr>
            <a:r>
              <a:rPr lang="pl-PL" altLang="en-US" sz="2500" b="1" dirty="0">
                <a:solidFill>
                  <a:srgbClr val="0000FF"/>
                </a:solidFill>
              </a:rPr>
              <a:t>Rola firm rodzinnych w rozwoju lokalnej gospodarki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/>
              <a:t>Wprowadzenie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/>
              <a:t>1. Charakterystyka firm rodzinnych</a:t>
            </a:r>
            <a:endParaRPr lang="pl-PL" altLang="en-US" sz="2100" b="1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>
                <a:solidFill>
                  <a:srgbClr val="000000"/>
                </a:solidFill>
              </a:rPr>
              <a:t>1.1. Definicja firmy </a:t>
            </a:r>
            <a:r>
              <a:rPr lang="pl-PL" altLang="en-US" sz="2100" dirty="0" smtClean="0">
                <a:solidFill>
                  <a:srgbClr val="000000"/>
                </a:solidFill>
              </a:rPr>
              <a:t>rodzinnej</a:t>
            </a:r>
            <a:endParaRPr lang="pl-PL" altLang="en-US" sz="21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>
                <a:solidFill>
                  <a:srgbClr val="000000"/>
                </a:solidFill>
              </a:rPr>
              <a:t>1.2. Klasyfikacja firm </a:t>
            </a:r>
            <a:r>
              <a:rPr lang="pl-PL" altLang="en-US" sz="2100" dirty="0" smtClean="0">
                <a:solidFill>
                  <a:srgbClr val="000000"/>
                </a:solidFill>
              </a:rPr>
              <a:t>rodzinnych</a:t>
            </a: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 smtClean="0">
                <a:solidFill>
                  <a:srgbClr val="000000"/>
                </a:solidFill>
              </a:rPr>
              <a:t>1.3. Sukcesja jako specyficzna cecha firm rodzinnych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 smtClean="0">
                <a:solidFill>
                  <a:srgbClr val="000000"/>
                </a:solidFill>
              </a:rPr>
              <a:t>2</a:t>
            </a:r>
            <a:r>
              <a:rPr lang="pl-PL" altLang="en-US" sz="2100" b="1" dirty="0">
                <a:solidFill>
                  <a:srgbClr val="000000"/>
                </a:solidFill>
              </a:rPr>
              <a:t>. Zaangażowanie firm rodzinnych na rzecz w gospodarki </a:t>
            </a:r>
            <a:r>
              <a:rPr lang="pl-PL" altLang="en-US" sz="2100" b="1" dirty="0" smtClean="0">
                <a:solidFill>
                  <a:srgbClr val="000000"/>
                </a:solidFill>
              </a:rPr>
              <a:t>lokalnej</a:t>
            </a:r>
            <a:endParaRPr lang="pl-PL" altLang="en-US" sz="2100" b="1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>
                <a:solidFill>
                  <a:srgbClr val="000000"/>
                </a:solidFill>
              </a:rPr>
              <a:t>2.1. Wpływ firm rodzinnych na zatrudnienie i tworzenie miejsc </a:t>
            </a:r>
            <a:r>
              <a:rPr lang="pl-PL" altLang="en-US" sz="2100" dirty="0" smtClean="0">
                <a:solidFill>
                  <a:srgbClr val="000000"/>
                </a:solidFill>
              </a:rPr>
              <a:t>pracy</a:t>
            </a:r>
            <a:endParaRPr lang="pl-PL" altLang="en-US" sz="21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>
                <a:solidFill>
                  <a:srgbClr val="000000"/>
                </a:solidFill>
              </a:rPr>
              <a:t>2.2. Wsparcie firm rodzinnych dla lokalnych dostawców i współpraca z innymi </a:t>
            </a:r>
            <a:r>
              <a:rPr lang="pl-PL" altLang="en-US" sz="2100" dirty="0" smtClean="0">
                <a:solidFill>
                  <a:srgbClr val="000000"/>
                </a:solidFill>
              </a:rPr>
              <a:t>przedsiębiorstwami</a:t>
            </a:r>
            <a:endParaRPr lang="pl-PL" altLang="en-US" sz="21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>
                <a:solidFill>
                  <a:srgbClr val="000000"/>
                </a:solidFill>
              </a:rPr>
              <a:t>2.3. Zaangażowanie firm rodzinnych w rozwój społeczności </a:t>
            </a:r>
            <a:r>
              <a:rPr lang="pl-PL" altLang="en-US" sz="2100" dirty="0" smtClean="0">
                <a:solidFill>
                  <a:srgbClr val="000000"/>
                </a:solidFill>
              </a:rPr>
              <a:t>lokalnej</a:t>
            </a:r>
            <a:endParaRPr lang="pl-PL" altLang="en-US" sz="21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>
                <a:solidFill>
                  <a:srgbClr val="000000"/>
                </a:solidFill>
              </a:rPr>
              <a:t>3. Wyzwania i perspektywy rozwoju firm rodzinnych w kontekście lokalnej </a:t>
            </a:r>
            <a:r>
              <a:rPr lang="pl-PL" altLang="en-US" sz="2100" b="1" dirty="0" smtClean="0">
                <a:solidFill>
                  <a:srgbClr val="000000"/>
                </a:solidFill>
              </a:rPr>
              <a:t>gospodarki</a:t>
            </a:r>
            <a:endParaRPr lang="pl-PL" altLang="en-US" sz="2100" b="1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>
                <a:solidFill>
                  <a:srgbClr val="000000"/>
                </a:solidFill>
              </a:rPr>
              <a:t>3.1. Metodyka </a:t>
            </a:r>
            <a:r>
              <a:rPr lang="pl-PL" altLang="en-US" sz="2100" dirty="0" smtClean="0">
                <a:solidFill>
                  <a:srgbClr val="000000"/>
                </a:solidFill>
              </a:rPr>
              <a:t>badań</a:t>
            </a:r>
            <a:endParaRPr lang="pl-PL" altLang="en-US" sz="21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>
                <a:solidFill>
                  <a:srgbClr val="000000"/>
                </a:solidFill>
              </a:rPr>
              <a:t>3.2. Charakterystyka badanej firmy </a:t>
            </a:r>
            <a:r>
              <a:rPr lang="pl-PL" altLang="en-US" sz="2100" dirty="0" smtClean="0">
                <a:solidFill>
                  <a:srgbClr val="000000"/>
                </a:solidFill>
              </a:rPr>
              <a:t>rodzinnej</a:t>
            </a:r>
            <a:endParaRPr lang="pl-PL" altLang="en-US" sz="21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>
                <a:solidFill>
                  <a:srgbClr val="000000"/>
                </a:solidFill>
              </a:rPr>
              <a:t>3.3. </a:t>
            </a:r>
            <a:r>
              <a:rPr lang="pl-PL" altLang="en-US" sz="2100" dirty="0" smtClean="0">
                <a:solidFill>
                  <a:srgbClr val="000000"/>
                </a:solidFill>
              </a:rPr>
              <a:t>Wpływ badanej </a:t>
            </a:r>
            <a:r>
              <a:rPr lang="pl-PL" altLang="en-US" sz="2100" dirty="0">
                <a:solidFill>
                  <a:srgbClr val="000000"/>
                </a:solidFill>
              </a:rPr>
              <a:t>firmy na zatrudnienie i tworzenie nowych miejsc </a:t>
            </a:r>
            <a:r>
              <a:rPr lang="pl-PL" altLang="en-US" sz="2100" dirty="0" smtClean="0">
                <a:solidFill>
                  <a:srgbClr val="000000"/>
                </a:solidFill>
              </a:rPr>
              <a:t>pracy</a:t>
            </a:r>
            <a:endParaRPr lang="pl-PL" altLang="en-US" sz="2100" dirty="0">
              <a:solidFill>
                <a:srgbClr val="000000"/>
              </a:solidFill>
            </a:endParaRP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>
                <a:solidFill>
                  <a:srgbClr val="000000"/>
                </a:solidFill>
              </a:rPr>
              <a:t>3.4. Współpraca badanej firmy z lokalnymi przedsiębiorstwami</a:t>
            </a: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>
                <a:solidFill>
                  <a:srgbClr val="000000"/>
                </a:solidFill>
              </a:rPr>
              <a:t>3.5. Zaangażowanie badanej firmy w rozwój społeczności </a:t>
            </a:r>
            <a:r>
              <a:rPr lang="pl-PL" altLang="en-US" sz="2100" dirty="0" smtClean="0">
                <a:solidFill>
                  <a:srgbClr val="000000"/>
                </a:solidFill>
              </a:rPr>
              <a:t>lokalnej</a:t>
            </a:r>
            <a:endParaRPr lang="pl-PL" altLang="en-US" sz="2100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>
                <a:solidFill>
                  <a:srgbClr val="000000"/>
                </a:solidFill>
              </a:rPr>
              <a:t>Zakończenie	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>
                <a:solidFill>
                  <a:srgbClr val="000000"/>
                </a:solidFill>
              </a:rPr>
              <a:t>Bibliografia	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>
                <a:solidFill>
                  <a:srgbClr val="000000"/>
                </a:solidFill>
              </a:rPr>
              <a:t>Spis tabel	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>
                <a:solidFill>
                  <a:srgbClr val="000000"/>
                </a:solidFill>
              </a:rPr>
              <a:t>Spis rysunków	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>
                <a:solidFill>
                  <a:srgbClr val="000000"/>
                </a:solidFill>
              </a:rPr>
              <a:t>Załącznik </a:t>
            </a:r>
            <a:r>
              <a:rPr lang="pl-PL" altLang="en-US" sz="2100" b="1" dirty="0" smtClean="0">
                <a:solidFill>
                  <a:srgbClr val="000000"/>
                </a:solidFill>
              </a:rPr>
              <a:t>1</a:t>
            </a:r>
            <a:endParaRPr lang="pl-PL" altLang="en-US" sz="21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72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" y="213360"/>
            <a:ext cx="11628120" cy="533400"/>
          </a:xfrm>
        </p:spPr>
        <p:txBody>
          <a:bodyPr/>
          <a:lstStyle/>
          <a:p>
            <a:r>
              <a:rPr lang="pl-PL" altLang="en-US" sz="4900" b="1" dirty="0" smtClean="0">
                <a:solidFill>
                  <a:srgbClr val="000099"/>
                </a:solidFill>
              </a:rPr>
              <a:t>Przykłady struktury prac dyplomowych</a:t>
            </a:r>
            <a:endParaRPr lang="pl-PL" altLang="en-US" sz="4900" b="1" dirty="0">
              <a:solidFill>
                <a:srgbClr val="000099"/>
              </a:solidFill>
            </a:endParaRPr>
          </a:p>
        </p:txBody>
      </p:sp>
      <p:sp>
        <p:nvSpPr>
          <p:cNvPr id="4" name="Rectangle 1027"/>
          <p:cNvSpPr>
            <a:spLocks noChangeArrowheads="1"/>
          </p:cNvSpPr>
          <p:nvPr/>
        </p:nvSpPr>
        <p:spPr bwMode="auto">
          <a:xfrm>
            <a:off x="280120" y="984176"/>
            <a:ext cx="12241360" cy="234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01" tIns="64001" rIns="128001" bIns="64001"/>
          <a:lstStyle>
            <a:lvl1pPr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500" b="1" dirty="0">
                <a:solidFill>
                  <a:srgbClr val="0000FF"/>
                </a:solidFill>
              </a:rPr>
              <a:t>Psychospołeczne aspekty w zarządzaniu kapitałem ludzkim </a:t>
            </a:r>
          </a:p>
          <a:p>
            <a:pPr algn="ctr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500" b="1" dirty="0">
                <a:solidFill>
                  <a:srgbClr val="0000FF"/>
                </a:solidFill>
              </a:rPr>
              <a:t>źródłem konkurencyjności firm sektora MSP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 smtClean="0"/>
              <a:t>Wprowadzenie</a:t>
            </a:r>
            <a:endParaRPr lang="pl-PL" altLang="en-US" sz="2100" b="1" dirty="0"/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/>
              <a:t>1. Aspekty psychospołeczne w zarządzaniu kapitałem ludzkim</a:t>
            </a: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/>
              <a:t>1.1. Koncepcja zarządzania kapitałem ludzkim w teorii nauk o zarządzaniu	</a:t>
            </a: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/>
              <a:t>1.2. Motywacja i zaangażowanie pracowników w zarządzaniu kapitałem </a:t>
            </a:r>
            <a:r>
              <a:rPr lang="pl-PL" altLang="en-US" sz="2100" dirty="0" smtClean="0"/>
              <a:t>ludzkim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/>
              <a:t>1.3. Zarządzanie różnorodnością w zarządzaniu kapitałem </a:t>
            </a:r>
            <a:r>
              <a:rPr lang="pl-PL" altLang="en-US" sz="2100" dirty="0" smtClean="0"/>
              <a:t>ludzkim</a:t>
            </a:r>
            <a:endParaRPr lang="pl-PL" altLang="en-US" sz="2100" dirty="0"/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/>
              <a:t>2. Rola kapitału ludzkiego w budowaniu konkurencyjności firmy sektora MSP</a:t>
            </a:r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/>
              <a:t>2.1. Specyfika firm sektora </a:t>
            </a:r>
            <a:r>
              <a:rPr lang="pl-PL" altLang="en-US" sz="2100" dirty="0" smtClean="0"/>
              <a:t>MSP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/>
              <a:t>2.2. Znaczenie społeczno-gospodarcze firm sektora </a:t>
            </a:r>
            <a:r>
              <a:rPr lang="pl-PL" altLang="en-US" sz="2100" dirty="0" smtClean="0"/>
              <a:t>MSP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/>
              <a:t>2.3. Psychospołeczne aspekty w budowaniu konkurencyjności firm sektora MSP	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/>
              <a:t>3. Ocena wpływu podejścia do kapitału ludzkiego na konkurencyjność </a:t>
            </a:r>
            <a:r>
              <a:rPr lang="pl-PL" altLang="en-US" sz="2100" b="1" dirty="0" smtClean="0"/>
              <a:t>organizacji</a:t>
            </a:r>
            <a:endParaRPr lang="pl-PL" altLang="en-US" sz="2100" b="1" dirty="0"/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/>
              <a:t>3.1. Metodyka </a:t>
            </a:r>
            <a:r>
              <a:rPr lang="pl-PL" altLang="en-US" sz="2100" dirty="0" smtClean="0"/>
              <a:t>badań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/>
              <a:t>3.2. Charakterystyka badanego </a:t>
            </a:r>
            <a:r>
              <a:rPr lang="pl-PL" altLang="en-US" sz="2100" dirty="0" smtClean="0"/>
              <a:t>przedsiębiorstwa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/>
              <a:t>3.3. Wpływ motywacji i zaangażowania pracowników na konkurencyjność badanej </a:t>
            </a:r>
            <a:r>
              <a:rPr lang="pl-PL" altLang="en-US" sz="2100" dirty="0" smtClean="0"/>
              <a:t>firmy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dirty="0"/>
              <a:t>3.4. Wpływ zarządzania różnorodnością na konkurencyjność badanej </a:t>
            </a:r>
            <a:r>
              <a:rPr lang="pl-PL" altLang="en-US" sz="2100" dirty="0" smtClean="0"/>
              <a:t>firmy</a:t>
            </a:r>
            <a:endParaRPr lang="pl-PL" altLang="en-US" sz="2100" dirty="0"/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/>
              <a:t>Zakończenie	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/>
              <a:t>Bibliografia	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/>
              <a:t>Spis tabel	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/>
              <a:t>Spis rysunków	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/>
              <a:t>Załącznik 1	</a:t>
            </a:r>
          </a:p>
          <a:p>
            <a:pPr>
              <a:spcBef>
                <a:spcPts val="0"/>
              </a:spcBef>
              <a:spcAft>
                <a:spcPts val="500"/>
              </a:spcAft>
              <a:buFontTx/>
              <a:buNone/>
            </a:pPr>
            <a:r>
              <a:rPr lang="pl-PL" altLang="en-US" sz="2100" b="1" dirty="0"/>
              <a:t>Załącznik 2	</a:t>
            </a:r>
          </a:p>
        </p:txBody>
      </p:sp>
    </p:spTree>
    <p:extLst>
      <p:ext uri="{BB962C8B-B14F-4D97-AF65-F5344CB8AC3E}">
        <p14:creationId xmlns:p14="http://schemas.microsoft.com/office/powerpoint/2010/main" val="73287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" y="213360"/>
            <a:ext cx="11628120" cy="533400"/>
          </a:xfrm>
        </p:spPr>
        <p:txBody>
          <a:bodyPr/>
          <a:lstStyle/>
          <a:p>
            <a:r>
              <a:rPr lang="pl-PL" altLang="en-US" sz="4900" b="1" dirty="0" smtClean="0">
                <a:solidFill>
                  <a:srgbClr val="000099"/>
                </a:solidFill>
              </a:rPr>
              <a:t>Przykłady struktury prac dyplomowych</a:t>
            </a:r>
            <a:endParaRPr lang="pl-PL" altLang="en-US" sz="4900" b="1" dirty="0">
              <a:solidFill>
                <a:srgbClr val="000099"/>
              </a:solidFill>
            </a:endParaRPr>
          </a:p>
        </p:txBody>
      </p:sp>
      <p:sp>
        <p:nvSpPr>
          <p:cNvPr id="4" name="Rectangle 1027"/>
          <p:cNvSpPr>
            <a:spLocks noChangeArrowheads="1"/>
          </p:cNvSpPr>
          <p:nvPr/>
        </p:nvSpPr>
        <p:spPr bwMode="auto">
          <a:xfrm>
            <a:off x="280120" y="912168"/>
            <a:ext cx="12241360" cy="234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01" tIns="64001" rIns="128001" bIns="64001"/>
          <a:lstStyle>
            <a:lvl1pPr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500" b="1" dirty="0" smtClean="0">
                <a:solidFill>
                  <a:srgbClr val="0000FF"/>
                </a:solidFill>
              </a:rPr>
              <a:t>Innowacje </a:t>
            </a:r>
            <a:r>
              <a:rPr lang="pl-PL" altLang="en-US" sz="2500" b="1" dirty="0">
                <a:solidFill>
                  <a:srgbClr val="0000FF"/>
                </a:solidFill>
              </a:rPr>
              <a:t>technologiczne a konkurencyjność przedsiębiorstwa </a:t>
            </a:r>
          </a:p>
          <a:p>
            <a:pPr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b="1" dirty="0" smtClean="0"/>
              <a:t>Wprowadzenie</a:t>
            </a:r>
            <a:endParaRPr lang="pl-PL" altLang="en-US" sz="2100" b="1" dirty="0"/>
          </a:p>
          <a:p>
            <a:pPr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b="1" dirty="0"/>
              <a:t>1. Teoretyczne podstawy innowacji </a:t>
            </a:r>
            <a:r>
              <a:rPr lang="pl-PL" altLang="en-US" sz="2100" b="1" dirty="0" smtClean="0"/>
              <a:t>technologicznych</a:t>
            </a:r>
            <a:endParaRPr lang="pl-PL" altLang="en-US" sz="2100" b="1" dirty="0"/>
          </a:p>
          <a:p>
            <a:pPr lvl="1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dirty="0"/>
              <a:t>1.1. Pojęcie i charakterystyka innowacji w naukach o </a:t>
            </a:r>
            <a:r>
              <a:rPr lang="pl-PL" altLang="en-US" sz="2100" dirty="0" smtClean="0"/>
              <a:t>zarządzaniu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dirty="0"/>
              <a:t>1.2. Rodzaje innowacji ze szczególnym uwzględnieniem innowacji technologicznych	</a:t>
            </a:r>
          </a:p>
          <a:p>
            <a:pPr lvl="1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dirty="0" smtClean="0"/>
              <a:t>1.3</a:t>
            </a:r>
            <a:r>
              <a:rPr lang="pl-PL" altLang="en-US" sz="2100" dirty="0"/>
              <a:t>. Modele zarządzania innowacjami w teorii nauk o </a:t>
            </a:r>
            <a:r>
              <a:rPr lang="pl-PL" altLang="en-US" sz="2100" dirty="0" smtClean="0"/>
              <a:t>zarządzaniu</a:t>
            </a:r>
            <a:endParaRPr lang="pl-PL" altLang="en-US" sz="2100" dirty="0"/>
          </a:p>
          <a:p>
            <a:pPr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b="1" dirty="0"/>
              <a:t>2. Konkurencyjność przedsiębiorstwa na </a:t>
            </a:r>
            <a:r>
              <a:rPr lang="pl-PL" altLang="en-US" sz="2100" b="1" dirty="0" smtClean="0"/>
              <a:t>rynku</a:t>
            </a:r>
            <a:endParaRPr lang="pl-PL" altLang="en-US" sz="2100" b="1" dirty="0"/>
          </a:p>
          <a:p>
            <a:pPr lvl="1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dirty="0"/>
              <a:t>2.1. Pojęcie i znaczenie rynkowe </a:t>
            </a:r>
            <a:r>
              <a:rPr lang="pl-PL" altLang="en-US" sz="2100" dirty="0" smtClean="0"/>
              <a:t>konkurencyjności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dirty="0"/>
              <a:t>2.2. Czynniki konkurencyjności </a:t>
            </a:r>
            <a:r>
              <a:rPr lang="pl-PL" altLang="en-US" sz="2100" dirty="0" smtClean="0"/>
              <a:t>przedsiębiorstwa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dirty="0"/>
              <a:t>2.3. Wpływy innowacji technologicznych na konkurencyjność </a:t>
            </a:r>
            <a:r>
              <a:rPr lang="pl-PL" altLang="en-US" sz="2100" dirty="0" smtClean="0"/>
              <a:t>przedsiębiorstwa</a:t>
            </a:r>
            <a:endParaRPr lang="pl-PL" altLang="en-US" sz="2100" dirty="0"/>
          </a:p>
          <a:p>
            <a:pPr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b="1" dirty="0"/>
              <a:t>3. Analiza wpływu innowacji technologicznych na </a:t>
            </a:r>
            <a:r>
              <a:rPr lang="pl-PL" altLang="en-US" sz="2100" b="1" dirty="0" smtClean="0"/>
              <a:t>konkurencyjność wybranego przedsiębiorstwa</a:t>
            </a:r>
            <a:endParaRPr lang="pl-PL" altLang="en-US" sz="2100" b="1" dirty="0"/>
          </a:p>
          <a:p>
            <a:pPr lvl="1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dirty="0"/>
              <a:t>3.1. Metodyka </a:t>
            </a:r>
            <a:r>
              <a:rPr lang="pl-PL" altLang="en-US" sz="2100" dirty="0" smtClean="0"/>
              <a:t>badań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dirty="0"/>
              <a:t>3.2. Charakterystyka badanego </a:t>
            </a:r>
            <a:r>
              <a:rPr lang="pl-PL" altLang="en-US" sz="2100" dirty="0" smtClean="0"/>
              <a:t>przedsiębiorstwa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dirty="0"/>
              <a:t>3.3. Rodzaje, źródła oraz przyczyny innowacji w badanym </a:t>
            </a:r>
            <a:r>
              <a:rPr lang="pl-PL" altLang="en-US" sz="2100" dirty="0" smtClean="0"/>
              <a:t>przedsiębiorstwie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dirty="0"/>
              <a:t>3.4.Uwarunkowania wdrażania innowacji w badanym </a:t>
            </a:r>
            <a:r>
              <a:rPr lang="pl-PL" altLang="en-US" sz="2100" dirty="0" smtClean="0"/>
              <a:t>przedsiębiorstwie</a:t>
            </a:r>
            <a:endParaRPr lang="pl-PL" altLang="en-US" sz="2100" dirty="0"/>
          </a:p>
          <a:p>
            <a:pPr lvl="1"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dirty="0"/>
              <a:t>3.5. Wpływ innowacji technologicznych na konkurencyjność badanego </a:t>
            </a:r>
            <a:r>
              <a:rPr lang="pl-PL" altLang="en-US" sz="2100" dirty="0" smtClean="0"/>
              <a:t>przedsiębiorstwa</a:t>
            </a:r>
            <a:endParaRPr lang="pl-PL" altLang="en-US" sz="2100" dirty="0"/>
          </a:p>
          <a:p>
            <a:pPr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b="1" dirty="0" smtClean="0"/>
              <a:t>Zakończenie</a:t>
            </a:r>
            <a:endParaRPr lang="pl-PL" altLang="en-US" sz="2100" b="1" dirty="0"/>
          </a:p>
          <a:p>
            <a:pPr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b="1" dirty="0" smtClean="0"/>
              <a:t>Bibliografia</a:t>
            </a:r>
            <a:endParaRPr lang="pl-PL" altLang="en-US" sz="2100" b="1" dirty="0"/>
          </a:p>
          <a:p>
            <a:pPr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b="1" dirty="0"/>
              <a:t>Spis </a:t>
            </a:r>
            <a:r>
              <a:rPr lang="pl-PL" altLang="en-US" sz="2100" b="1" dirty="0" smtClean="0"/>
              <a:t>tabel</a:t>
            </a:r>
            <a:endParaRPr lang="pl-PL" altLang="en-US" sz="2100" b="1" dirty="0"/>
          </a:p>
          <a:p>
            <a:pPr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b="1" dirty="0"/>
              <a:t>Spis </a:t>
            </a:r>
            <a:r>
              <a:rPr lang="pl-PL" altLang="en-US" sz="2100" b="1" dirty="0" smtClean="0"/>
              <a:t>rysunków</a:t>
            </a:r>
            <a:endParaRPr lang="pl-PL" altLang="en-US" sz="2100" b="1" dirty="0"/>
          </a:p>
          <a:p>
            <a:pPr>
              <a:spcBef>
                <a:spcPts val="0"/>
              </a:spcBef>
              <a:spcAft>
                <a:spcPts val="700"/>
              </a:spcAft>
              <a:buFontTx/>
              <a:buNone/>
            </a:pPr>
            <a:r>
              <a:rPr lang="pl-PL" altLang="en-US" sz="2100" b="1" dirty="0"/>
              <a:t>Załącznik </a:t>
            </a:r>
            <a:r>
              <a:rPr lang="pl-PL" altLang="en-US" sz="2100" b="1" dirty="0" smtClean="0"/>
              <a:t>1</a:t>
            </a:r>
            <a:endParaRPr lang="pl-PL" altLang="en-US" sz="2100" b="1" dirty="0"/>
          </a:p>
        </p:txBody>
      </p:sp>
    </p:spTree>
    <p:extLst>
      <p:ext uri="{BB962C8B-B14F-4D97-AF65-F5344CB8AC3E}">
        <p14:creationId xmlns:p14="http://schemas.microsoft.com/office/powerpoint/2010/main" val="279172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" y="213360"/>
            <a:ext cx="11628120" cy="533400"/>
          </a:xfrm>
        </p:spPr>
        <p:txBody>
          <a:bodyPr/>
          <a:lstStyle/>
          <a:p>
            <a:r>
              <a:rPr lang="pl-PL" altLang="en-US" sz="4900" b="1">
                <a:solidFill>
                  <a:srgbClr val="000099"/>
                </a:solidFill>
              </a:rPr>
              <a:t>Literatura w pracy dyplomowej</a:t>
            </a:r>
          </a:p>
        </p:txBody>
      </p:sp>
      <p:sp>
        <p:nvSpPr>
          <p:cNvPr id="4" name="Rectangle 1027"/>
          <p:cNvSpPr>
            <a:spLocks noChangeArrowheads="1"/>
          </p:cNvSpPr>
          <p:nvPr/>
        </p:nvSpPr>
        <p:spPr bwMode="auto">
          <a:xfrm>
            <a:off x="426720" y="984176"/>
            <a:ext cx="11948160" cy="2346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/>
          <a:lstStyle>
            <a:lvl1pPr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ts val="0"/>
              </a:spcBef>
              <a:spcAft>
                <a:spcPts val="1500"/>
              </a:spcAft>
              <a:buFontTx/>
              <a:buNone/>
            </a:pPr>
            <a:r>
              <a:rPr lang="pl-PL" altLang="en-US" sz="3500" dirty="0" smtClean="0">
                <a:solidFill>
                  <a:srgbClr val="000000"/>
                </a:solidFill>
              </a:rPr>
              <a:t>Część </a:t>
            </a:r>
            <a:r>
              <a:rPr lang="pl-PL" altLang="en-US" sz="3500" dirty="0">
                <a:solidFill>
                  <a:srgbClr val="000000"/>
                </a:solidFill>
              </a:rPr>
              <a:t>teoretyczną </a:t>
            </a:r>
            <a:r>
              <a:rPr lang="pl-PL" altLang="en-US" sz="3500" dirty="0" smtClean="0">
                <a:solidFill>
                  <a:srgbClr val="000000"/>
                </a:solidFill>
              </a:rPr>
              <a:t>pracy przygotowujemy </a:t>
            </a:r>
            <a:r>
              <a:rPr lang="pl-PL" altLang="en-US" sz="3500" b="1" u="sng" dirty="0">
                <a:solidFill>
                  <a:srgbClr val="000000"/>
                </a:solidFill>
              </a:rPr>
              <a:t>w oparciu o </a:t>
            </a:r>
            <a:r>
              <a:rPr lang="pl-PL" altLang="en-US" sz="3500" b="1" u="sng" dirty="0" smtClean="0">
                <a:solidFill>
                  <a:srgbClr val="000000"/>
                </a:solidFill>
              </a:rPr>
              <a:t>literaturę </a:t>
            </a:r>
            <a:r>
              <a:rPr lang="pl-PL" altLang="en-US" sz="3500" dirty="0" smtClean="0">
                <a:solidFill>
                  <a:srgbClr val="000000"/>
                </a:solidFill>
              </a:rPr>
              <a:t>dotyczącą </a:t>
            </a:r>
            <a:r>
              <a:rPr lang="pl-PL" altLang="en-US" sz="3500" dirty="0">
                <a:solidFill>
                  <a:srgbClr val="000000"/>
                </a:solidFill>
              </a:rPr>
              <a:t>przedmiotu</a:t>
            </a:r>
            <a:r>
              <a:rPr lang="pl-PL" altLang="en-US" sz="3500" dirty="0" smtClean="0">
                <a:solidFill>
                  <a:srgbClr val="000000"/>
                </a:solidFill>
              </a:rPr>
              <a:t>!</a:t>
            </a:r>
          </a:p>
          <a:p>
            <a:pPr>
              <a:spcBef>
                <a:spcPts val="0"/>
              </a:spcBef>
              <a:spcAft>
                <a:spcPts val="1500"/>
              </a:spcAft>
              <a:buFontTx/>
              <a:buNone/>
            </a:pPr>
            <a:r>
              <a:rPr lang="pl-PL" altLang="en-US" sz="3500" dirty="0">
                <a:solidFill>
                  <a:srgbClr val="000000"/>
                </a:solidFill>
              </a:rPr>
              <a:t>Źródła, które wykorzystujemy w pracy:</a:t>
            </a:r>
          </a:p>
          <a:p>
            <a:pPr marL="571500" indent="-571500">
              <a:spcBef>
                <a:spcPts val="0"/>
              </a:spcBef>
              <a:spcAft>
                <a:spcPts val="1500"/>
              </a:spcAft>
              <a:buFont typeface="+mj-lt"/>
              <a:buAutoNum type="arabicPeriod"/>
            </a:pPr>
            <a:r>
              <a:rPr lang="pl-PL" altLang="en-US" sz="3500" b="1" dirty="0">
                <a:solidFill>
                  <a:srgbClr val="0000FF"/>
                </a:solidFill>
              </a:rPr>
              <a:t>Monografie (książki) naukowe </a:t>
            </a:r>
            <a:r>
              <a:rPr lang="pl-PL" altLang="en-US" sz="3500" b="1" dirty="0" smtClean="0">
                <a:solidFill>
                  <a:srgbClr val="0000FF"/>
                </a:solidFill>
              </a:rPr>
              <a:t/>
            </a:r>
            <a:br>
              <a:rPr lang="pl-PL" altLang="en-US" sz="3500" b="1" dirty="0" smtClean="0">
                <a:solidFill>
                  <a:srgbClr val="0000FF"/>
                </a:solidFill>
              </a:rPr>
            </a:br>
            <a:r>
              <a:rPr lang="pl-PL" altLang="en-US" sz="3500" b="1" dirty="0" smtClean="0">
                <a:solidFill>
                  <a:srgbClr val="0000FF"/>
                </a:solidFill>
              </a:rPr>
              <a:t>konkretnych autorów</a:t>
            </a:r>
          </a:p>
          <a:p>
            <a:pPr marL="571500" indent="-571500">
              <a:spcBef>
                <a:spcPts val="0"/>
              </a:spcBef>
              <a:spcAft>
                <a:spcPts val="1500"/>
              </a:spcAft>
              <a:buFont typeface="+mj-lt"/>
              <a:buAutoNum type="arabicPeriod"/>
            </a:pPr>
            <a:r>
              <a:rPr lang="pl-PL" altLang="en-US" sz="3500" b="1" dirty="0">
                <a:solidFill>
                  <a:srgbClr val="0000FF"/>
                </a:solidFill>
              </a:rPr>
              <a:t>Rozdziały w monografiach (książkach) </a:t>
            </a:r>
            <a:r>
              <a:rPr lang="pl-PL" altLang="en-US" sz="3500" b="1" dirty="0" smtClean="0">
                <a:solidFill>
                  <a:srgbClr val="0000FF"/>
                </a:solidFill>
              </a:rPr>
              <a:t/>
            </a:r>
            <a:br>
              <a:rPr lang="pl-PL" altLang="en-US" sz="3500" b="1" dirty="0" smtClean="0">
                <a:solidFill>
                  <a:srgbClr val="0000FF"/>
                </a:solidFill>
              </a:rPr>
            </a:br>
            <a:r>
              <a:rPr lang="pl-PL" altLang="en-US" sz="3500" b="1" dirty="0" smtClean="0">
                <a:solidFill>
                  <a:srgbClr val="0000FF"/>
                </a:solidFill>
              </a:rPr>
              <a:t>naukowych </a:t>
            </a:r>
            <a:r>
              <a:rPr lang="pl-PL" altLang="en-US" sz="3500" b="1" dirty="0">
                <a:solidFill>
                  <a:srgbClr val="0000FF"/>
                </a:solidFill>
              </a:rPr>
              <a:t>pod redakcją</a:t>
            </a:r>
            <a:endParaRPr lang="pl-PL" altLang="en-US" sz="3500" b="1" dirty="0" smtClean="0">
              <a:solidFill>
                <a:srgbClr val="0000FF"/>
              </a:solidFill>
            </a:endParaRPr>
          </a:p>
          <a:p>
            <a:pPr marL="571500" indent="-571500">
              <a:spcBef>
                <a:spcPts val="0"/>
              </a:spcBef>
              <a:spcAft>
                <a:spcPts val="1500"/>
              </a:spcAft>
              <a:buFont typeface="+mj-lt"/>
              <a:buAutoNum type="arabicPeriod"/>
            </a:pPr>
            <a:r>
              <a:rPr lang="pl-PL" altLang="en-US" sz="3500" b="1" dirty="0" smtClean="0">
                <a:solidFill>
                  <a:srgbClr val="0000FF"/>
                </a:solidFill>
              </a:rPr>
              <a:t>Artykuły </a:t>
            </a:r>
            <a:r>
              <a:rPr lang="pl-PL" altLang="en-US" sz="3500" b="1" dirty="0">
                <a:solidFill>
                  <a:srgbClr val="0000FF"/>
                </a:solidFill>
              </a:rPr>
              <a:t>z </a:t>
            </a:r>
            <a:r>
              <a:rPr lang="pl-PL" altLang="en-US" sz="3500" b="1" dirty="0" smtClean="0">
                <a:solidFill>
                  <a:srgbClr val="0000FF"/>
                </a:solidFill>
              </a:rPr>
              <a:t>czasopism naukowych</a:t>
            </a:r>
          </a:p>
          <a:p>
            <a:pPr marL="571500" indent="-571500">
              <a:spcBef>
                <a:spcPts val="0"/>
              </a:spcBef>
              <a:spcAft>
                <a:spcPts val="1500"/>
              </a:spcAft>
              <a:buFont typeface="+mj-lt"/>
              <a:buAutoNum type="arabicPeriod"/>
            </a:pPr>
            <a:r>
              <a:rPr lang="pl-PL" altLang="en-US" sz="3500" dirty="0" smtClean="0">
                <a:solidFill>
                  <a:srgbClr val="000000"/>
                </a:solidFill>
              </a:rPr>
              <a:t>Akty </a:t>
            </a:r>
            <a:r>
              <a:rPr lang="pl-PL" altLang="en-US" sz="3500" dirty="0">
                <a:solidFill>
                  <a:srgbClr val="000000"/>
                </a:solidFill>
              </a:rPr>
              <a:t>prawne – najczęściej ustawy i rozporządzenia</a:t>
            </a:r>
          </a:p>
          <a:p>
            <a:pPr marL="571500" indent="-571500">
              <a:spcBef>
                <a:spcPts val="0"/>
              </a:spcBef>
              <a:spcAft>
                <a:spcPts val="1500"/>
              </a:spcAft>
              <a:buFont typeface="+mj-lt"/>
              <a:buAutoNum type="arabicPeriod"/>
            </a:pPr>
            <a:r>
              <a:rPr lang="pl-PL" altLang="en-US" sz="3500" dirty="0" smtClean="0">
                <a:solidFill>
                  <a:srgbClr val="000000"/>
                </a:solidFill>
              </a:rPr>
              <a:t>Materiały </a:t>
            </a:r>
            <a:r>
              <a:rPr lang="pl-PL" altLang="en-US" sz="3500" dirty="0">
                <a:solidFill>
                  <a:srgbClr val="000000"/>
                </a:solidFill>
              </a:rPr>
              <a:t>z </a:t>
            </a:r>
            <a:r>
              <a:rPr lang="pl-PL" altLang="en-US" sz="3500" dirty="0" err="1" smtClean="0">
                <a:solidFill>
                  <a:srgbClr val="000000"/>
                </a:solidFill>
              </a:rPr>
              <a:t>internetu</a:t>
            </a:r>
            <a:r>
              <a:rPr lang="pl-PL" altLang="en-US" sz="3500" dirty="0" smtClean="0">
                <a:solidFill>
                  <a:srgbClr val="000000"/>
                </a:solidFill>
              </a:rPr>
              <a:t> (strony internetowe)</a:t>
            </a:r>
            <a:endParaRPr lang="pl-PL" altLang="en-US" sz="3500" dirty="0">
              <a:solidFill>
                <a:srgbClr val="000000"/>
              </a:solidFill>
            </a:endParaRPr>
          </a:p>
          <a:p>
            <a:pPr marL="571500" indent="-571500">
              <a:spcBef>
                <a:spcPts val="0"/>
              </a:spcBef>
              <a:spcAft>
                <a:spcPts val="1500"/>
              </a:spcAft>
              <a:buFont typeface="+mj-lt"/>
              <a:buAutoNum type="arabicPeriod"/>
            </a:pPr>
            <a:r>
              <a:rPr lang="pl-PL" altLang="en-US" sz="3500" dirty="0" smtClean="0">
                <a:solidFill>
                  <a:srgbClr val="000000"/>
                </a:solidFill>
              </a:rPr>
              <a:t>Materiały </a:t>
            </a:r>
            <a:r>
              <a:rPr lang="pl-PL" altLang="en-US" sz="3500" dirty="0">
                <a:solidFill>
                  <a:srgbClr val="000000"/>
                </a:solidFill>
              </a:rPr>
              <a:t>wewnętrzne przedsiębiorstw: regulaminy, instrukcje, statuty, </a:t>
            </a:r>
            <a:r>
              <a:rPr lang="pl-PL" altLang="en-US" sz="3500" dirty="0" smtClean="0">
                <a:solidFill>
                  <a:srgbClr val="000000"/>
                </a:solidFill>
              </a:rPr>
              <a:t>struktury organizacyjne itp.</a:t>
            </a:r>
            <a:endParaRPr lang="pl-PL" altLang="en-US" sz="3500" dirty="0">
              <a:solidFill>
                <a:srgbClr val="000000"/>
              </a:solidFill>
            </a:endParaRPr>
          </a:p>
        </p:txBody>
      </p:sp>
      <p:sp>
        <p:nvSpPr>
          <p:cNvPr id="2" name="Nawias klamrowy zamykający 1"/>
          <p:cNvSpPr/>
          <p:nvPr/>
        </p:nvSpPr>
        <p:spPr bwMode="auto">
          <a:xfrm>
            <a:off x="8417024" y="3144416"/>
            <a:ext cx="648072" cy="2952328"/>
          </a:xfrm>
          <a:prstGeom prst="rightBrace">
            <a:avLst/>
          </a:prstGeom>
          <a:noFill/>
          <a:ln w="19050">
            <a:solidFill>
              <a:schemeClr val="tx1"/>
            </a:solidFill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z="2200" smtClean="0">
              <a:solidFill>
                <a:srgbClr val="000000"/>
              </a:solidFill>
            </a:endParaRPr>
          </a:p>
        </p:txBody>
      </p:sp>
      <p:sp>
        <p:nvSpPr>
          <p:cNvPr id="6" name="Rectangle 1027"/>
          <p:cNvSpPr>
            <a:spLocks noChangeArrowheads="1"/>
          </p:cNvSpPr>
          <p:nvPr/>
        </p:nvSpPr>
        <p:spPr bwMode="auto">
          <a:xfrm>
            <a:off x="9137104" y="4080520"/>
            <a:ext cx="3384376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8016" tIns="64008" rIns="128016" bIns="64008"/>
          <a:lstStyle>
            <a:lvl1pPr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1500"/>
              </a:spcAft>
              <a:buFontTx/>
              <a:buNone/>
            </a:pPr>
            <a:r>
              <a:rPr lang="pl-PL" altLang="en-US" sz="3500" b="1" dirty="0">
                <a:solidFill>
                  <a:srgbClr val="000000"/>
                </a:solidFill>
              </a:rPr>
              <a:t>Ź</a:t>
            </a:r>
            <a:r>
              <a:rPr lang="pl-PL" altLang="en-US" sz="3500" b="1" dirty="0" smtClean="0">
                <a:solidFill>
                  <a:srgbClr val="000000"/>
                </a:solidFill>
              </a:rPr>
              <a:t>ródła naukowe</a:t>
            </a:r>
            <a:br>
              <a:rPr lang="pl-PL" altLang="en-US" sz="3500" b="1" dirty="0" smtClean="0">
                <a:solidFill>
                  <a:srgbClr val="000000"/>
                </a:solidFill>
              </a:rPr>
            </a:br>
            <a:r>
              <a:rPr lang="pl-PL" altLang="en-US" sz="3500" b="1" dirty="0" smtClean="0">
                <a:solidFill>
                  <a:srgbClr val="000000"/>
                </a:solidFill>
              </a:rPr>
              <a:t>(najważniejsze)</a:t>
            </a:r>
            <a:endParaRPr lang="pl-PL" altLang="en-US" sz="35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28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60120" y="213360"/>
            <a:ext cx="10881360" cy="746760"/>
          </a:xfrm>
        </p:spPr>
        <p:txBody>
          <a:bodyPr/>
          <a:lstStyle/>
          <a:p>
            <a:r>
              <a:rPr lang="pl-PL" altLang="en-US" sz="4900" b="1">
                <a:solidFill>
                  <a:srgbClr val="000099"/>
                </a:solidFill>
              </a:rPr>
              <a:t>Gdzie i jak szukać literatury?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" y="1066800"/>
            <a:ext cx="12374880" cy="8321040"/>
          </a:xfrm>
        </p:spPr>
        <p:txBody>
          <a:bodyPr/>
          <a:lstStyle/>
          <a:p>
            <a:pPr>
              <a:spcBef>
                <a:spcPts val="2000"/>
              </a:spcBef>
            </a:pPr>
            <a:r>
              <a:rPr lang="pl-PL" altLang="en-US" sz="3500" dirty="0" smtClean="0"/>
              <a:t>Literaturę </a:t>
            </a:r>
            <a:r>
              <a:rPr lang="pl-PL" altLang="en-US" sz="3500" dirty="0"/>
              <a:t>(książki i artykuły) szukamy </a:t>
            </a:r>
            <a:r>
              <a:rPr lang="pl-PL" altLang="en-US" sz="3500" dirty="0" smtClean="0"/>
              <a:t>w bibliotekach</a:t>
            </a:r>
            <a:br>
              <a:rPr lang="pl-PL" altLang="en-US" sz="3500" dirty="0" smtClean="0"/>
            </a:br>
            <a:r>
              <a:rPr lang="pl-PL" altLang="en-US" sz="3500" dirty="0" smtClean="0"/>
              <a:t>i </a:t>
            </a:r>
            <a:r>
              <a:rPr lang="pl-PL" altLang="en-US" sz="3500" dirty="0"/>
              <a:t>w </a:t>
            </a:r>
            <a:r>
              <a:rPr lang="pl-PL" altLang="en-US" sz="3500" dirty="0" err="1" smtClean="0"/>
              <a:t>internecie</a:t>
            </a:r>
            <a:endParaRPr lang="pl-PL" altLang="en-US" sz="3500" dirty="0" smtClean="0"/>
          </a:p>
          <a:p>
            <a:pPr lvl="1">
              <a:spcBef>
                <a:spcPts val="2000"/>
              </a:spcBef>
            </a:pPr>
            <a:r>
              <a:rPr lang="pl-PL" altLang="pl-PL" sz="3500" dirty="0" smtClean="0"/>
              <a:t>Biblioteka Uniwersytetu Łódzkiego</a:t>
            </a:r>
          </a:p>
          <a:p>
            <a:pPr lvl="1">
              <a:spcBef>
                <a:spcPts val="2000"/>
              </a:spcBef>
            </a:pPr>
            <a:r>
              <a:rPr lang="pl-PL" altLang="pl-PL" sz="3500" dirty="0" smtClean="0">
                <a:solidFill>
                  <a:srgbClr val="FF0000"/>
                </a:solidFill>
              </a:rPr>
              <a:t>google.com </a:t>
            </a:r>
            <a:r>
              <a:rPr lang="pl-PL" altLang="pl-PL" sz="3500" dirty="0">
                <a:solidFill>
                  <a:srgbClr val="FF0000"/>
                </a:solidFill>
              </a:rPr>
              <a:t>– </a:t>
            </a:r>
            <a:r>
              <a:rPr lang="pl-PL" altLang="pl-PL" sz="3500" dirty="0" smtClean="0">
                <a:solidFill>
                  <a:srgbClr val="FF0000"/>
                </a:solidFill>
              </a:rPr>
              <a:t>nie zalecam!</a:t>
            </a:r>
            <a:endParaRPr lang="pl-PL" altLang="pl-PL" sz="3500" dirty="0">
              <a:solidFill>
                <a:srgbClr val="FF0000"/>
              </a:solidFill>
            </a:endParaRPr>
          </a:p>
          <a:p>
            <a:pPr lvl="1">
              <a:spcBef>
                <a:spcPts val="2000"/>
              </a:spcBef>
            </a:pPr>
            <a:r>
              <a:rPr lang="pl-PL" altLang="pl-PL" sz="3500" b="1" dirty="0">
                <a:solidFill>
                  <a:srgbClr val="0000FF"/>
                </a:solidFill>
              </a:rPr>
              <a:t>scholar.google.com </a:t>
            </a:r>
            <a:r>
              <a:rPr lang="pl-PL" altLang="pl-PL" sz="3500" b="1" dirty="0" smtClean="0">
                <a:solidFill>
                  <a:srgbClr val="0000FF"/>
                </a:solidFill>
              </a:rPr>
              <a:t>(bez </a:t>
            </a:r>
            <a:r>
              <a:rPr lang="pl-PL" altLang="pl-PL" sz="3500" b="1" dirty="0">
                <a:solidFill>
                  <a:srgbClr val="0000FF"/>
                </a:solidFill>
              </a:rPr>
              <a:t>www!!!) – </a:t>
            </a:r>
            <a:r>
              <a:rPr lang="pl-PL" altLang="pl-PL" sz="3500" b="1" dirty="0" smtClean="0">
                <a:solidFill>
                  <a:srgbClr val="0000FF"/>
                </a:solidFill>
              </a:rPr>
              <a:t>baza artykułów </a:t>
            </a:r>
            <a:br>
              <a:rPr lang="pl-PL" altLang="pl-PL" sz="3500" b="1" dirty="0" smtClean="0">
                <a:solidFill>
                  <a:srgbClr val="0000FF"/>
                </a:solidFill>
              </a:rPr>
            </a:br>
            <a:r>
              <a:rPr lang="pl-PL" altLang="pl-PL" sz="3500" b="1" dirty="0" smtClean="0">
                <a:solidFill>
                  <a:srgbClr val="0000FF"/>
                </a:solidFill>
              </a:rPr>
              <a:t>z czasopism naukowych</a:t>
            </a:r>
            <a:endParaRPr lang="pl-PL" altLang="pl-PL" sz="3500" b="1" dirty="0">
              <a:solidFill>
                <a:srgbClr val="0000FF"/>
              </a:solidFill>
            </a:endParaRPr>
          </a:p>
          <a:p>
            <a:pPr lvl="1">
              <a:spcBef>
                <a:spcPts val="2000"/>
              </a:spcBef>
            </a:pPr>
            <a:r>
              <a:rPr lang="pl-PL" altLang="pl-PL" sz="3500" b="1" dirty="0">
                <a:solidFill>
                  <a:srgbClr val="0000FF"/>
                </a:solidFill>
              </a:rPr>
              <a:t>books.google.com</a:t>
            </a:r>
            <a:r>
              <a:rPr lang="pl-PL" altLang="pl-PL" sz="3500" dirty="0"/>
              <a:t> </a:t>
            </a:r>
            <a:r>
              <a:rPr lang="pl-PL" altLang="pl-PL" sz="3500" dirty="0" smtClean="0"/>
              <a:t>(bez </a:t>
            </a:r>
            <a:r>
              <a:rPr lang="pl-PL" altLang="pl-PL" sz="3500" dirty="0"/>
              <a:t>www!!!) – </a:t>
            </a:r>
            <a:r>
              <a:rPr lang="pl-PL" altLang="pl-PL" sz="3500" dirty="0" smtClean="0"/>
              <a:t>baza książek naukowych</a:t>
            </a:r>
            <a:endParaRPr lang="pl-PL" altLang="en-US" sz="3500" dirty="0"/>
          </a:p>
        </p:txBody>
      </p:sp>
    </p:spTree>
    <p:extLst>
      <p:ext uri="{BB962C8B-B14F-4D97-AF65-F5344CB8AC3E}">
        <p14:creationId xmlns:p14="http://schemas.microsoft.com/office/powerpoint/2010/main" val="409673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build="p" autoUpdateAnimBg="0"/>
    </p:bldLst>
  </p:timing>
</p:sld>
</file>

<file path=ppt/theme/theme1.xml><?xml version="1.0" encoding="utf-8"?>
<a:theme xmlns:a="http://schemas.openxmlformats.org/drawingml/2006/main" name="3_Projekt domyślny">
  <a:themeElements>
    <a:clrScheme name="Niestandardowy 2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pl-PL" altLang="pl-P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pl-PL" altLang="pl-P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Projekt domyślny">
  <a:themeElements>
    <a:clrScheme name="Niestandardowy 2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pl-PL" altLang="pl-P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pl-PL" altLang="pl-PL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12314</TotalTime>
  <Words>703</Words>
  <Application>Microsoft Office PowerPoint</Application>
  <PresentationFormat>Papier A3 (297x420 mm)</PresentationFormat>
  <Paragraphs>149</Paragraphs>
  <Slides>9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9</vt:i4>
      </vt:variant>
    </vt:vector>
  </HeadingPairs>
  <TitlesOfParts>
    <vt:vector size="11" baseType="lpstr">
      <vt:lpstr>3_Projekt domyślny</vt:lpstr>
      <vt:lpstr>2_Projekt domyślny</vt:lpstr>
      <vt:lpstr>Dzisiejsze spotkanie</vt:lpstr>
      <vt:lpstr>Ogólna struktura pracy dyplomowej</vt:lpstr>
      <vt:lpstr>Przykłady struktury prac dyplomowych</vt:lpstr>
      <vt:lpstr>Przykłady struktury prac dyplomowych</vt:lpstr>
      <vt:lpstr>Przykłady struktury prac dyplomowych</vt:lpstr>
      <vt:lpstr>Przykłady struktury prac dyplomowych</vt:lpstr>
      <vt:lpstr>Przykłady struktury prac dyplomowych</vt:lpstr>
      <vt:lpstr>Literatura w pracy dyplomowej</vt:lpstr>
      <vt:lpstr>Gdzie i jak szukać literatury?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Marek Matejun</dc:creator>
  <cp:lastModifiedBy>Kowalski Ryszard</cp:lastModifiedBy>
  <cp:revision>1171</cp:revision>
  <cp:lastPrinted>2004-04-14T05:44:38Z</cp:lastPrinted>
  <dcterms:created xsi:type="dcterms:W3CDTF">2004-04-12T18:55:21Z</dcterms:created>
  <dcterms:modified xsi:type="dcterms:W3CDTF">2026-06-19T13:53:54Z</dcterms:modified>
</cp:coreProperties>
</file>