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94" r:id="rId1"/>
    <p:sldMasterId id="2147483906" r:id="rId2"/>
    <p:sldMasterId id="2147483918" r:id="rId3"/>
    <p:sldMasterId id="2147483930" r:id="rId4"/>
    <p:sldMasterId id="2147483944" r:id="rId5"/>
    <p:sldMasterId id="2147483956" r:id="rId6"/>
  </p:sldMasterIdLst>
  <p:notesMasterIdLst>
    <p:notesMasterId r:id="rId23"/>
  </p:notesMasterIdLst>
  <p:handoutMasterIdLst>
    <p:handoutMasterId r:id="rId24"/>
  </p:handoutMasterIdLst>
  <p:sldIdLst>
    <p:sldId id="1117" r:id="rId7"/>
    <p:sldId id="1159" r:id="rId8"/>
    <p:sldId id="1158" r:id="rId9"/>
    <p:sldId id="1278" r:id="rId10"/>
    <p:sldId id="1162" r:id="rId11"/>
    <p:sldId id="1163" r:id="rId12"/>
    <p:sldId id="1282" r:id="rId13"/>
    <p:sldId id="1164" r:id="rId14"/>
    <p:sldId id="1184" r:id="rId15"/>
    <p:sldId id="1185" r:id="rId16"/>
    <p:sldId id="1166" r:id="rId17"/>
    <p:sldId id="1188" r:id="rId18"/>
    <p:sldId id="1281" r:id="rId19"/>
    <p:sldId id="1240" r:id="rId20"/>
    <p:sldId id="1189" r:id="rId21"/>
    <p:sldId id="1190" r:id="rId22"/>
  </p:sldIdLst>
  <p:sldSz cx="12801600" cy="9601200" type="A3"/>
  <p:notesSz cx="6858000" cy="9774238"/>
  <p:defaultTextStyle>
    <a:defPPr>
      <a:defRPr lang="pl-PL"/>
    </a:defPPr>
    <a:lvl1pPr algn="l" rtl="0" eaLnBrk="0" fontAlgn="base" hangingPunct="0">
      <a:spcBef>
        <a:spcPct val="20000"/>
      </a:spcBef>
      <a:spcAft>
        <a:spcPct val="0"/>
      </a:spcAft>
      <a:buChar char="•"/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36692" algn="l" rtl="0" eaLnBrk="0" fontAlgn="base" hangingPunct="0">
      <a:spcBef>
        <a:spcPct val="20000"/>
      </a:spcBef>
      <a:spcAft>
        <a:spcPct val="0"/>
      </a:spcAft>
      <a:buChar char="•"/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73392" algn="l" rtl="0" eaLnBrk="0" fontAlgn="base" hangingPunct="0">
      <a:spcBef>
        <a:spcPct val="20000"/>
      </a:spcBef>
      <a:spcAft>
        <a:spcPct val="0"/>
      </a:spcAft>
      <a:buChar char="•"/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910112" algn="l" rtl="0" eaLnBrk="0" fontAlgn="base" hangingPunct="0">
      <a:spcBef>
        <a:spcPct val="20000"/>
      </a:spcBef>
      <a:spcAft>
        <a:spcPct val="0"/>
      </a:spcAft>
      <a:buChar char="•"/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546830" algn="l" rtl="0" eaLnBrk="0" fontAlgn="base" hangingPunct="0">
      <a:spcBef>
        <a:spcPct val="20000"/>
      </a:spcBef>
      <a:spcAft>
        <a:spcPct val="0"/>
      </a:spcAft>
      <a:buChar char="•"/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183545" algn="l" defTabSz="1273392" rtl="0" eaLnBrk="1" latinLnBrk="0" hangingPunct="1"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3820257" algn="l" defTabSz="1273392" rtl="0" eaLnBrk="1" latinLnBrk="0" hangingPunct="1"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4456967" algn="l" defTabSz="1273392" rtl="0" eaLnBrk="1" latinLnBrk="0" hangingPunct="1"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5093675" algn="l" defTabSz="1273392" rtl="0" eaLnBrk="1" latinLnBrk="0" hangingPunct="1">
      <a:defRPr sz="31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3024">
          <p15:clr>
            <a:srgbClr val="A4A3A4"/>
          </p15:clr>
        </p15:guide>
        <p15:guide id="4" pos="403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78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161"/>
    <a:srgbClr val="E4B4AA"/>
    <a:srgbClr val="000099"/>
    <a:srgbClr val="CCFFCC"/>
    <a:srgbClr val="008000"/>
    <a:srgbClr val="0033CC"/>
    <a:srgbClr val="FF0000"/>
    <a:srgbClr val="00CC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421" autoAdjust="0"/>
    <p:restoredTop sz="94737" autoAdjust="0"/>
  </p:normalViewPr>
  <p:slideViewPr>
    <p:cSldViewPr>
      <p:cViewPr varScale="1">
        <p:scale>
          <a:sx n="111" d="100"/>
          <a:sy n="111" d="100"/>
        </p:scale>
        <p:origin x="-1878" y="-78"/>
      </p:cViewPr>
      <p:guideLst>
        <p:guide orient="horz" pos="2160"/>
        <p:guide orient="horz" pos="3024"/>
        <p:guide pos="2880"/>
        <p:guide pos="403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60" y="-90"/>
      </p:cViewPr>
      <p:guideLst>
        <p:guide orient="horz" pos="3078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handoutMaster" Target="handoutMasters/handout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296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929640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fld id="{28EF9031-2071-4582-86F5-D87342B4F08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43659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88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98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5838" y="733425"/>
            <a:ext cx="4886325" cy="36655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643438"/>
            <a:ext cx="5029200" cy="439737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/>
              <a:t>Kliknij, aby edytować style wzorca tekstu</a:t>
            </a:r>
          </a:p>
          <a:p>
            <a:pPr lvl="1"/>
            <a:r>
              <a:rPr lang="pl-PL" altLang="pl-PL" noProof="0"/>
              <a:t>Drugi poziom</a:t>
            </a:r>
          </a:p>
          <a:p>
            <a:pPr lvl="2"/>
            <a:r>
              <a:rPr lang="pl-PL" altLang="pl-PL" noProof="0"/>
              <a:t>Trzeci poziom</a:t>
            </a:r>
          </a:p>
          <a:p>
            <a:pPr lvl="3"/>
            <a:r>
              <a:rPr lang="pl-PL" altLang="pl-PL" noProof="0"/>
              <a:t>Czwarty poziom</a:t>
            </a:r>
          </a:p>
          <a:p>
            <a:pPr lvl="4"/>
            <a:r>
              <a:rPr lang="pl-PL" altLang="pl-PL" noProof="0"/>
              <a:t>Piąty poziom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285288"/>
            <a:ext cx="2971800" cy="4889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1200" b="1"/>
            </a:lvl1pPr>
          </a:lstStyle>
          <a:p>
            <a:pPr>
              <a:defRPr/>
            </a:pPr>
            <a:fld id="{7E92DBD5-5720-4925-A179-D3DF8BE78F1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1690817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636692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273392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910112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546830" algn="l" rtl="0" eaLnBrk="0" fontAlgn="base" hangingPunct="0">
      <a:spcBef>
        <a:spcPct val="30000"/>
      </a:spcBef>
      <a:spcAft>
        <a:spcPct val="0"/>
      </a:spcAft>
      <a:defRPr sz="17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3183545" algn="l" defTabSz="127339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6pPr>
    <a:lvl7pPr marL="3820257" algn="l" defTabSz="127339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7pPr>
    <a:lvl8pPr marL="4456967" algn="l" defTabSz="127339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8pPr>
    <a:lvl9pPr marL="5093675" algn="l" defTabSz="1273392" rtl="0" eaLnBrk="1" latinLnBrk="0" hangingPunct="1">
      <a:defRPr sz="1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0120" y="2982659"/>
            <a:ext cx="10881360" cy="2058035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36692" indent="0" algn="ctr">
              <a:buNone/>
              <a:defRPr/>
            </a:lvl2pPr>
            <a:lvl3pPr marL="1273392" indent="0" algn="ctr">
              <a:buNone/>
              <a:defRPr/>
            </a:lvl3pPr>
            <a:lvl4pPr marL="1910112" indent="0" algn="ctr">
              <a:buNone/>
              <a:defRPr/>
            </a:lvl4pPr>
            <a:lvl5pPr marL="2546830" indent="0" algn="ctr">
              <a:buNone/>
              <a:defRPr/>
            </a:lvl5pPr>
            <a:lvl6pPr marL="3183545" indent="0" algn="ctr">
              <a:buNone/>
              <a:defRPr/>
            </a:lvl6pPr>
            <a:lvl7pPr marL="3820257" indent="0" algn="ctr">
              <a:buNone/>
              <a:defRPr/>
            </a:lvl7pPr>
            <a:lvl8pPr marL="4456967" indent="0" algn="ctr">
              <a:buNone/>
              <a:defRPr/>
            </a:lvl8pPr>
            <a:lvl9pPr marL="5093675" indent="0" algn="ctr">
              <a:buNone/>
              <a:defRPr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1421C7-D7BC-4817-A136-7C575DC428C1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1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9730EF-9EDF-4551-AEB4-96F7DAB34D60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1465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6169724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/>
            </a:lvl1pPr>
            <a:lvl2pPr marL="636692" indent="0">
              <a:buNone/>
              <a:defRPr sz="2500"/>
            </a:lvl2pPr>
            <a:lvl3pPr marL="1273392" indent="0">
              <a:buNone/>
              <a:defRPr sz="2200"/>
            </a:lvl3pPr>
            <a:lvl4pPr marL="1910112" indent="0">
              <a:buNone/>
              <a:defRPr sz="2000"/>
            </a:lvl4pPr>
            <a:lvl5pPr marL="2546830" indent="0">
              <a:buNone/>
              <a:defRPr sz="2000"/>
            </a:lvl5pPr>
            <a:lvl6pPr marL="3183545" indent="0">
              <a:buNone/>
              <a:defRPr sz="2000"/>
            </a:lvl6pPr>
            <a:lvl7pPr marL="3820257" indent="0">
              <a:buNone/>
              <a:defRPr sz="2000"/>
            </a:lvl7pPr>
            <a:lvl8pPr marL="4456967" indent="0">
              <a:buNone/>
              <a:defRPr sz="2000"/>
            </a:lvl8pPr>
            <a:lvl9pPr marL="5093675" indent="0">
              <a:buNone/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0C451E-4A28-45E0-A36F-68B3540BC2EE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127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6012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748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A2A5EA-5224-4158-9527-BC179697150C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6563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0" y="384492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0080" y="2149160"/>
            <a:ext cx="5656263" cy="895668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692" indent="0">
              <a:buNone/>
              <a:defRPr sz="2800" b="1"/>
            </a:lvl2pPr>
            <a:lvl3pPr marL="1273392" indent="0">
              <a:buNone/>
              <a:defRPr sz="2500" b="1"/>
            </a:lvl3pPr>
            <a:lvl4pPr marL="1910112" indent="0">
              <a:buNone/>
              <a:defRPr sz="2200" b="1"/>
            </a:lvl4pPr>
            <a:lvl5pPr marL="2546830" indent="0">
              <a:buNone/>
              <a:defRPr sz="2200" b="1"/>
            </a:lvl5pPr>
            <a:lvl6pPr marL="3183545" indent="0">
              <a:buNone/>
              <a:defRPr sz="2200" b="1"/>
            </a:lvl6pPr>
            <a:lvl7pPr marL="3820257" indent="0">
              <a:buNone/>
              <a:defRPr sz="2200" b="1"/>
            </a:lvl7pPr>
            <a:lvl8pPr marL="4456967" indent="0">
              <a:buNone/>
              <a:defRPr sz="2200" b="1"/>
            </a:lvl8pPr>
            <a:lvl9pPr marL="5093675" indent="0">
              <a:buNone/>
              <a:defRPr sz="2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503100" y="2149160"/>
            <a:ext cx="5658485" cy="895668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692" indent="0">
              <a:buNone/>
              <a:defRPr sz="2800" b="1"/>
            </a:lvl2pPr>
            <a:lvl3pPr marL="1273392" indent="0">
              <a:buNone/>
              <a:defRPr sz="2500" b="1"/>
            </a:lvl3pPr>
            <a:lvl4pPr marL="1910112" indent="0">
              <a:buNone/>
              <a:defRPr sz="2200" b="1"/>
            </a:lvl4pPr>
            <a:lvl5pPr marL="2546830" indent="0">
              <a:buNone/>
              <a:defRPr sz="2200" b="1"/>
            </a:lvl5pPr>
            <a:lvl6pPr marL="3183545" indent="0">
              <a:buNone/>
              <a:defRPr sz="2200" b="1"/>
            </a:lvl6pPr>
            <a:lvl7pPr marL="3820257" indent="0">
              <a:buNone/>
              <a:defRPr sz="2200" b="1"/>
            </a:lvl7pPr>
            <a:lvl8pPr marL="4456967" indent="0">
              <a:buNone/>
              <a:defRPr sz="2200" b="1"/>
            </a:lvl8pPr>
            <a:lvl9pPr marL="5093675" indent="0">
              <a:buNone/>
              <a:defRPr sz="2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503100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8A525-D529-43BF-B1D6-0290DFC360FC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5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D24E37-A393-4B9D-8D09-7D267AF27C18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775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68CBBF-4E43-41D1-A4CD-B3D5807BB149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2965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6" y="382331"/>
            <a:ext cx="4211638" cy="1626871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5070" y="382276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0086" y="2009145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6692" indent="0">
              <a:buNone/>
              <a:defRPr sz="1700"/>
            </a:lvl2pPr>
            <a:lvl3pPr marL="1273392" indent="0">
              <a:buNone/>
              <a:defRPr sz="1400"/>
            </a:lvl3pPr>
            <a:lvl4pPr marL="1910112" indent="0">
              <a:buNone/>
              <a:defRPr sz="1300"/>
            </a:lvl4pPr>
            <a:lvl5pPr marL="2546830" indent="0">
              <a:buNone/>
              <a:defRPr sz="1300"/>
            </a:lvl5pPr>
            <a:lvl6pPr marL="3183545" indent="0">
              <a:buNone/>
              <a:defRPr sz="1300"/>
            </a:lvl6pPr>
            <a:lvl7pPr marL="3820257" indent="0">
              <a:buNone/>
              <a:defRPr sz="1300"/>
            </a:lvl7pPr>
            <a:lvl8pPr marL="4456967" indent="0">
              <a:buNone/>
              <a:defRPr sz="1300"/>
            </a:lvl8pPr>
            <a:lvl9pPr marL="5093675" indent="0">
              <a:buNone/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FFE969-DBB6-4B10-A623-0CDB800F9447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76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203" y="6720902"/>
            <a:ext cx="7680960" cy="793435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6692" indent="0">
              <a:buNone/>
              <a:defRPr sz="3900"/>
            </a:lvl2pPr>
            <a:lvl3pPr marL="1273392" indent="0">
              <a:buNone/>
              <a:defRPr sz="3400"/>
            </a:lvl3pPr>
            <a:lvl4pPr marL="1910112" indent="0">
              <a:buNone/>
              <a:defRPr sz="2800"/>
            </a:lvl4pPr>
            <a:lvl5pPr marL="2546830" indent="0">
              <a:buNone/>
              <a:defRPr sz="2800"/>
            </a:lvl5pPr>
            <a:lvl6pPr marL="3183545" indent="0">
              <a:buNone/>
              <a:defRPr sz="2800"/>
            </a:lvl6pPr>
            <a:lvl7pPr marL="3820257" indent="0">
              <a:buNone/>
              <a:defRPr sz="2800"/>
            </a:lvl7pPr>
            <a:lvl8pPr marL="4456967" indent="0">
              <a:buNone/>
              <a:defRPr sz="2800"/>
            </a:lvl8pPr>
            <a:lvl9pPr marL="5093675" indent="0">
              <a:buNone/>
              <a:defRPr sz="2800"/>
            </a:lvl9pPr>
          </a:lstStyle>
          <a:p>
            <a:pPr lvl="0"/>
            <a:endParaRPr lang="pl-PL" noProof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09203" y="7514275"/>
            <a:ext cx="7680960" cy="1126808"/>
          </a:xfrm>
        </p:spPr>
        <p:txBody>
          <a:bodyPr/>
          <a:lstStyle>
            <a:lvl1pPr marL="0" indent="0">
              <a:buNone/>
              <a:defRPr sz="2000"/>
            </a:lvl1pPr>
            <a:lvl2pPr marL="636692" indent="0">
              <a:buNone/>
              <a:defRPr sz="1700"/>
            </a:lvl2pPr>
            <a:lvl3pPr marL="1273392" indent="0">
              <a:buNone/>
              <a:defRPr sz="1400"/>
            </a:lvl3pPr>
            <a:lvl4pPr marL="1910112" indent="0">
              <a:buNone/>
              <a:defRPr sz="1300"/>
            </a:lvl4pPr>
            <a:lvl5pPr marL="2546830" indent="0">
              <a:buNone/>
              <a:defRPr sz="1300"/>
            </a:lvl5pPr>
            <a:lvl6pPr marL="3183545" indent="0">
              <a:buNone/>
              <a:defRPr sz="1300"/>
            </a:lvl6pPr>
            <a:lvl7pPr marL="3820257" indent="0">
              <a:buNone/>
              <a:defRPr sz="1300"/>
            </a:lvl7pPr>
            <a:lvl8pPr marL="4456967" indent="0">
              <a:buNone/>
              <a:defRPr sz="1300"/>
            </a:lvl8pPr>
            <a:lvl9pPr marL="5093675" indent="0">
              <a:buNone/>
              <a:defRPr sz="13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A8F0DD-F40C-440E-A920-01C359CC8F2A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00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901083-EEAD-4BA7-952F-45324D918BC3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0565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21140" y="853440"/>
            <a:ext cx="2720340" cy="7680960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60120" y="853440"/>
            <a:ext cx="7947660" cy="768096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FF81F3-F478-495E-8977-8A7E98912C62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5057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0120" y="2982657"/>
            <a:ext cx="10881360" cy="205803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36692" indent="0" algn="ctr">
              <a:buNone/>
              <a:defRPr/>
            </a:lvl2pPr>
            <a:lvl3pPr marL="1273392" indent="0" algn="ctr">
              <a:buNone/>
              <a:defRPr/>
            </a:lvl3pPr>
            <a:lvl4pPr marL="1910112" indent="0" algn="ctr">
              <a:buNone/>
              <a:defRPr/>
            </a:lvl4pPr>
            <a:lvl5pPr marL="2546830" indent="0" algn="ctr">
              <a:buNone/>
              <a:defRPr/>
            </a:lvl5pPr>
            <a:lvl6pPr marL="3183545" indent="0" algn="ctr">
              <a:buNone/>
              <a:defRPr/>
            </a:lvl6pPr>
            <a:lvl7pPr marL="3820257" indent="0" algn="ctr">
              <a:buNone/>
              <a:defRPr/>
            </a:lvl7pPr>
            <a:lvl8pPr marL="4456967" indent="0" algn="ctr">
              <a:buNone/>
              <a:defRPr/>
            </a:lvl8pPr>
            <a:lvl9pPr marL="5093675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BF8967D7-D523-42E4-BEB9-124E193934E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53988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E84760A8-BCDD-4BE3-B55C-CFE5181147E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939199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616972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/>
            </a:lvl1pPr>
            <a:lvl2pPr marL="636692" indent="0">
              <a:buNone/>
              <a:defRPr sz="2500"/>
            </a:lvl2pPr>
            <a:lvl3pPr marL="1273392" indent="0">
              <a:buNone/>
              <a:defRPr sz="2200"/>
            </a:lvl3pPr>
            <a:lvl4pPr marL="1910112" indent="0">
              <a:buNone/>
              <a:defRPr sz="2000"/>
            </a:lvl4pPr>
            <a:lvl5pPr marL="2546830" indent="0">
              <a:buNone/>
              <a:defRPr sz="2000"/>
            </a:lvl5pPr>
            <a:lvl6pPr marL="3183545" indent="0">
              <a:buNone/>
              <a:defRPr sz="2000"/>
            </a:lvl6pPr>
            <a:lvl7pPr marL="3820257" indent="0">
              <a:buNone/>
              <a:defRPr sz="2000"/>
            </a:lvl7pPr>
            <a:lvl8pPr marL="4456967" indent="0">
              <a:buNone/>
              <a:defRPr sz="2000"/>
            </a:lvl8pPr>
            <a:lvl9pPr marL="5093675" indent="0">
              <a:buNone/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0049E3DD-5FBA-425D-97FC-34014A93D9E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28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6012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748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B7BF7F25-4FF1-42A8-91B4-15FB9B28BD6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41753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692" indent="0">
              <a:buNone/>
              <a:defRPr sz="2800" b="1"/>
            </a:lvl2pPr>
            <a:lvl3pPr marL="1273392" indent="0">
              <a:buNone/>
              <a:defRPr sz="2500" b="1"/>
            </a:lvl3pPr>
            <a:lvl4pPr marL="1910112" indent="0">
              <a:buNone/>
              <a:defRPr sz="2200" b="1"/>
            </a:lvl4pPr>
            <a:lvl5pPr marL="2546830" indent="0">
              <a:buNone/>
              <a:defRPr sz="2200" b="1"/>
            </a:lvl5pPr>
            <a:lvl6pPr marL="3183545" indent="0">
              <a:buNone/>
              <a:defRPr sz="2200" b="1"/>
            </a:lvl6pPr>
            <a:lvl7pPr marL="3820257" indent="0">
              <a:buNone/>
              <a:defRPr sz="2200" b="1"/>
            </a:lvl7pPr>
            <a:lvl8pPr marL="4456967" indent="0">
              <a:buNone/>
              <a:defRPr sz="2200" b="1"/>
            </a:lvl8pPr>
            <a:lvl9pPr marL="5093675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50309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692" indent="0">
              <a:buNone/>
              <a:defRPr sz="2800" b="1"/>
            </a:lvl2pPr>
            <a:lvl3pPr marL="1273392" indent="0">
              <a:buNone/>
              <a:defRPr sz="2500" b="1"/>
            </a:lvl3pPr>
            <a:lvl4pPr marL="1910112" indent="0">
              <a:buNone/>
              <a:defRPr sz="2200" b="1"/>
            </a:lvl4pPr>
            <a:lvl5pPr marL="2546830" indent="0">
              <a:buNone/>
              <a:defRPr sz="2200" b="1"/>
            </a:lvl5pPr>
            <a:lvl6pPr marL="3183545" indent="0">
              <a:buNone/>
              <a:defRPr sz="2200" b="1"/>
            </a:lvl6pPr>
            <a:lvl7pPr marL="3820257" indent="0">
              <a:buNone/>
              <a:defRPr sz="2200" b="1"/>
            </a:lvl7pPr>
            <a:lvl8pPr marL="4456967" indent="0">
              <a:buNone/>
              <a:defRPr sz="2200" b="1"/>
            </a:lvl8pPr>
            <a:lvl9pPr marL="5093675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50309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E80D6EFB-CDC4-425A-9E8B-7697F7E509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52624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9AB229D5-CBC6-4B7B-96D6-5F9F31F86AC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05416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87F9D473-BDF8-4700-BD97-80719047F8E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02783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6692" indent="0">
              <a:buNone/>
              <a:defRPr sz="1700"/>
            </a:lvl2pPr>
            <a:lvl3pPr marL="1273392" indent="0">
              <a:buNone/>
              <a:defRPr sz="1400"/>
            </a:lvl3pPr>
            <a:lvl4pPr marL="1910112" indent="0">
              <a:buNone/>
              <a:defRPr sz="1300"/>
            </a:lvl4pPr>
            <a:lvl5pPr marL="2546830" indent="0">
              <a:buNone/>
              <a:defRPr sz="1300"/>
            </a:lvl5pPr>
            <a:lvl6pPr marL="3183545" indent="0">
              <a:buNone/>
              <a:defRPr sz="1300"/>
            </a:lvl6pPr>
            <a:lvl7pPr marL="3820257" indent="0">
              <a:buNone/>
              <a:defRPr sz="1300"/>
            </a:lvl7pPr>
            <a:lvl8pPr marL="4456967" indent="0">
              <a:buNone/>
              <a:defRPr sz="1300"/>
            </a:lvl8pPr>
            <a:lvl9pPr marL="5093675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10E6ED3C-0EE6-4B54-8D67-46D0C1F1548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4602278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6692" indent="0">
              <a:buNone/>
              <a:defRPr sz="3900"/>
            </a:lvl2pPr>
            <a:lvl3pPr marL="1273392" indent="0">
              <a:buNone/>
              <a:defRPr sz="3400"/>
            </a:lvl3pPr>
            <a:lvl4pPr marL="1910112" indent="0">
              <a:buNone/>
              <a:defRPr sz="2800"/>
            </a:lvl4pPr>
            <a:lvl5pPr marL="2546830" indent="0">
              <a:buNone/>
              <a:defRPr sz="2800"/>
            </a:lvl5pPr>
            <a:lvl6pPr marL="3183545" indent="0">
              <a:buNone/>
              <a:defRPr sz="2800"/>
            </a:lvl6pPr>
            <a:lvl7pPr marL="3820257" indent="0">
              <a:buNone/>
              <a:defRPr sz="2800"/>
            </a:lvl7pPr>
            <a:lvl8pPr marL="4456967" indent="0">
              <a:buNone/>
              <a:defRPr sz="2800"/>
            </a:lvl8pPr>
            <a:lvl9pPr marL="5093675" indent="0">
              <a:buNone/>
              <a:defRPr sz="28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6692" indent="0">
              <a:buNone/>
              <a:defRPr sz="1700"/>
            </a:lvl2pPr>
            <a:lvl3pPr marL="1273392" indent="0">
              <a:buNone/>
              <a:defRPr sz="1400"/>
            </a:lvl3pPr>
            <a:lvl4pPr marL="1910112" indent="0">
              <a:buNone/>
              <a:defRPr sz="1300"/>
            </a:lvl4pPr>
            <a:lvl5pPr marL="2546830" indent="0">
              <a:buNone/>
              <a:defRPr sz="1300"/>
            </a:lvl5pPr>
            <a:lvl6pPr marL="3183545" indent="0">
              <a:buNone/>
              <a:defRPr sz="1300"/>
            </a:lvl6pPr>
            <a:lvl7pPr marL="3820257" indent="0">
              <a:buNone/>
              <a:defRPr sz="1300"/>
            </a:lvl7pPr>
            <a:lvl8pPr marL="4456967" indent="0">
              <a:buNone/>
              <a:defRPr sz="1300"/>
            </a:lvl8pPr>
            <a:lvl9pPr marL="5093675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EB401F3D-34E7-416A-A26C-EC420F15D6A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099755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1202FAC9-C2CF-4140-B054-9B174873B25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05011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21140" y="853440"/>
            <a:ext cx="2720340" cy="76809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60120" y="853440"/>
            <a:ext cx="7947660" cy="768096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832F0911-21A6-4C01-8E22-5CDE0D3D6F86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5601046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0120" y="2982657"/>
            <a:ext cx="10881360" cy="205803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36692" indent="0" algn="ctr">
              <a:buNone/>
              <a:defRPr/>
            </a:lvl2pPr>
            <a:lvl3pPr marL="1273392" indent="0" algn="ctr">
              <a:buNone/>
              <a:defRPr/>
            </a:lvl3pPr>
            <a:lvl4pPr marL="1910112" indent="0" algn="ctr">
              <a:buNone/>
              <a:defRPr/>
            </a:lvl4pPr>
            <a:lvl5pPr marL="2546830" indent="0" algn="ctr">
              <a:buNone/>
              <a:defRPr/>
            </a:lvl5pPr>
            <a:lvl6pPr marL="3183545" indent="0" algn="ctr">
              <a:buNone/>
              <a:defRPr/>
            </a:lvl6pPr>
            <a:lvl7pPr marL="3820257" indent="0" algn="ctr">
              <a:buNone/>
              <a:defRPr/>
            </a:lvl7pPr>
            <a:lvl8pPr marL="4456967" indent="0" algn="ctr">
              <a:buNone/>
              <a:defRPr/>
            </a:lvl8pPr>
            <a:lvl9pPr marL="5093675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F763F3-C164-4DED-811A-14DCA1022AA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12308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2D22A7-04E2-46FB-B32F-6EE2FE470D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3445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6169722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/>
            </a:lvl1pPr>
            <a:lvl2pPr marL="636692" indent="0">
              <a:buNone/>
              <a:defRPr sz="2500"/>
            </a:lvl2pPr>
            <a:lvl3pPr marL="1273392" indent="0">
              <a:buNone/>
              <a:defRPr sz="2200"/>
            </a:lvl3pPr>
            <a:lvl4pPr marL="1910112" indent="0">
              <a:buNone/>
              <a:defRPr sz="2000"/>
            </a:lvl4pPr>
            <a:lvl5pPr marL="2546830" indent="0">
              <a:buNone/>
              <a:defRPr sz="2000"/>
            </a:lvl5pPr>
            <a:lvl6pPr marL="3183545" indent="0">
              <a:buNone/>
              <a:defRPr sz="2000"/>
            </a:lvl6pPr>
            <a:lvl7pPr marL="3820257" indent="0">
              <a:buNone/>
              <a:defRPr sz="2000"/>
            </a:lvl7pPr>
            <a:lvl8pPr marL="4456967" indent="0">
              <a:buNone/>
              <a:defRPr sz="2000"/>
            </a:lvl8pPr>
            <a:lvl9pPr marL="5093675" indent="0">
              <a:buNone/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10A5F-3BF1-406E-AB44-AA7541F003B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707312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6012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748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7E8165-A3A7-4737-B89C-3102E478000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84361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692" indent="0">
              <a:buNone/>
              <a:defRPr sz="2800" b="1"/>
            </a:lvl2pPr>
            <a:lvl3pPr marL="1273392" indent="0">
              <a:buNone/>
              <a:defRPr sz="2500" b="1"/>
            </a:lvl3pPr>
            <a:lvl4pPr marL="1910112" indent="0">
              <a:buNone/>
              <a:defRPr sz="2200" b="1"/>
            </a:lvl4pPr>
            <a:lvl5pPr marL="2546830" indent="0">
              <a:buNone/>
              <a:defRPr sz="2200" b="1"/>
            </a:lvl5pPr>
            <a:lvl6pPr marL="3183545" indent="0">
              <a:buNone/>
              <a:defRPr sz="2200" b="1"/>
            </a:lvl6pPr>
            <a:lvl7pPr marL="3820257" indent="0">
              <a:buNone/>
              <a:defRPr sz="2200" b="1"/>
            </a:lvl7pPr>
            <a:lvl8pPr marL="4456967" indent="0">
              <a:buNone/>
              <a:defRPr sz="2200" b="1"/>
            </a:lvl8pPr>
            <a:lvl9pPr marL="5093675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503097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692" indent="0">
              <a:buNone/>
              <a:defRPr sz="2800" b="1"/>
            </a:lvl2pPr>
            <a:lvl3pPr marL="1273392" indent="0">
              <a:buNone/>
              <a:defRPr sz="2500" b="1"/>
            </a:lvl3pPr>
            <a:lvl4pPr marL="1910112" indent="0">
              <a:buNone/>
              <a:defRPr sz="2200" b="1"/>
            </a:lvl4pPr>
            <a:lvl5pPr marL="2546830" indent="0">
              <a:buNone/>
              <a:defRPr sz="2200" b="1"/>
            </a:lvl5pPr>
            <a:lvl6pPr marL="3183545" indent="0">
              <a:buNone/>
              <a:defRPr sz="2200" b="1"/>
            </a:lvl6pPr>
            <a:lvl7pPr marL="3820257" indent="0">
              <a:buNone/>
              <a:defRPr sz="2200" b="1"/>
            </a:lvl7pPr>
            <a:lvl8pPr marL="4456967" indent="0">
              <a:buNone/>
              <a:defRPr sz="2200" b="1"/>
            </a:lvl8pPr>
            <a:lvl9pPr marL="5093675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503097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D54A26-DBC1-4A7D-8364-3A9E0C4F7D5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1183711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102C5-6FD3-4A81-8C23-69B063977CC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0801743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61BCD-A623-495C-831B-D07B5BC3F27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4008715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6692" indent="0">
              <a:buNone/>
              <a:defRPr sz="1700"/>
            </a:lvl2pPr>
            <a:lvl3pPr marL="1273392" indent="0">
              <a:buNone/>
              <a:defRPr sz="1400"/>
            </a:lvl3pPr>
            <a:lvl4pPr marL="1910112" indent="0">
              <a:buNone/>
              <a:defRPr sz="1300"/>
            </a:lvl4pPr>
            <a:lvl5pPr marL="2546830" indent="0">
              <a:buNone/>
              <a:defRPr sz="1300"/>
            </a:lvl5pPr>
            <a:lvl6pPr marL="3183545" indent="0">
              <a:buNone/>
              <a:defRPr sz="1300"/>
            </a:lvl6pPr>
            <a:lvl7pPr marL="3820257" indent="0">
              <a:buNone/>
              <a:defRPr sz="1300"/>
            </a:lvl7pPr>
            <a:lvl8pPr marL="4456967" indent="0">
              <a:buNone/>
              <a:defRPr sz="1300"/>
            </a:lvl8pPr>
            <a:lvl9pPr marL="5093675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1DC30E-494A-461B-ADA8-3B3F2A18404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554148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6692" indent="0">
              <a:buNone/>
              <a:defRPr sz="3900"/>
            </a:lvl2pPr>
            <a:lvl3pPr marL="1273392" indent="0">
              <a:buNone/>
              <a:defRPr sz="3400"/>
            </a:lvl3pPr>
            <a:lvl4pPr marL="1910112" indent="0">
              <a:buNone/>
              <a:defRPr sz="2800"/>
            </a:lvl4pPr>
            <a:lvl5pPr marL="2546830" indent="0">
              <a:buNone/>
              <a:defRPr sz="2800"/>
            </a:lvl5pPr>
            <a:lvl6pPr marL="3183545" indent="0">
              <a:buNone/>
              <a:defRPr sz="2800"/>
            </a:lvl6pPr>
            <a:lvl7pPr marL="3820257" indent="0">
              <a:buNone/>
              <a:defRPr sz="2800"/>
            </a:lvl7pPr>
            <a:lvl8pPr marL="4456967" indent="0">
              <a:buNone/>
              <a:defRPr sz="2800"/>
            </a:lvl8pPr>
            <a:lvl9pPr marL="5093675" indent="0">
              <a:buNone/>
              <a:defRPr sz="28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6692" indent="0">
              <a:buNone/>
              <a:defRPr sz="1700"/>
            </a:lvl2pPr>
            <a:lvl3pPr marL="1273392" indent="0">
              <a:buNone/>
              <a:defRPr sz="1400"/>
            </a:lvl3pPr>
            <a:lvl4pPr marL="1910112" indent="0">
              <a:buNone/>
              <a:defRPr sz="1300"/>
            </a:lvl4pPr>
            <a:lvl5pPr marL="2546830" indent="0">
              <a:buNone/>
              <a:defRPr sz="1300"/>
            </a:lvl5pPr>
            <a:lvl6pPr marL="3183545" indent="0">
              <a:buNone/>
              <a:defRPr sz="1300"/>
            </a:lvl6pPr>
            <a:lvl7pPr marL="3820257" indent="0">
              <a:buNone/>
              <a:defRPr sz="1300"/>
            </a:lvl7pPr>
            <a:lvl8pPr marL="4456967" indent="0">
              <a:buNone/>
              <a:defRPr sz="1300"/>
            </a:lvl8pPr>
            <a:lvl9pPr marL="5093675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DB7508-DED8-411D-AC06-9C6914228BC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8672831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814575-A627-4691-9BE9-C5D72799EC7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404365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21140" y="853440"/>
            <a:ext cx="2720340" cy="76809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60120" y="853440"/>
            <a:ext cx="7947660" cy="768096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572A58-FB13-42F5-8CCC-056BB300034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43196862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0120" y="2982653"/>
            <a:ext cx="10881360" cy="205803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36923" indent="0" algn="ctr">
              <a:buNone/>
              <a:defRPr/>
            </a:lvl2pPr>
            <a:lvl3pPr marL="1273850" indent="0" algn="ctr">
              <a:buNone/>
              <a:defRPr/>
            </a:lvl3pPr>
            <a:lvl4pPr marL="1910800" indent="0" algn="ctr">
              <a:buNone/>
              <a:defRPr/>
            </a:lvl4pPr>
            <a:lvl5pPr marL="2547747" indent="0" algn="ctr">
              <a:buNone/>
              <a:defRPr/>
            </a:lvl5pPr>
            <a:lvl6pPr marL="3184692" indent="0" algn="ctr">
              <a:buNone/>
              <a:defRPr/>
            </a:lvl6pPr>
            <a:lvl7pPr marL="3821632" indent="0" algn="ctr">
              <a:buNone/>
              <a:defRPr/>
            </a:lvl7pPr>
            <a:lvl8pPr marL="4458572" indent="0" algn="ctr">
              <a:buNone/>
              <a:defRPr/>
            </a:lvl8pPr>
            <a:lvl9pPr marL="509551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74CD02-7A4B-4767-9619-B42A6A295160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5182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64681-53C1-4244-80E5-6F310006A388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926083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6169718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/>
            </a:lvl1pPr>
            <a:lvl2pPr marL="636923" indent="0">
              <a:buNone/>
              <a:defRPr sz="2500"/>
            </a:lvl2pPr>
            <a:lvl3pPr marL="1273850" indent="0">
              <a:buNone/>
              <a:defRPr sz="2200"/>
            </a:lvl3pPr>
            <a:lvl4pPr marL="1910800" indent="0">
              <a:buNone/>
              <a:defRPr sz="2000"/>
            </a:lvl4pPr>
            <a:lvl5pPr marL="2547747" indent="0">
              <a:buNone/>
              <a:defRPr sz="2000"/>
            </a:lvl5pPr>
            <a:lvl6pPr marL="3184692" indent="0">
              <a:buNone/>
              <a:defRPr sz="2000"/>
            </a:lvl6pPr>
            <a:lvl7pPr marL="3821632" indent="0">
              <a:buNone/>
              <a:defRPr sz="2000"/>
            </a:lvl7pPr>
            <a:lvl8pPr marL="4458572" indent="0">
              <a:buNone/>
              <a:defRPr sz="2000"/>
            </a:lvl8pPr>
            <a:lvl9pPr marL="5095510" indent="0">
              <a:buNone/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B1E3F3-DB46-441A-9824-C997F742B51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57089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6012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748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4E430D-E7EC-4759-A14F-10BEC502C47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7825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923" indent="0">
              <a:buNone/>
              <a:defRPr sz="2800" b="1"/>
            </a:lvl2pPr>
            <a:lvl3pPr marL="1273850" indent="0">
              <a:buNone/>
              <a:defRPr sz="2500" b="1"/>
            </a:lvl3pPr>
            <a:lvl4pPr marL="1910800" indent="0">
              <a:buNone/>
              <a:defRPr sz="2200" b="1"/>
            </a:lvl4pPr>
            <a:lvl5pPr marL="2547747" indent="0">
              <a:buNone/>
              <a:defRPr sz="2200" b="1"/>
            </a:lvl5pPr>
            <a:lvl6pPr marL="3184692" indent="0">
              <a:buNone/>
              <a:defRPr sz="2200" b="1"/>
            </a:lvl6pPr>
            <a:lvl7pPr marL="3821632" indent="0">
              <a:buNone/>
              <a:defRPr sz="2200" b="1"/>
            </a:lvl7pPr>
            <a:lvl8pPr marL="4458572" indent="0">
              <a:buNone/>
              <a:defRPr sz="2200" b="1"/>
            </a:lvl8pPr>
            <a:lvl9pPr marL="5095510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503093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6923" indent="0">
              <a:buNone/>
              <a:defRPr sz="2800" b="1"/>
            </a:lvl2pPr>
            <a:lvl3pPr marL="1273850" indent="0">
              <a:buNone/>
              <a:defRPr sz="2500" b="1"/>
            </a:lvl3pPr>
            <a:lvl4pPr marL="1910800" indent="0">
              <a:buNone/>
              <a:defRPr sz="2200" b="1"/>
            </a:lvl4pPr>
            <a:lvl5pPr marL="2547747" indent="0">
              <a:buNone/>
              <a:defRPr sz="2200" b="1"/>
            </a:lvl5pPr>
            <a:lvl6pPr marL="3184692" indent="0">
              <a:buNone/>
              <a:defRPr sz="2200" b="1"/>
            </a:lvl6pPr>
            <a:lvl7pPr marL="3821632" indent="0">
              <a:buNone/>
              <a:defRPr sz="2200" b="1"/>
            </a:lvl7pPr>
            <a:lvl8pPr marL="4458572" indent="0">
              <a:buNone/>
              <a:defRPr sz="2200" b="1"/>
            </a:lvl8pPr>
            <a:lvl9pPr marL="5095510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503093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DF276-A5E3-44C8-8E2C-1B94BD7B5EAE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01457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80B4E1-9761-4953-8E84-008C101F22E2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12245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96F61-298B-4BFD-B795-1CE44A716F47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8576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6923" indent="0">
              <a:buNone/>
              <a:defRPr sz="1700"/>
            </a:lvl2pPr>
            <a:lvl3pPr marL="1273850" indent="0">
              <a:buNone/>
              <a:defRPr sz="1400"/>
            </a:lvl3pPr>
            <a:lvl4pPr marL="1910800" indent="0">
              <a:buNone/>
              <a:defRPr sz="1300"/>
            </a:lvl4pPr>
            <a:lvl5pPr marL="2547747" indent="0">
              <a:buNone/>
              <a:defRPr sz="1300"/>
            </a:lvl5pPr>
            <a:lvl6pPr marL="3184692" indent="0">
              <a:buNone/>
              <a:defRPr sz="1300"/>
            </a:lvl6pPr>
            <a:lvl7pPr marL="3821632" indent="0">
              <a:buNone/>
              <a:defRPr sz="1300"/>
            </a:lvl7pPr>
            <a:lvl8pPr marL="4458572" indent="0">
              <a:buNone/>
              <a:defRPr sz="1300"/>
            </a:lvl8pPr>
            <a:lvl9pPr marL="5095510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D48801-F607-4302-AB8A-24119753BE14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6515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6923" indent="0">
              <a:buNone/>
              <a:defRPr sz="3900"/>
            </a:lvl2pPr>
            <a:lvl3pPr marL="1273850" indent="0">
              <a:buNone/>
              <a:defRPr sz="3400"/>
            </a:lvl3pPr>
            <a:lvl4pPr marL="1910800" indent="0">
              <a:buNone/>
              <a:defRPr sz="2800"/>
            </a:lvl4pPr>
            <a:lvl5pPr marL="2547747" indent="0">
              <a:buNone/>
              <a:defRPr sz="2800"/>
            </a:lvl5pPr>
            <a:lvl6pPr marL="3184692" indent="0">
              <a:buNone/>
              <a:defRPr sz="2800"/>
            </a:lvl6pPr>
            <a:lvl7pPr marL="3821632" indent="0">
              <a:buNone/>
              <a:defRPr sz="2800"/>
            </a:lvl7pPr>
            <a:lvl8pPr marL="4458572" indent="0">
              <a:buNone/>
              <a:defRPr sz="2800"/>
            </a:lvl8pPr>
            <a:lvl9pPr marL="5095510" indent="0">
              <a:buNone/>
              <a:defRPr sz="28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6923" indent="0">
              <a:buNone/>
              <a:defRPr sz="1700"/>
            </a:lvl2pPr>
            <a:lvl3pPr marL="1273850" indent="0">
              <a:buNone/>
              <a:defRPr sz="1400"/>
            </a:lvl3pPr>
            <a:lvl4pPr marL="1910800" indent="0">
              <a:buNone/>
              <a:defRPr sz="1300"/>
            </a:lvl4pPr>
            <a:lvl5pPr marL="2547747" indent="0">
              <a:buNone/>
              <a:defRPr sz="1300"/>
            </a:lvl5pPr>
            <a:lvl6pPr marL="3184692" indent="0">
              <a:buNone/>
              <a:defRPr sz="1300"/>
            </a:lvl6pPr>
            <a:lvl7pPr marL="3821632" indent="0">
              <a:buNone/>
              <a:defRPr sz="1300"/>
            </a:lvl7pPr>
            <a:lvl8pPr marL="4458572" indent="0">
              <a:buNone/>
              <a:defRPr sz="1300"/>
            </a:lvl8pPr>
            <a:lvl9pPr marL="5095510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26D082-DBA4-4C5A-8151-016AFD08EDE1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5771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66D40B-D753-4906-8824-9679735827A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2485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21140" y="853440"/>
            <a:ext cx="2720340" cy="76809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60120" y="853440"/>
            <a:ext cx="7947660" cy="768096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58B5B4-210C-489D-8E6D-BD5926417016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40530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1"/>
          <p:cNvSpPr>
            <a:spLocks noGrp="1"/>
          </p:cNvSpPr>
          <p:nvPr>
            <p:ph/>
          </p:nvPr>
        </p:nvSpPr>
        <p:spPr>
          <a:xfrm>
            <a:off x="960120" y="853440"/>
            <a:ext cx="10881360" cy="768096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4DE59-5BA5-432E-9DDC-68EF551D71FA}" type="slidenum">
              <a:rPr 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991135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0120" y="2982650"/>
            <a:ext cx="10881360" cy="205803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37077" indent="0" algn="ctr">
              <a:buNone/>
              <a:defRPr/>
            </a:lvl2pPr>
            <a:lvl3pPr marL="1274155" indent="0" algn="ctr">
              <a:buNone/>
              <a:defRPr/>
            </a:lvl3pPr>
            <a:lvl4pPr marL="1911259" indent="0" algn="ctr">
              <a:buNone/>
              <a:defRPr/>
            </a:lvl4pPr>
            <a:lvl5pPr marL="2548358" indent="0" algn="ctr">
              <a:buNone/>
              <a:defRPr/>
            </a:lvl5pPr>
            <a:lvl6pPr marL="3185456" indent="0" algn="ctr">
              <a:buNone/>
              <a:defRPr/>
            </a:lvl6pPr>
            <a:lvl7pPr marL="3822549" indent="0" algn="ctr">
              <a:buNone/>
              <a:defRPr/>
            </a:lvl7pPr>
            <a:lvl8pPr marL="4459641" indent="0" algn="ctr">
              <a:buNone/>
              <a:defRPr/>
            </a:lvl8pPr>
            <a:lvl9pPr marL="5096734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B75C97B9-A209-4FB2-B398-608917547CE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2447916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397B719D-C19D-4751-9DF7-015F7DBB5B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543504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6169715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/>
            </a:lvl1pPr>
            <a:lvl2pPr marL="637077" indent="0">
              <a:buNone/>
              <a:defRPr sz="2500"/>
            </a:lvl2pPr>
            <a:lvl3pPr marL="1274155" indent="0">
              <a:buNone/>
              <a:defRPr sz="2200"/>
            </a:lvl3pPr>
            <a:lvl4pPr marL="1911259" indent="0">
              <a:buNone/>
              <a:defRPr sz="2000"/>
            </a:lvl4pPr>
            <a:lvl5pPr marL="2548358" indent="0">
              <a:buNone/>
              <a:defRPr sz="2000"/>
            </a:lvl5pPr>
            <a:lvl6pPr marL="3185456" indent="0">
              <a:buNone/>
              <a:defRPr sz="2000"/>
            </a:lvl6pPr>
            <a:lvl7pPr marL="3822549" indent="0">
              <a:buNone/>
              <a:defRPr sz="2000"/>
            </a:lvl7pPr>
            <a:lvl8pPr marL="4459641" indent="0">
              <a:buNone/>
              <a:defRPr sz="2000"/>
            </a:lvl8pPr>
            <a:lvl9pPr marL="5096734" indent="0">
              <a:buNone/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48AB1E90-E347-4798-AF43-3D31C5A9783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9296193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6012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748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58E74F36-12A5-4AB1-A7BD-5DB47CBEA22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9185676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7077" indent="0">
              <a:buNone/>
              <a:defRPr sz="2800" b="1"/>
            </a:lvl2pPr>
            <a:lvl3pPr marL="1274155" indent="0">
              <a:buNone/>
              <a:defRPr sz="2500" b="1"/>
            </a:lvl3pPr>
            <a:lvl4pPr marL="1911259" indent="0">
              <a:buNone/>
              <a:defRPr sz="2200" b="1"/>
            </a:lvl4pPr>
            <a:lvl5pPr marL="2548358" indent="0">
              <a:buNone/>
              <a:defRPr sz="2200" b="1"/>
            </a:lvl5pPr>
            <a:lvl6pPr marL="3185456" indent="0">
              <a:buNone/>
              <a:defRPr sz="2200" b="1"/>
            </a:lvl6pPr>
            <a:lvl7pPr marL="3822549" indent="0">
              <a:buNone/>
              <a:defRPr sz="2200" b="1"/>
            </a:lvl7pPr>
            <a:lvl8pPr marL="4459641" indent="0">
              <a:buNone/>
              <a:defRPr sz="2200" b="1"/>
            </a:lvl8pPr>
            <a:lvl9pPr marL="5096734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503090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7077" indent="0">
              <a:buNone/>
              <a:defRPr sz="2800" b="1"/>
            </a:lvl2pPr>
            <a:lvl3pPr marL="1274155" indent="0">
              <a:buNone/>
              <a:defRPr sz="2500" b="1"/>
            </a:lvl3pPr>
            <a:lvl4pPr marL="1911259" indent="0">
              <a:buNone/>
              <a:defRPr sz="2200" b="1"/>
            </a:lvl4pPr>
            <a:lvl5pPr marL="2548358" indent="0">
              <a:buNone/>
              <a:defRPr sz="2200" b="1"/>
            </a:lvl5pPr>
            <a:lvl6pPr marL="3185456" indent="0">
              <a:buNone/>
              <a:defRPr sz="2200" b="1"/>
            </a:lvl6pPr>
            <a:lvl7pPr marL="3822549" indent="0">
              <a:buNone/>
              <a:defRPr sz="2200" b="1"/>
            </a:lvl7pPr>
            <a:lvl8pPr marL="4459641" indent="0">
              <a:buNone/>
              <a:defRPr sz="2200" b="1"/>
            </a:lvl8pPr>
            <a:lvl9pPr marL="5096734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503090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8665CF47-6A9A-4C6C-93AE-ADC0F9C519E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8964307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CE3E3E96-4378-46B7-8207-6098C9C482E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793044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F185A556-6302-415F-B29C-FAFCBFBD3DC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7908320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7077" indent="0">
              <a:buNone/>
              <a:defRPr sz="1700"/>
            </a:lvl2pPr>
            <a:lvl3pPr marL="1274155" indent="0">
              <a:buNone/>
              <a:defRPr sz="1400"/>
            </a:lvl3pPr>
            <a:lvl4pPr marL="1911259" indent="0">
              <a:buNone/>
              <a:defRPr sz="1300"/>
            </a:lvl4pPr>
            <a:lvl5pPr marL="2548358" indent="0">
              <a:buNone/>
              <a:defRPr sz="1300"/>
            </a:lvl5pPr>
            <a:lvl6pPr marL="3185456" indent="0">
              <a:buNone/>
              <a:defRPr sz="1300"/>
            </a:lvl6pPr>
            <a:lvl7pPr marL="3822549" indent="0">
              <a:buNone/>
              <a:defRPr sz="1300"/>
            </a:lvl7pPr>
            <a:lvl8pPr marL="4459641" indent="0">
              <a:buNone/>
              <a:defRPr sz="1300"/>
            </a:lvl8pPr>
            <a:lvl9pPr marL="5096734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FDFBB268-4E39-40D0-97F2-65BEAB21B1D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9044185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7077" indent="0">
              <a:buNone/>
              <a:defRPr sz="3900"/>
            </a:lvl2pPr>
            <a:lvl3pPr marL="1274155" indent="0">
              <a:buNone/>
              <a:defRPr sz="3400"/>
            </a:lvl3pPr>
            <a:lvl4pPr marL="1911259" indent="0">
              <a:buNone/>
              <a:defRPr sz="2800"/>
            </a:lvl4pPr>
            <a:lvl5pPr marL="2548358" indent="0">
              <a:buNone/>
              <a:defRPr sz="2800"/>
            </a:lvl5pPr>
            <a:lvl6pPr marL="3185456" indent="0">
              <a:buNone/>
              <a:defRPr sz="2800"/>
            </a:lvl6pPr>
            <a:lvl7pPr marL="3822549" indent="0">
              <a:buNone/>
              <a:defRPr sz="2800"/>
            </a:lvl7pPr>
            <a:lvl8pPr marL="4459641" indent="0">
              <a:buNone/>
              <a:defRPr sz="2800"/>
            </a:lvl8pPr>
            <a:lvl9pPr marL="5096734" indent="0">
              <a:buNone/>
              <a:defRPr sz="28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7077" indent="0">
              <a:buNone/>
              <a:defRPr sz="1700"/>
            </a:lvl2pPr>
            <a:lvl3pPr marL="1274155" indent="0">
              <a:buNone/>
              <a:defRPr sz="1400"/>
            </a:lvl3pPr>
            <a:lvl4pPr marL="1911259" indent="0">
              <a:buNone/>
              <a:defRPr sz="1300"/>
            </a:lvl4pPr>
            <a:lvl5pPr marL="2548358" indent="0">
              <a:buNone/>
              <a:defRPr sz="1300"/>
            </a:lvl5pPr>
            <a:lvl6pPr marL="3185456" indent="0">
              <a:buNone/>
              <a:defRPr sz="1300"/>
            </a:lvl6pPr>
            <a:lvl7pPr marL="3822549" indent="0">
              <a:buNone/>
              <a:defRPr sz="1300"/>
            </a:lvl7pPr>
            <a:lvl8pPr marL="4459641" indent="0">
              <a:buNone/>
              <a:defRPr sz="1300"/>
            </a:lvl8pPr>
            <a:lvl9pPr marL="5096734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A25F4477-EEEE-4BE5-A7D0-F57302D3335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89373542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30A9C850-0F57-455C-8309-F87031F29B1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2567682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21140" y="853440"/>
            <a:ext cx="2720340" cy="76809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60120" y="853440"/>
            <a:ext cx="7947660" cy="768096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l"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spcBef>
                <a:spcPct val="20000"/>
              </a:spcBef>
              <a:buFontTx/>
              <a:buChar char="•"/>
              <a:defRPr/>
            </a:lvl1pPr>
          </a:lstStyle>
          <a:p>
            <a:pPr>
              <a:defRPr/>
            </a:pPr>
            <a:fld id="{F0FF399A-2880-41E5-AF0F-17B72336EEE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12320136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960120" y="2982646"/>
            <a:ext cx="10881360" cy="205803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920240" y="5440680"/>
            <a:ext cx="8961120" cy="2453640"/>
          </a:xfrm>
        </p:spPr>
        <p:txBody>
          <a:bodyPr/>
          <a:lstStyle>
            <a:lvl1pPr marL="0" indent="0" algn="ctr">
              <a:buNone/>
              <a:defRPr/>
            </a:lvl1pPr>
            <a:lvl2pPr marL="637308" indent="0" algn="ctr">
              <a:buNone/>
              <a:defRPr/>
            </a:lvl2pPr>
            <a:lvl3pPr marL="1274617" indent="0" algn="ctr">
              <a:buNone/>
              <a:defRPr/>
            </a:lvl3pPr>
            <a:lvl4pPr marL="1911948" indent="0" algn="ctr">
              <a:buNone/>
              <a:defRPr/>
            </a:lvl4pPr>
            <a:lvl5pPr marL="2549275" indent="0" algn="ctr">
              <a:buNone/>
              <a:defRPr/>
            </a:lvl5pPr>
            <a:lvl6pPr marL="3186603" indent="0" algn="ctr">
              <a:buNone/>
              <a:defRPr/>
            </a:lvl6pPr>
            <a:lvl7pPr marL="3823924" indent="0" algn="ctr">
              <a:buNone/>
              <a:defRPr/>
            </a:lvl7pPr>
            <a:lvl8pPr marL="4461247" indent="0" algn="ctr">
              <a:buNone/>
              <a:defRPr/>
            </a:lvl8pPr>
            <a:lvl9pPr marL="5098569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9D9C20-79A4-4B4B-A838-0A176B0094E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3135417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770B2D-7435-4131-BBC1-5AE0F4E65C0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6455342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11238" y="6169711"/>
            <a:ext cx="10881360" cy="1906905"/>
          </a:xfrm>
        </p:spPr>
        <p:txBody>
          <a:bodyPr anchor="t"/>
          <a:lstStyle>
            <a:lvl1pPr algn="l">
              <a:defRPr sz="56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1011238" y="4069400"/>
            <a:ext cx="10881360" cy="2100262"/>
          </a:xfrm>
        </p:spPr>
        <p:txBody>
          <a:bodyPr anchor="b"/>
          <a:lstStyle>
            <a:lvl1pPr marL="0" indent="0">
              <a:buNone/>
              <a:defRPr sz="2800"/>
            </a:lvl1pPr>
            <a:lvl2pPr marL="637308" indent="0">
              <a:buNone/>
              <a:defRPr sz="2500"/>
            </a:lvl2pPr>
            <a:lvl3pPr marL="1274617" indent="0">
              <a:buNone/>
              <a:defRPr sz="2200"/>
            </a:lvl3pPr>
            <a:lvl4pPr marL="1911948" indent="0">
              <a:buNone/>
              <a:defRPr sz="2000"/>
            </a:lvl4pPr>
            <a:lvl5pPr marL="2549275" indent="0">
              <a:buNone/>
              <a:defRPr sz="2000"/>
            </a:lvl5pPr>
            <a:lvl6pPr marL="3186603" indent="0">
              <a:buNone/>
              <a:defRPr sz="2000"/>
            </a:lvl6pPr>
            <a:lvl7pPr marL="3823924" indent="0">
              <a:buNone/>
              <a:defRPr sz="2000"/>
            </a:lvl7pPr>
            <a:lvl8pPr marL="4461247" indent="0">
              <a:buNone/>
              <a:defRPr sz="2000"/>
            </a:lvl8pPr>
            <a:lvl9pPr marL="5098569" indent="0">
              <a:buNone/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31920A-CE86-4105-BC8A-2DD3684264B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7465874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96012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507480" y="2773680"/>
            <a:ext cx="5334000" cy="5760720"/>
          </a:xfrm>
        </p:spPr>
        <p:txBody>
          <a:bodyPr/>
          <a:lstStyle>
            <a:lvl1pPr>
              <a:defRPr sz="3900"/>
            </a:lvl1pPr>
            <a:lvl2pPr>
              <a:defRPr sz="3400"/>
            </a:lvl2pPr>
            <a:lvl3pPr>
              <a:defRPr sz="2800"/>
            </a:lvl3pPr>
            <a:lvl4pPr>
              <a:defRPr sz="2500"/>
            </a:lvl4pPr>
            <a:lvl5pPr>
              <a:defRPr sz="2500"/>
            </a:lvl5pPr>
            <a:lvl6pPr>
              <a:defRPr sz="2500"/>
            </a:lvl6pPr>
            <a:lvl7pPr>
              <a:defRPr sz="2500"/>
            </a:lvl7pPr>
            <a:lvl8pPr>
              <a:defRPr sz="2500"/>
            </a:lvl8pPr>
            <a:lvl9pPr>
              <a:defRPr sz="25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0A6853-F537-4C9E-BFB3-1EBA0C3A16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662402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0" y="384493"/>
            <a:ext cx="11521440" cy="16002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640080" y="2149158"/>
            <a:ext cx="5656263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7308" indent="0">
              <a:buNone/>
              <a:defRPr sz="2800" b="1"/>
            </a:lvl2pPr>
            <a:lvl3pPr marL="1274617" indent="0">
              <a:buNone/>
              <a:defRPr sz="2500" b="1"/>
            </a:lvl3pPr>
            <a:lvl4pPr marL="1911948" indent="0">
              <a:buNone/>
              <a:defRPr sz="2200" b="1"/>
            </a:lvl4pPr>
            <a:lvl5pPr marL="2549275" indent="0">
              <a:buNone/>
              <a:defRPr sz="2200" b="1"/>
            </a:lvl5pPr>
            <a:lvl6pPr marL="3186603" indent="0">
              <a:buNone/>
              <a:defRPr sz="2200" b="1"/>
            </a:lvl6pPr>
            <a:lvl7pPr marL="3823924" indent="0">
              <a:buNone/>
              <a:defRPr sz="2200" b="1"/>
            </a:lvl7pPr>
            <a:lvl8pPr marL="4461247" indent="0">
              <a:buNone/>
              <a:defRPr sz="2200" b="1"/>
            </a:lvl8pPr>
            <a:lvl9pPr marL="5098569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640080" y="3044825"/>
            <a:ext cx="5656263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6503086" y="2149158"/>
            <a:ext cx="5658485" cy="895667"/>
          </a:xfrm>
        </p:spPr>
        <p:txBody>
          <a:bodyPr anchor="b"/>
          <a:lstStyle>
            <a:lvl1pPr marL="0" indent="0">
              <a:buNone/>
              <a:defRPr sz="3400" b="1"/>
            </a:lvl1pPr>
            <a:lvl2pPr marL="637308" indent="0">
              <a:buNone/>
              <a:defRPr sz="2800" b="1"/>
            </a:lvl2pPr>
            <a:lvl3pPr marL="1274617" indent="0">
              <a:buNone/>
              <a:defRPr sz="2500" b="1"/>
            </a:lvl3pPr>
            <a:lvl4pPr marL="1911948" indent="0">
              <a:buNone/>
              <a:defRPr sz="2200" b="1"/>
            </a:lvl4pPr>
            <a:lvl5pPr marL="2549275" indent="0">
              <a:buNone/>
              <a:defRPr sz="2200" b="1"/>
            </a:lvl5pPr>
            <a:lvl6pPr marL="3186603" indent="0">
              <a:buNone/>
              <a:defRPr sz="2200" b="1"/>
            </a:lvl6pPr>
            <a:lvl7pPr marL="3823924" indent="0">
              <a:buNone/>
              <a:defRPr sz="2200" b="1"/>
            </a:lvl7pPr>
            <a:lvl8pPr marL="4461247" indent="0">
              <a:buNone/>
              <a:defRPr sz="2200" b="1"/>
            </a:lvl8pPr>
            <a:lvl9pPr marL="5098569" indent="0">
              <a:buNone/>
              <a:defRPr sz="22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6503086" y="3044825"/>
            <a:ext cx="5658485" cy="5531803"/>
          </a:xfrm>
        </p:spPr>
        <p:txBody>
          <a:bodyPr/>
          <a:lstStyle>
            <a:lvl1pPr>
              <a:defRPr sz="3400"/>
            </a:lvl1pPr>
            <a:lvl2pPr>
              <a:defRPr sz="2800"/>
            </a:lvl2pPr>
            <a:lvl3pPr>
              <a:defRPr sz="2500"/>
            </a:lvl3pPr>
            <a:lvl4pPr>
              <a:defRPr sz="2200"/>
            </a:lvl4pPr>
            <a:lvl5pPr>
              <a:defRPr sz="2200"/>
            </a:lvl5pPr>
            <a:lvl6pPr>
              <a:defRPr sz="2200"/>
            </a:lvl6pPr>
            <a:lvl7pPr>
              <a:defRPr sz="2200"/>
            </a:lvl7pPr>
            <a:lvl8pPr>
              <a:defRPr sz="2200"/>
            </a:lvl8pPr>
            <a:lvl9pPr>
              <a:defRPr sz="22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422638-71AA-4A09-A9DF-ADC99685903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22960979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9F9554-29B2-4E38-9EDE-1CD7204F33E1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14804328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9BEB7-0A6D-4DB7-8A10-1255DFD165A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7251863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40082" y="382270"/>
            <a:ext cx="4211638" cy="1626870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5005070" y="382272"/>
            <a:ext cx="7156450" cy="8194358"/>
          </a:xfrm>
        </p:spPr>
        <p:txBody>
          <a:bodyPr/>
          <a:lstStyle>
            <a:lvl1pPr>
              <a:defRPr sz="4500"/>
            </a:lvl1pPr>
            <a:lvl2pPr>
              <a:defRPr sz="3900"/>
            </a:lvl2pPr>
            <a:lvl3pPr>
              <a:defRPr sz="340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40082" y="2009142"/>
            <a:ext cx="4211638" cy="6567488"/>
          </a:xfrm>
        </p:spPr>
        <p:txBody>
          <a:bodyPr/>
          <a:lstStyle>
            <a:lvl1pPr marL="0" indent="0">
              <a:buNone/>
              <a:defRPr sz="2000"/>
            </a:lvl1pPr>
            <a:lvl2pPr marL="637308" indent="0">
              <a:buNone/>
              <a:defRPr sz="1700"/>
            </a:lvl2pPr>
            <a:lvl3pPr marL="1274617" indent="0">
              <a:buNone/>
              <a:defRPr sz="1400"/>
            </a:lvl3pPr>
            <a:lvl4pPr marL="1911948" indent="0">
              <a:buNone/>
              <a:defRPr sz="1300"/>
            </a:lvl4pPr>
            <a:lvl5pPr marL="2549275" indent="0">
              <a:buNone/>
              <a:defRPr sz="1300"/>
            </a:lvl5pPr>
            <a:lvl6pPr marL="3186603" indent="0">
              <a:buNone/>
              <a:defRPr sz="1300"/>
            </a:lvl6pPr>
            <a:lvl7pPr marL="3823924" indent="0">
              <a:buNone/>
              <a:defRPr sz="1300"/>
            </a:lvl7pPr>
            <a:lvl8pPr marL="4461247" indent="0">
              <a:buNone/>
              <a:defRPr sz="1300"/>
            </a:lvl8pPr>
            <a:lvl9pPr marL="5098569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CFBC18-D540-429B-B5E5-19D476389D5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50367772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09203" y="6720840"/>
            <a:ext cx="7680960" cy="793433"/>
          </a:xfrm>
        </p:spPr>
        <p:txBody>
          <a:bodyPr anchor="b"/>
          <a:lstStyle>
            <a:lvl1pPr algn="l">
              <a:defRPr sz="28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2509203" y="857885"/>
            <a:ext cx="7680960" cy="5760720"/>
          </a:xfrm>
        </p:spPr>
        <p:txBody>
          <a:bodyPr/>
          <a:lstStyle>
            <a:lvl1pPr marL="0" indent="0">
              <a:buNone/>
              <a:defRPr sz="4500"/>
            </a:lvl1pPr>
            <a:lvl2pPr marL="637308" indent="0">
              <a:buNone/>
              <a:defRPr sz="3900"/>
            </a:lvl2pPr>
            <a:lvl3pPr marL="1274617" indent="0">
              <a:buNone/>
              <a:defRPr sz="3400"/>
            </a:lvl3pPr>
            <a:lvl4pPr marL="1911948" indent="0">
              <a:buNone/>
              <a:defRPr sz="2800"/>
            </a:lvl4pPr>
            <a:lvl5pPr marL="2549275" indent="0">
              <a:buNone/>
              <a:defRPr sz="2800"/>
            </a:lvl5pPr>
            <a:lvl6pPr marL="3186603" indent="0">
              <a:buNone/>
              <a:defRPr sz="2800"/>
            </a:lvl6pPr>
            <a:lvl7pPr marL="3823924" indent="0">
              <a:buNone/>
              <a:defRPr sz="2800"/>
            </a:lvl7pPr>
            <a:lvl8pPr marL="4461247" indent="0">
              <a:buNone/>
              <a:defRPr sz="2800"/>
            </a:lvl8pPr>
            <a:lvl9pPr marL="5098569" indent="0">
              <a:buNone/>
              <a:defRPr sz="28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2509203" y="7514273"/>
            <a:ext cx="7680960" cy="1126807"/>
          </a:xfrm>
        </p:spPr>
        <p:txBody>
          <a:bodyPr/>
          <a:lstStyle>
            <a:lvl1pPr marL="0" indent="0">
              <a:buNone/>
              <a:defRPr sz="2000"/>
            </a:lvl1pPr>
            <a:lvl2pPr marL="637308" indent="0">
              <a:buNone/>
              <a:defRPr sz="1700"/>
            </a:lvl2pPr>
            <a:lvl3pPr marL="1274617" indent="0">
              <a:buNone/>
              <a:defRPr sz="1400"/>
            </a:lvl3pPr>
            <a:lvl4pPr marL="1911948" indent="0">
              <a:buNone/>
              <a:defRPr sz="1300"/>
            </a:lvl4pPr>
            <a:lvl5pPr marL="2549275" indent="0">
              <a:buNone/>
              <a:defRPr sz="1300"/>
            </a:lvl5pPr>
            <a:lvl6pPr marL="3186603" indent="0">
              <a:buNone/>
              <a:defRPr sz="1300"/>
            </a:lvl6pPr>
            <a:lvl7pPr marL="3823924" indent="0">
              <a:buNone/>
              <a:defRPr sz="1300"/>
            </a:lvl7pPr>
            <a:lvl8pPr marL="4461247" indent="0">
              <a:buNone/>
              <a:defRPr sz="1300"/>
            </a:lvl8pPr>
            <a:lvl9pPr marL="5098569" indent="0">
              <a:buNone/>
              <a:defRPr sz="13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D2459-A92F-4669-8D91-8CD1EB44E08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6072167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F382AF-43A3-49D3-9FE6-D4733C7B260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8564885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21140" y="853440"/>
            <a:ext cx="2720340" cy="7680960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960120" y="853440"/>
            <a:ext cx="7947660" cy="7680960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4BBD15-34E7-40B7-AE42-59B3D21D3D3A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23177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slideLayout" Target="../slideLayouts/slideLayout4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120" y="853440"/>
            <a:ext cx="1088136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38" tIns="63700" rIns="127338" bIns="637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0" y="2773680"/>
            <a:ext cx="1088136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/>
              <a:t>Kliknij, aby edytować style wzorca tekstu</a:t>
            </a:r>
          </a:p>
          <a:p>
            <a:pPr lvl="1"/>
            <a:r>
              <a:rPr lang="pl-PL" altLang="pl-PL"/>
              <a:t>Drugi poziom</a:t>
            </a:r>
          </a:p>
          <a:p>
            <a:pPr lvl="2"/>
            <a:r>
              <a:rPr lang="pl-PL" altLang="pl-PL"/>
              <a:t>Trzeci poziom</a:t>
            </a:r>
          </a:p>
          <a:p>
            <a:pPr lvl="3"/>
            <a:r>
              <a:rPr lang="pl-PL" altLang="pl-PL"/>
              <a:t>Czwarty poziom</a:t>
            </a:r>
          </a:p>
          <a:p>
            <a:pPr lvl="4"/>
            <a:r>
              <a:rPr lang="pl-PL" altLang="pl-PL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12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2000"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7760"/>
            <a:ext cx="405384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2000"/>
            </a:lvl1pPr>
          </a:lstStyle>
          <a:p>
            <a:pPr>
              <a:defRPr/>
            </a:pPr>
            <a:endParaRPr lang="pl-PL" alt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2000"/>
            </a:lvl1pPr>
          </a:lstStyle>
          <a:p>
            <a:pPr>
              <a:defRPr/>
            </a:pPr>
            <a:fld id="{BB6AA81F-84E9-4CFA-AD60-A7C3FEA3F5A2}" type="slidenum">
              <a:rPr lang="pl-PL" altLang="pl-PL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pl-PL" alt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972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63669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6pPr>
      <a:lvl7pPr marL="127339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7pPr>
      <a:lvl8pPr marL="191011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8pPr>
      <a:lvl9pPr marL="2546830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9pPr>
    </p:titleStyle>
    <p:bodyStyle>
      <a:lvl1pPr marL="477534" indent="-477534" algn="l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4650" indent="-397930" algn="l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591771" indent="-318347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28479" indent="-31834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6519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50191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4138617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775317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541203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669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39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011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6830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3545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257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56967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3675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120" y="853440"/>
            <a:ext cx="1088136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38" tIns="63700" rIns="127338" bIns="637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0" y="2773680"/>
            <a:ext cx="1088136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120" y="8747760"/>
            <a:ext cx="26670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7760"/>
            <a:ext cx="405384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7760"/>
            <a:ext cx="26670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2000" b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89FB86DE-2EC6-4B4E-A572-58BFA75AB11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75414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63669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6pPr>
      <a:lvl7pPr marL="127339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7pPr>
      <a:lvl8pPr marL="191011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8pPr>
      <a:lvl9pPr marL="2546830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9pPr>
    </p:titleStyle>
    <p:bodyStyle>
      <a:lvl1pPr marL="477534" indent="-477534" algn="l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4650" indent="-397930" algn="l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591771" indent="-318347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28479" indent="-31834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6519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50191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4138617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775317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541203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669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39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011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6830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3545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257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56967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3675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120" y="853440"/>
            <a:ext cx="1088136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38" tIns="63700" rIns="127338" bIns="637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0" y="2773680"/>
            <a:ext cx="1088136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12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7760"/>
            <a:ext cx="405384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338" tIns="63700" rIns="127338" bIns="6370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3798C061-2AB6-4429-816A-0FFFB98EDD05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9211228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63669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6pPr>
      <a:lvl7pPr marL="127339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7pPr>
      <a:lvl8pPr marL="1910112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8pPr>
      <a:lvl9pPr marL="2546830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9pPr>
    </p:titleStyle>
    <p:bodyStyle>
      <a:lvl1pPr marL="477534" indent="-477534" algn="l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4650" indent="-397930" algn="l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591771" indent="-318347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28479" indent="-318347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6519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50191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4138617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775317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5412030" indent="-318347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669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39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0112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6830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3545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0257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56967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3675" algn="l" defTabSz="1273392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120" y="853440"/>
            <a:ext cx="1088136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85" tIns="63721" rIns="127385" bIns="63721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0" y="2773680"/>
            <a:ext cx="1088136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385" tIns="63721" rIns="127385" bIns="637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120" y="8747760"/>
            <a:ext cx="26670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385" tIns="63721" rIns="127385" bIns="63721" numCol="1" anchor="t" anchorCtr="0" compatLnSpc="1">
            <a:prstTxWarp prst="textNoShape">
              <a:avLst/>
            </a:prstTxWarp>
          </a:bodyPr>
          <a:lstStyle>
            <a:lvl1pPr algn="l">
              <a:defRPr sz="2000" b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7760"/>
            <a:ext cx="405384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385" tIns="63721" rIns="127385" bIns="63721" numCol="1" anchor="t" anchorCtr="0" compatLnSpc="1">
            <a:prstTxWarp prst="textNoShape">
              <a:avLst/>
            </a:prstTxWarp>
          </a:bodyPr>
          <a:lstStyle>
            <a:lvl1pPr>
              <a:defRPr sz="2000" b="0"/>
            </a:lvl1pPr>
          </a:lstStyle>
          <a:p>
            <a:pPr algn="ctr">
              <a:spcBef>
                <a:spcPct val="0"/>
              </a:spcBef>
              <a:buFontTx/>
              <a:buNone/>
              <a:defRPr/>
            </a:pPr>
            <a:endParaRPr lang="pl-PL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7760"/>
            <a:ext cx="2667000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27385" tIns="63721" rIns="127385" bIns="63721" numCol="1" anchor="t" anchorCtr="0" compatLnSpc="1">
            <a:prstTxWarp prst="textNoShape">
              <a:avLst/>
            </a:prstTxWarp>
          </a:bodyPr>
          <a:lstStyle>
            <a:lvl1pPr algn="r">
              <a:defRPr sz="2000" b="0"/>
            </a:lvl1pPr>
          </a:lstStyle>
          <a:p>
            <a:pPr>
              <a:spcBef>
                <a:spcPct val="0"/>
              </a:spcBef>
              <a:buFontTx/>
              <a:buNone/>
              <a:defRPr/>
            </a:pPr>
            <a:fld id="{A0B1413D-45C8-4155-AE85-5537671F0671}" type="slidenum">
              <a:rPr lang="pl-PL">
                <a:solidFill>
                  <a:srgbClr val="000000"/>
                </a:solidFill>
              </a:rPr>
              <a:pPr>
                <a:spcBef>
                  <a:spcPct val="0"/>
                </a:spcBef>
                <a:buFontTx/>
                <a:buNone/>
                <a:defRPr/>
              </a:pPr>
              <a:t>‹#›</a:t>
            </a:fld>
            <a:endParaRPr lang="pl-PL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087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1" r:id="rId1"/>
    <p:sldLayoutId id="2147483932" r:id="rId2"/>
    <p:sldLayoutId id="2147483933" r:id="rId3"/>
    <p:sldLayoutId id="2147483934" r:id="rId4"/>
    <p:sldLayoutId id="2147483935" r:id="rId5"/>
    <p:sldLayoutId id="2147483936" r:id="rId6"/>
    <p:sldLayoutId id="2147483937" r:id="rId7"/>
    <p:sldLayoutId id="2147483938" r:id="rId8"/>
    <p:sldLayoutId id="2147483939" r:id="rId9"/>
    <p:sldLayoutId id="2147483940" r:id="rId10"/>
    <p:sldLayoutId id="2147483941" r:id="rId11"/>
    <p:sldLayoutId id="2147483942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636923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6pPr>
      <a:lvl7pPr marL="1273850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7pPr>
      <a:lvl8pPr marL="1910800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8pPr>
      <a:lvl9pPr marL="2547747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9pPr>
    </p:titleStyle>
    <p:bodyStyle>
      <a:lvl1pPr marL="477707" indent="-477707" algn="l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5023" indent="-398073" algn="l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592345" indent="-318462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29282" indent="-318462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66219" indent="-318462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503170" indent="-318462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4140107" indent="-318462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777038" indent="-318462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5413979" indent="-318462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6923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3850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0800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7747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4692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1632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58572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5510" algn="l" defTabSz="1273850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120" y="853440"/>
            <a:ext cx="1088136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415" tIns="63735" rIns="127415" bIns="6373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0" y="2773680"/>
            <a:ext cx="1088136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415" tIns="63735" rIns="127415" bIns="6373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12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415" tIns="63735" rIns="127415" bIns="63735" numCol="1" anchor="t" anchorCtr="0" compatLnSpc="1">
            <a:prstTxWarp prst="textNoShape">
              <a:avLst/>
            </a:prstTxWarp>
          </a:bodyPr>
          <a:lstStyle>
            <a:lvl1pPr algn="l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7760"/>
            <a:ext cx="405384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415" tIns="63735" rIns="127415" bIns="63735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415" tIns="63735" rIns="127415" bIns="63735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CB8BECE3-0084-4B0B-AC5D-CD7A9E97B90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720592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5" r:id="rId1"/>
    <p:sldLayoutId id="2147483946" r:id="rId2"/>
    <p:sldLayoutId id="2147483947" r:id="rId3"/>
    <p:sldLayoutId id="2147483948" r:id="rId4"/>
    <p:sldLayoutId id="2147483949" r:id="rId5"/>
    <p:sldLayoutId id="2147483950" r:id="rId6"/>
    <p:sldLayoutId id="2147483951" r:id="rId7"/>
    <p:sldLayoutId id="2147483952" r:id="rId8"/>
    <p:sldLayoutId id="2147483953" r:id="rId9"/>
    <p:sldLayoutId id="2147483954" r:id="rId10"/>
    <p:sldLayoutId id="214748395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637077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6pPr>
      <a:lvl7pPr marL="1274155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7pPr>
      <a:lvl8pPr marL="1911259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8pPr>
      <a:lvl9pPr marL="2548358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9pPr>
    </p:titleStyle>
    <p:bodyStyle>
      <a:lvl1pPr marL="477821" indent="-477821" algn="l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5271" indent="-398168" algn="l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592728" indent="-318539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29816" indent="-318539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66907" indent="-318539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504010" indent="-318539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4141101" indent="-318539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778186" indent="-318539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5415278" indent="-318539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7077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4155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1259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8358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5456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2549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59641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6734" algn="l" defTabSz="1274155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60120" y="853440"/>
            <a:ext cx="1088136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462" tIns="63756" rIns="127462" bIns="6375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60120" y="2773680"/>
            <a:ext cx="10881360" cy="57607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462" tIns="63756" rIns="127462" bIns="6375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6012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462" tIns="63756" rIns="127462" bIns="63756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373880" y="8747760"/>
            <a:ext cx="405384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462" tIns="63756" rIns="127462" bIns="63756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174480" y="8747760"/>
            <a:ext cx="2667000" cy="64008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127462" tIns="63756" rIns="127462" bIns="63756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20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F575E5C-DBB4-4864-80C3-077B84807DA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65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7" r:id="rId1"/>
    <p:sldLayoutId id="2147483958" r:id="rId2"/>
    <p:sldLayoutId id="2147483959" r:id="rId3"/>
    <p:sldLayoutId id="2147483960" r:id="rId4"/>
    <p:sldLayoutId id="2147483961" r:id="rId5"/>
    <p:sldLayoutId id="2147483962" r:id="rId6"/>
    <p:sldLayoutId id="2147483963" r:id="rId7"/>
    <p:sldLayoutId id="2147483964" r:id="rId8"/>
    <p:sldLayoutId id="2147483965" r:id="rId9"/>
    <p:sldLayoutId id="2147483966" r:id="rId10"/>
    <p:sldLayoutId id="214748396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5pPr>
      <a:lvl6pPr marL="637308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6pPr>
      <a:lvl7pPr marL="1274617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7pPr>
      <a:lvl8pPr marL="1911948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8pPr>
      <a:lvl9pPr marL="2549275" algn="ctr" rtl="0" eaLnBrk="0" fontAlgn="base" hangingPunct="0">
        <a:spcBef>
          <a:spcPct val="0"/>
        </a:spcBef>
        <a:spcAft>
          <a:spcPct val="0"/>
        </a:spcAft>
        <a:defRPr sz="6200">
          <a:solidFill>
            <a:schemeClr val="tx2"/>
          </a:solidFill>
          <a:latin typeface="Times New Roman" pitchFamily="18" charset="0"/>
        </a:defRPr>
      </a:lvl9pPr>
    </p:titleStyle>
    <p:bodyStyle>
      <a:lvl1pPr marL="477994" indent="-477994" algn="l" rtl="0" eaLnBrk="0" fontAlgn="base" hangingPunct="0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  <a:cs typeface="+mn-cs"/>
        </a:defRPr>
      </a:lvl1pPr>
      <a:lvl2pPr marL="1035644" indent="-398311" algn="l" rtl="0" eaLnBrk="0" fontAlgn="base" hangingPunct="0">
        <a:spcBef>
          <a:spcPct val="20000"/>
        </a:spcBef>
        <a:spcAft>
          <a:spcPct val="0"/>
        </a:spcAft>
        <a:buChar char="–"/>
        <a:defRPr sz="3900">
          <a:solidFill>
            <a:schemeClr val="tx1"/>
          </a:solidFill>
          <a:latin typeface="+mn-lt"/>
        </a:defRPr>
      </a:lvl2pPr>
      <a:lvl3pPr marL="1593302" indent="-318655" algn="l" rtl="0" eaLnBrk="0" fontAlgn="base" hangingPunct="0">
        <a:spcBef>
          <a:spcPct val="20000"/>
        </a:spcBef>
        <a:spcAft>
          <a:spcPct val="0"/>
        </a:spcAft>
        <a:buChar char="•"/>
        <a:defRPr sz="3400">
          <a:solidFill>
            <a:schemeClr val="tx1"/>
          </a:solidFill>
          <a:latin typeface="+mn-lt"/>
        </a:defRPr>
      </a:lvl3pPr>
      <a:lvl4pPr marL="2230619" indent="-318655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4pPr>
      <a:lvl5pPr marL="2867941" indent="-318655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5pPr>
      <a:lvl6pPr marL="3505270" indent="-318655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6pPr>
      <a:lvl7pPr marL="4142592" indent="-318655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7pPr>
      <a:lvl8pPr marL="4779908" indent="-318655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8pPr>
      <a:lvl9pPr marL="5417231" indent="-318655" algn="l" rtl="0" eaLnBrk="0" fontAlgn="base" hangingPunct="0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1pPr>
      <a:lvl2pPr marL="637308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2pPr>
      <a:lvl3pPr marL="1274617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911948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4pPr>
      <a:lvl5pPr marL="2549275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5pPr>
      <a:lvl6pPr marL="3186603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6pPr>
      <a:lvl7pPr marL="3823924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7pPr>
      <a:lvl8pPr marL="4461247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8pPr>
      <a:lvl9pPr marL="5098569" algn="l" defTabSz="1274617" rtl="0" eaLnBrk="1" latinLnBrk="0" hangingPunct="1">
        <a:defRPr sz="2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tejun.pl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marek.matejun@uni.lodz.pl" TargetMode="External"/><Relationship Id="rId2" Type="http://schemas.openxmlformats.org/officeDocument/2006/relationships/hyperlink" Target="http://www.matejun.pl/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://www.jessicajackley.com/blog/2016/1/8/the-pursuit" TargetMode="Externa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12" y="28667"/>
            <a:ext cx="12781133" cy="9572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Rectangle 17"/>
          <p:cNvSpPr>
            <a:spLocks noChangeArrowheads="1"/>
          </p:cNvSpPr>
          <p:nvPr/>
        </p:nvSpPr>
        <p:spPr bwMode="auto">
          <a:xfrm>
            <a:off x="496206" y="3576464"/>
            <a:ext cx="11694795" cy="2283702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  <a:extLst/>
        </p:spPr>
        <p:txBody>
          <a:bodyPr lIns="127338" tIns="63700" rIns="127338" bIns="63700">
            <a:spAutoFit/>
          </a:bodyPr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7000" b="1" dirty="0">
                <a:solidFill>
                  <a:srgbClr val="000099"/>
                </a:solidFill>
              </a:rPr>
              <a:t>Przedsiębiorczość </a:t>
            </a:r>
            <a:br>
              <a:rPr lang="pl-PL" altLang="pl-PL" sz="7000" b="1" dirty="0">
                <a:solidFill>
                  <a:srgbClr val="000099"/>
                </a:solidFill>
              </a:rPr>
            </a:br>
            <a:r>
              <a:rPr lang="pl-PL" altLang="pl-PL" sz="7000" b="1" dirty="0">
                <a:solidFill>
                  <a:srgbClr val="000099"/>
                </a:solidFill>
              </a:rPr>
              <a:t>i </a:t>
            </a:r>
            <a:r>
              <a:rPr lang="pl-PL" altLang="pl-PL" sz="7000" b="1" dirty="0" smtClean="0">
                <a:solidFill>
                  <a:srgbClr val="000099"/>
                </a:solidFill>
              </a:rPr>
              <a:t>zarządzanie (28h)</a:t>
            </a:r>
            <a:endParaRPr lang="pl-PL" altLang="pl-PL" sz="3400" dirty="0">
              <a:solidFill>
                <a:srgbClr val="000099"/>
              </a:solidFill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408589" y="6557277"/>
            <a:ext cx="7296467" cy="2635812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  <a:extLst/>
        </p:spPr>
        <p:txBody>
          <a:bodyPr lIns="125369" tIns="65211" rIns="125369" bIns="65211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120000"/>
              </a:lnSpc>
              <a:buClrTx/>
              <a:buFontTx/>
              <a:buNone/>
            </a:pPr>
            <a:r>
              <a:rPr lang="pl-PL" altLang="pl-PL" sz="3500" dirty="0">
                <a:solidFill>
                  <a:schemeClr val="tx1"/>
                </a:solidFill>
              </a:rPr>
              <a:t>Dr hab. </a:t>
            </a:r>
            <a:r>
              <a:rPr lang="es-AR" altLang="pl-PL" sz="3500" dirty="0">
                <a:solidFill>
                  <a:schemeClr val="tx1"/>
                </a:solidFill>
              </a:rPr>
              <a:t>Marek Matejun</a:t>
            </a:r>
            <a:r>
              <a:rPr lang="pl-PL" altLang="pl-PL" sz="3500" dirty="0">
                <a:solidFill>
                  <a:schemeClr val="tx1"/>
                </a:solidFill>
              </a:rPr>
              <a:t>, Prof. UŁ</a:t>
            </a:r>
          </a:p>
          <a:p>
            <a:pPr algn="ctr" eaLnBrk="1">
              <a:lnSpc>
                <a:spcPct val="120000"/>
              </a:lnSpc>
              <a:buClrTx/>
              <a:buFontTx/>
              <a:buNone/>
            </a:pPr>
            <a:r>
              <a:rPr lang="pl-PL" altLang="pl-PL" sz="3100" b="0" dirty="0">
                <a:solidFill>
                  <a:schemeClr val="tx1"/>
                </a:solidFill>
              </a:rPr>
              <a:t>Katedra Przedsiębiorczości</a:t>
            </a:r>
            <a:br>
              <a:rPr lang="pl-PL" altLang="pl-PL" sz="3100" b="0" dirty="0">
                <a:solidFill>
                  <a:schemeClr val="tx1"/>
                </a:solidFill>
              </a:rPr>
            </a:br>
            <a:r>
              <a:rPr lang="pl-PL" altLang="pl-PL" sz="3100" b="0" dirty="0">
                <a:solidFill>
                  <a:schemeClr val="tx1"/>
                </a:solidFill>
              </a:rPr>
              <a:t>i Polityki Przemysłowej</a:t>
            </a:r>
          </a:p>
          <a:p>
            <a:pPr algn="ctr" eaLnBrk="1">
              <a:lnSpc>
                <a:spcPct val="120000"/>
              </a:lnSpc>
              <a:buClrTx/>
              <a:buFontTx/>
              <a:buNone/>
            </a:pPr>
            <a:r>
              <a:rPr lang="pl-PL" altLang="pl-PL" sz="3100" b="0" dirty="0">
                <a:solidFill>
                  <a:schemeClr val="tx1"/>
                </a:solidFill>
                <a:hlinkClick r:id="rId3"/>
              </a:rPr>
              <a:t>www.matejun.pl</a:t>
            </a:r>
            <a:r>
              <a:rPr lang="pl-PL" altLang="pl-PL" sz="3100" b="0" dirty="0">
                <a:solidFill>
                  <a:schemeClr val="tx1"/>
                </a:solidFill>
              </a:rPr>
              <a:t> </a:t>
            </a:r>
            <a:endParaRPr lang="es-AR" altLang="pl-PL" sz="3100" b="0" dirty="0">
              <a:solidFill>
                <a:schemeClr val="tx1"/>
              </a:solidFill>
            </a:endParaRPr>
          </a:p>
        </p:txBody>
      </p:sp>
      <p:pic>
        <p:nvPicPr>
          <p:cNvPr id="1032" name="Picture 8" descr="J:\loga_pap_firmowe\UL\logotypy_katedr_wydzialu_zarzadzania\Logotypy katedr Wydziału Zarządzania\katedra_przedsiebiorczosci_i_polityki_przemyslowej\logo\rastrowe\logo_katedra_przedsiebiorczosci_i_polityki_przemyslowej_ul_v_pl_rgb_apla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5223" y="6557277"/>
            <a:ext cx="2444249" cy="263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J:\loga_pap_firmowe\UL\logo_ul\logotypy\pl\rastrowe\logo_ul_v_pl_rgb_apla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018" y="408113"/>
            <a:ext cx="2770454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J:\loga_pap_firmowe\UL\logotypy_wz\logotypy_wz\pl\rastrowe\logo_wz_ul_v_pl_rgb_apl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223" y="408113"/>
            <a:ext cx="2482178" cy="250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3178629" y="739304"/>
            <a:ext cx="6150428" cy="1829048"/>
          </a:xfrm>
          <a:prstGeom prst="rect">
            <a:avLst/>
          </a:prstGeom>
          <a:solidFill>
            <a:schemeClr val="bg1">
              <a:lumMod val="95000"/>
              <a:alpha val="85000"/>
            </a:schemeClr>
          </a:solidFill>
          <a:ln>
            <a:noFill/>
          </a:ln>
          <a:extLst/>
        </p:spPr>
        <p:txBody>
          <a:bodyPr lIns="125369" tIns="65211" rIns="125369" bIns="65211" anchor="ctr"/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5pPr>
            <a:lvl6pPr marL="25146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6pPr>
            <a:lvl7pPr marL="29718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7pPr>
            <a:lvl8pPr marL="34290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8pPr>
            <a:lvl9pPr marL="3886200" indent="-228600" algn="ctr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 b="1">
                <a:solidFill>
                  <a:schemeClr val="bg1"/>
                </a:solidFill>
                <a:latin typeface="Times New Roman" panose="02020603050405020304" pitchFamily="18" charset="0"/>
                <a:ea typeface="Lucida Sans Unicode" panose="020B0602030504020204" pitchFamily="34" charset="0"/>
                <a:cs typeface="Lucida Sans Unicode" panose="020B0602030504020204" pitchFamily="34" charset="0"/>
              </a:defRPr>
            </a:lvl9pPr>
          </a:lstStyle>
          <a:p>
            <a:pPr algn="ctr" eaLnBrk="1">
              <a:lnSpc>
                <a:spcPct val="120000"/>
              </a:lnSpc>
              <a:spcBef>
                <a:spcPts val="1000"/>
              </a:spcBef>
              <a:buNone/>
            </a:pPr>
            <a:r>
              <a:rPr lang="pl-PL" altLang="pl-PL" sz="2500" dirty="0">
                <a:solidFill>
                  <a:schemeClr val="tx1"/>
                </a:solidFill>
              </a:rPr>
              <a:t>Uniwersytet Łódzki, Wydział Zarządzania</a:t>
            </a:r>
          </a:p>
          <a:p>
            <a:pPr algn="ctr" eaLnBrk="1">
              <a:lnSpc>
                <a:spcPct val="120000"/>
              </a:lnSpc>
              <a:spcBef>
                <a:spcPts val="1000"/>
              </a:spcBef>
              <a:buNone/>
            </a:pPr>
            <a:r>
              <a:rPr lang="pl-PL" altLang="pl-PL" sz="2500" b="0" dirty="0">
                <a:solidFill>
                  <a:schemeClr val="tx1"/>
                </a:solidFill>
              </a:rPr>
              <a:t>dla Wydziału Matematyki i Informatyki UŁ</a:t>
            </a:r>
          </a:p>
        </p:txBody>
      </p:sp>
    </p:spTree>
    <p:extLst>
      <p:ext uri="{BB962C8B-B14F-4D97-AF65-F5344CB8AC3E}">
        <p14:creationId xmlns:p14="http://schemas.microsoft.com/office/powerpoint/2010/main" val="3240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ext Box 2"/>
          <p:cNvSpPr txBox="1">
            <a:spLocks noChangeArrowheads="1"/>
          </p:cNvSpPr>
          <p:nvPr/>
        </p:nvSpPr>
        <p:spPr bwMode="auto">
          <a:xfrm>
            <a:off x="0" y="64"/>
            <a:ext cx="12801600" cy="185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323" tIns="63693" rIns="127323" bIns="63693">
            <a:spAutoFit/>
          </a:bodyPr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5600" b="1" dirty="0">
                <a:solidFill>
                  <a:srgbClr val="000099"/>
                </a:solidFill>
              </a:rPr>
              <a:t>Przedsiębiorczość i zarządzanie </a:t>
            </a:r>
            <a:br>
              <a:rPr lang="pl-PL" altLang="pl-PL" sz="5600" b="1" dirty="0">
                <a:solidFill>
                  <a:srgbClr val="000099"/>
                </a:solidFill>
              </a:rPr>
            </a:br>
            <a:r>
              <a:rPr lang="pl-PL" altLang="pl-PL" sz="5600" b="1" dirty="0">
                <a:solidFill>
                  <a:srgbClr val="000099"/>
                </a:solidFill>
              </a:rPr>
              <a:t>Program zajęć</a:t>
            </a:r>
            <a:endParaRPr lang="pl-PL" altLang="pl-PL" sz="5600" dirty="0">
              <a:solidFill>
                <a:srgbClr val="000000"/>
              </a:solidFill>
            </a:endParaRPr>
          </a:p>
        </p:txBody>
      </p:sp>
      <p:sp>
        <p:nvSpPr>
          <p:cNvPr id="5" name="Symbol zastępczy zawartości 2"/>
          <p:cNvSpPr>
            <a:spLocks noGrp="1"/>
          </p:cNvSpPr>
          <p:nvPr>
            <p:ph idx="1"/>
          </p:nvPr>
        </p:nvSpPr>
        <p:spPr>
          <a:xfrm>
            <a:off x="151132" y="2208312"/>
            <a:ext cx="12399328" cy="6980838"/>
          </a:xfrm>
        </p:spPr>
        <p:txBody>
          <a:bodyPr/>
          <a:lstStyle/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pl-PL" altLang="pl-PL" sz="3600" dirty="0"/>
              <a:t>Przedsiębiorczość i aktywność gospodarcza człowieka w społeczeństwie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pl-PL" altLang="pl-PL" sz="3600" dirty="0"/>
              <a:t>Przedsiębiorstwo w gospodarce rynkowej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pl-PL" altLang="pl-PL" sz="3600" dirty="0"/>
              <a:t>Podejmowanie i prowadzenie działalności </a:t>
            </a:r>
            <a:r>
              <a:rPr lang="pl-PL" altLang="pl-PL" sz="3600" dirty="0" smtClean="0"/>
              <a:t>gospodarczej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pl-PL" altLang="pl-PL" sz="3600" dirty="0"/>
              <a:t>Specyfika pracy menedżerskiej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pl-PL" altLang="pl-PL" sz="3600" dirty="0"/>
              <a:t>Podstawy zarządzania przedsiębiorstwem</a:t>
            </a:r>
          </a:p>
          <a:p>
            <a:pPr>
              <a:lnSpc>
                <a:spcPct val="120000"/>
              </a:lnSpc>
              <a:spcAft>
                <a:spcPts val="3000"/>
              </a:spcAft>
            </a:pPr>
            <a:r>
              <a:rPr lang="pl-PL" altLang="pl-PL" sz="3600" dirty="0" smtClean="0"/>
              <a:t>Kształtowanie kompetencji przedsiębiorczych i menedżerskich</a:t>
            </a:r>
            <a:endParaRPr lang="pl-PL" altLang="pl-PL" sz="3100" dirty="0"/>
          </a:p>
        </p:txBody>
      </p:sp>
    </p:spTree>
    <p:extLst>
      <p:ext uri="{BB962C8B-B14F-4D97-AF65-F5344CB8AC3E}">
        <p14:creationId xmlns:p14="http://schemas.microsoft.com/office/powerpoint/2010/main" val="3058993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4"/>
          <p:cNvSpPr txBox="1">
            <a:spLocks noChangeArrowheads="1"/>
          </p:cNvSpPr>
          <p:nvPr/>
        </p:nvSpPr>
        <p:spPr bwMode="auto">
          <a:xfrm>
            <a:off x="426720" y="106684"/>
            <a:ext cx="11948160" cy="99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323" tIns="63693" rIns="127323" bIns="63693">
            <a:spAutoFit/>
          </a:bodyPr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5500" b="1" dirty="0">
                <a:solidFill>
                  <a:srgbClr val="000099"/>
                </a:solidFill>
              </a:rPr>
              <a:t>Przedsiębiorczość i zarządzanie</a:t>
            </a:r>
            <a:endParaRPr lang="pl-PL" altLang="pl-PL" sz="4200" dirty="0">
              <a:solidFill>
                <a:srgbClr val="000000"/>
              </a:solidFill>
            </a:endParaRPr>
          </a:p>
        </p:txBody>
      </p:sp>
      <p:sp>
        <p:nvSpPr>
          <p:cNvPr id="59395" name="Rectangle 5"/>
          <p:cNvSpPr>
            <a:spLocks noChangeArrowheads="1"/>
          </p:cNvSpPr>
          <p:nvPr/>
        </p:nvSpPr>
        <p:spPr bwMode="auto">
          <a:xfrm>
            <a:off x="175578" y="2381632"/>
            <a:ext cx="12374880" cy="2346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323" tIns="63693" rIns="127323" bIns="63693"/>
          <a:lstStyle>
            <a:lvl1pPr marL="342900" indent="-34290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pl-PL" sz="3400" dirty="0"/>
              <a:t>Lisowska R., </a:t>
            </a:r>
            <a:r>
              <a:rPr lang="pl-PL" sz="3400" dirty="0" err="1"/>
              <a:t>Ropega</a:t>
            </a:r>
            <a:r>
              <a:rPr lang="pl-PL" sz="3400" dirty="0"/>
              <a:t> J., (red.), Przedsiębiorczość i zarzadzanie </a:t>
            </a:r>
            <a:r>
              <a:rPr lang="pl-PL" sz="3400" dirty="0" smtClean="0"/>
              <a:t/>
            </a:r>
            <a:br>
              <a:rPr lang="pl-PL" sz="3400" dirty="0" smtClean="0"/>
            </a:br>
            <a:r>
              <a:rPr lang="pl-PL" sz="3400" dirty="0" smtClean="0"/>
              <a:t>w </a:t>
            </a:r>
            <a:r>
              <a:rPr lang="pl-PL" sz="3400" dirty="0"/>
              <a:t>małej i średniej firmie. Teoria i praktyka, Wydawnictwo Uniwersytetu Łódzkiego, Łódź 2016.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pl-PL" sz="3400" dirty="0"/>
              <a:t>Cieślik J., Przedsiębiorczość, polityka, rozwój, Wydawnictwo Akademickie Sedno, Warszawa 2014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pl-PL" altLang="pl-PL" sz="3400" dirty="0">
                <a:solidFill>
                  <a:srgbClr val="000000"/>
                </a:solidFill>
              </a:rPr>
              <a:t>Piecuch T., Przedsiębiorczość. Podstawy teoretyczne, C.H. Beck, Warszawa 2013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pl-PL" altLang="pl-PL" sz="3400" dirty="0">
                <a:solidFill>
                  <a:srgbClr val="000000"/>
                </a:solidFill>
              </a:rPr>
              <a:t>Matejun M. (red.), Zarządzanie małą i średnią firmą w teorii </a:t>
            </a:r>
            <a:r>
              <a:rPr lang="pl-PL" altLang="pl-PL" sz="3400" dirty="0" smtClean="0">
                <a:solidFill>
                  <a:srgbClr val="000000"/>
                </a:solidFill>
              </a:rPr>
              <a:t/>
            </a:r>
            <a:br>
              <a:rPr lang="pl-PL" altLang="pl-PL" sz="3400" dirty="0" smtClean="0">
                <a:solidFill>
                  <a:srgbClr val="000000"/>
                </a:solidFill>
              </a:rPr>
            </a:br>
            <a:r>
              <a:rPr lang="pl-PL" altLang="pl-PL" sz="3400" dirty="0" smtClean="0">
                <a:solidFill>
                  <a:srgbClr val="000000"/>
                </a:solidFill>
              </a:rPr>
              <a:t>i </a:t>
            </a:r>
            <a:r>
              <a:rPr lang="pl-PL" altLang="pl-PL" sz="3400" dirty="0">
                <a:solidFill>
                  <a:srgbClr val="000000"/>
                </a:solidFill>
              </a:rPr>
              <a:t>w ćwiczeniach, </a:t>
            </a:r>
            <a:r>
              <a:rPr lang="pl-PL" altLang="pl-PL" sz="3400" dirty="0" err="1">
                <a:solidFill>
                  <a:srgbClr val="000000"/>
                </a:solidFill>
              </a:rPr>
              <a:t>Difin</a:t>
            </a:r>
            <a:r>
              <a:rPr lang="pl-PL" altLang="pl-PL" sz="3400" dirty="0">
                <a:solidFill>
                  <a:srgbClr val="000000"/>
                </a:solidFill>
              </a:rPr>
              <a:t>, Warszawa 2012.</a:t>
            </a:r>
          </a:p>
          <a:p>
            <a:pPr algn="just">
              <a:spcBef>
                <a:spcPts val="1000"/>
              </a:spcBef>
              <a:spcAft>
                <a:spcPts val="1000"/>
              </a:spcAft>
            </a:pPr>
            <a:r>
              <a:rPr lang="pl-PL" altLang="pl-PL" sz="3400" dirty="0">
                <a:solidFill>
                  <a:srgbClr val="000000"/>
                </a:solidFill>
              </a:rPr>
              <a:t>Zakrzewska-Bielawska A. (red.), Podstawy zarządzania, Wolters Kluwer business, Warszawa 2012. </a:t>
            </a:r>
          </a:p>
        </p:txBody>
      </p:sp>
      <p:sp>
        <p:nvSpPr>
          <p:cNvPr id="59396" name="Text Box 6"/>
          <p:cNvSpPr txBox="1">
            <a:spLocks noChangeArrowheads="1"/>
          </p:cNvSpPr>
          <p:nvPr/>
        </p:nvSpPr>
        <p:spPr bwMode="auto">
          <a:xfrm>
            <a:off x="426720" y="1173544"/>
            <a:ext cx="11948160" cy="768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323" tIns="63693" rIns="127323" bIns="63693">
            <a:spAutoFit/>
          </a:bodyPr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200" b="1">
                <a:solidFill>
                  <a:srgbClr val="000099"/>
                </a:solidFill>
              </a:rPr>
              <a:t>Literatura podstawowa</a:t>
            </a:r>
            <a:endParaRPr lang="pl-PL" altLang="pl-PL" sz="4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2"/>
          <p:cNvSpPr txBox="1">
            <a:spLocks noChangeArrowheads="1"/>
          </p:cNvSpPr>
          <p:nvPr/>
        </p:nvSpPr>
        <p:spPr bwMode="auto">
          <a:xfrm>
            <a:off x="0" y="0"/>
            <a:ext cx="12801600" cy="1637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323" tIns="63693" rIns="127323" bIns="63693">
            <a:spAutoFit/>
          </a:bodyPr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5600" b="1" dirty="0">
                <a:solidFill>
                  <a:srgbClr val="000099"/>
                </a:solidFill>
              </a:rPr>
              <a:t>Przedsiębiorczość i zarządzanie </a:t>
            </a:r>
            <a:br>
              <a:rPr lang="pl-PL" altLang="pl-PL" sz="5600" b="1" dirty="0">
                <a:solidFill>
                  <a:srgbClr val="000099"/>
                </a:solidFill>
              </a:rPr>
            </a:br>
            <a:r>
              <a:rPr lang="pl-PL" altLang="pl-PL" sz="4200" b="1" dirty="0">
                <a:solidFill>
                  <a:srgbClr val="000099"/>
                </a:solidFill>
              </a:rPr>
              <a:t>Sprawy organizacyjne</a:t>
            </a:r>
            <a:endParaRPr lang="pl-PL" altLang="pl-PL" sz="4200" dirty="0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202250" y="1675767"/>
            <a:ext cx="12319230" cy="7118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323" tIns="63693" rIns="127323" bIns="63693"/>
          <a:lstStyle>
            <a:lvl1pPr marL="342900" indent="-34290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ts val="400"/>
              </a:spcBef>
              <a:spcAft>
                <a:spcPts val="700"/>
              </a:spcAft>
            </a:pPr>
            <a:r>
              <a:rPr lang="pl-PL" altLang="pl-PL" sz="2500" dirty="0">
                <a:solidFill>
                  <a:srgbClr val="000000"/>
                </a:solidFill>
              </a:rPr>
              <a:t>Zapraszam na </a:t>
            </a:r>
            <a:r>
              <a:rPr lang="pl-PL" altLang="pl-PL" sz="2500" u="sng" dirty="0" smtClean="0">
                <a:solidFill>
                  <a:srgbClr val="000000"/>
                </a:solidFill>
                <a:hlinkClick r:id="rId2"/>
              </a:rPr>
              <a:t>www.matejun.pl</a:t>
            </a:r>
            <a:r>
              <a:rPr lang="pl-PL" altLang="pl-PL" sz="2500" dirty="0" smtClean="0">
                <a:solidFill>
                  <a:srgbClr val="000000"/>
                </a:solidFill>
              </a:rPr>
              <a:t> </a:t>
            </a:r>
            <a:r>
              <a:rPr lang="pl-PL" altLang="pl-PL" sz="2500" dirty="0">
                <a:solidFill>
                  <a:srgbClr val="000000"/>
                </a:solidFill>
                <a:sym typeface="Wingdings" panose="05000000000000000000" pitchFamily="2" charset="2"/>
              </a:rPr>
              <a:t>– sekcja „Dla studentów”</a:t>
            </a:r>
            <a:endParaRPr lang="pl-PL" altLang="pl-PL" sz="2500" u="sng" dirty="0">
              <a:solidFill>
                <a:srgbClr val="000000"/>
              </a:solidFill>
            </a:endParaRPr>
          </a:p>
          <a:p>
            <a:pPr lvl="1">
              <a:spcBef>
                <a:spcPts val="400"/>
              </a:spcBef>
              <a:spcAft>
                <a:spcPts val="700"/>
              </a:spcAft>
              <a:buFont typeface="Times New Roman" panose="02020603050405020304" pitchFamily="18" charset="0"/>
              <a:buChar char="–"/>
            </a:pPr>
            <a:r>
              <a:rPr lang="pl-PL" altLang="pl-PL" sz="2500" dirty="0">
                <a:solidFill>
                  <a:srgbClr val="000000"/>
                </a:solidFill>
              </a:rPr>
              <a:t>hasło: </a:t>
            </a:r>
            <a:r>
              <a:rPr lang="pl-PL" altLang="pl-PL" sz="2500" dirty="0" smtClean="0">
                <a:solidFill>
                  <a:srgbClr val="000000"/>
                </a:solidFill>
              </a:rPr>
              <a:t>spoko</a:t>
            </a:r>
            <a:endParaRPr lang="pl-PL" altLang="pl-PL" sz="2500" dirty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  <a:spcAft>
                <a:spcPts val="700"/>
              </a:spcAft>
            </a:pPr>
            <a:r>
              <a:rPr lang="pl-PL" altLang="pl-PL" sz="2500" b="1" dirty="0">
                <a:solidFill>
                  <a:srgbClr val="000000"/>
                </a:solidFill>
              </a:rPr>
              <a:t>Terminy zajęć: </a:t>
            </a:r>
          </a:p>
          <a:p>
            <a:pPr lvl="1">
              <a:spcBef>
                <a:spcPts val="400"/>
              </a:spcBef>
              <a:spcAft>
                <a:spcPts val="700"/>
              </a:spcAft>
              <a:buFont typeface="Times New Roman" panose="02020603050405020304" pitchFamily="18" charset="0"/>
              <a:buChar char="–"/>
            </a:pPr>
            <a:r>
              <a:rPr lang="pl-PL" altLang="pl-PL" sz="2500" dirty="0" smtClean="0">
                <a:solidFill>
                  <a:srgbClr val="000000"/>
                </a:solidFill>
              </a:rPr>
              <a:t>14</a:t>
            </a:r>
            <a:r>
              <a:rPr lang="pl-PL" altLang="pl-PL" sz="2500" dirty="0" smtClean="0">
                <a:solidFill>
                  <a:srgbClr val="000000"/>
                </a:solidFill>
              </a:rPr>
              <a:t>h</a:t>
            </a:r>
            <a:r>
              <a:rPr lang="pl-PL" altLang="pl-PL" sz="2500" dirty="0">
                <a:solidFill>
                  <a:srgbClr val="000000"/>
                </a:solidFill>
              </a:rPr>
              <a:t>, </a:t>
            </a:r>
            <a:r>
              <a:rPr lang="pl-PL" altLang="pl-PL" sz="2500" dirty="0" smtClean="0">
                <a:solidFill>
                  <a:srgbClr val="000000"/>
                </a:solidFill>
              </a:rPr>
              <a:t>piątki</a:t>
            </a:r>
            <a:endParaRPr lang="pl-PL" altLang="pl-PL" sz="2500" dirty="0">
              <a:solidFill>
                <a:srgbClr val="000000"/>
              </a:solidFill>
            </a:endParaRPr>
          </a:p>
          <a:p>
            <a:pPr lvl="1">
              <a:spcBef>
                <a:spcPts val="400"/>
              </a:spcBef>
              <a:spcAft>
                <a:spcPts val="700"/>
              </a:spcAft>
              <a:buFont typeface="Times New Roman" panose="02020603050405020304" pitchFamily="18" charset="0"/>
              <a:buChar char="–"/>
            </a:pPr>
            <a:r>
              <a:rPr lang="pl-PL" altLang="pl-PL" sz="2500" dirty="0">
                <a:solidFill>
                  <a:srgbClr val="000000"/>
                </a:solidFill>
              </a:rPr>
              <a:t>terminy </a:t>
            </a:r>
            <a:r>
              <a:rPr lang="pl-PL" altLang="pl-PL" sz="2500" dirty="0" smtClean="0">
                <a:solidFill>
                  <a:srgbClr val="000000"/>
                </a:solidFill>
              </a:rPr>
              <a:t>zgodnie </a:t>
            </a:r>
            <a:r>
              <a:rPr lang="pl-PL" altLang="pl-PL" sz="2500" dirty="0" smtClean="0">
                <a:solidFill>
                  <a:srgbClr val="000000"/>
                </a:solidFill>
              </a:rPr>
              <a:t>z planem w USOS</a:t>
            </a:r>
          </a:p>
          <a:p>
            <a:pPr>
              <a:spcBef>
                <a:spcPts val="400"/>
              </a:spcBef>
              <a:spcAft>
                <a:spcPts val="700"/>
              </a:spcAft>
            </a:pPr>
            <a:r>
              <a:rPr lang="pl-PL" altLang="pl-PL" sz="2500" b="1" dirty="0">
                <a:solidFill>
                  <a:srgbClr val="000000"/>
                </a:solidFill>
              </a:rPr>
              <a:t>Sposób prowadzenia </a:t>
            </a:r>
            <a:r>
              <a:rPr lang="pl-PL" altLang="pl-PL" sz="2500" b="1" dirty="0" smtClean="0">
                <a:solidFill>
                  <a:srgbClr val="000000"/>
                </a:solidFill>
              </a:rPr>
              <a:t>zajęć:</a:t>
            </a:r>
          </a:p>
          <a:p>
            <a:pPr lvl="1">
              <a:spcBef>
                <a:spcPts val="400"/>
              </a:spcBef>
              <a:spcAft>
                <a:spcPts val="700"/>
              </a:spcAft>
              <a:buFont typeface="Times New Roman" panose="02020603050405020304" pitchFamily="18" charset="0"/>
              <a:buChar char="–"/>
            </a:pPr>
            <a:r>
              <a:rPr lang="pl-PL" altLang="pl-PL" sz="2500" dirty="0" smtClean="0">
                <a:solidFill>
                  <a:srgbClr val="000000"/>
                </a:solidFill>
              </a:rPr>
              <a:t>wykłady + trening menedżerski,</a:t>
            </a:r>
          </a:p>
          <a:p>
            <a:pPr lvl="1">
              <a:spcBef>
                <a:spcPts val="400"/>
              </a:spcBef>
              <a:spcAft>
                <a:spcPts val="700"/>
              </a:spcAft>
              <a:buFont typeface="Times New Roman" panose="02020603050405020304" pitchFamily="18" charset="0"/>
              <a:buChar char="–"/>
            </a:pPr>
            <a:r>
              <a:rPr lang="pl-PL" altLang="pl-PL" sz="2500" dirty="0" smtClean="0">
                <a:solidFill>
                  <a:srgbClr val="000000"/>
                </a:solidFill>
              </a:rPr>
              <a:t>zajęcia bez przerw,</a:t>
            </a:r>
          </a:p>
          <a:p>
            <a:pPr lvl="1">
              <a:spcBef>
                <a:spcPts val="400"/>
              </a:spcBef>
              <a:spcAft>
                <a:spcPts val="700"/>
              </a:spcAft>
              <a:buFont typeface="Times New Roman" panose="02020603050405020304" pitchFamily="18" charset="0"/>
              <a:buChar char="–"/>
            </a:pPr>
            <a:r>
              <a:rPr lang="pl-PL" sz="2500" dirty="0">
                <a:solidFill>
                  <a:srgbClr val="000000"/>
                </a:solidFill>
              </a:rPr>
              <a:t>warto przynosić ze sobą laptopy, </a:t>
            </a:r>
            <a:r>
              <a:rPr lang="pl-PL" sz="2500" dirty="0" smtClean="0">
                <a:solidFill>
                  <a:srgbClr val="000000"/>
                </a:solidFill>
              </a:rPr>
              <a:t>tablety.</a:t>
            </a:r>
            <a:endParaRPr lang="pl-PL" altLang="pl-PL" sz="2500" b="1" dirty="0" smtClean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  <a:spcAft>
                <a:spcPts val="700"/>
              </a:spcAft>
            </a:pPr>
            <a:r>
              <a:rPr lang="pl-PL" altLang="pl-PL" sz="2500" b="1" dirty="0" smtClean="0">
                <a:solidFill>
                  <a:srgbClr val="000000"/>
                </a:solidFill>
              </a:rPr>
              <a:t>Forma </a:t>
            </a:r>
            <a:r>
              <a:rPr lang="pl-PL" altLang="pl-PL" sz="2500" b="1" dirty="0">
                <a:solidFill>
                  <a:srgbClr val="000000"/>
                </a:solidFill>
              </a:rPr>
              <a:t>zaliczenia przedmiotu:</a:t>
            </a:r>
          </a:p>
          <a:p>
            <a:pPr lvl="1">
              <a:spcBef>
                <a:spcPts val="400"/>
              </a:spcBef>
              <a:spcAft>
                <a:spcPts val="700"/>
              </a:spcAft>
              <a:buFontTx/>
              <a:buChar char="–"/>
            </a:pPr>
            <a:r>
              <a:rPr lang="pl-PL" altLang="pl-PL" sz="2500" dirty="0">
                <a:solidFill>
                  <a:srgbClr val="000000"/>
                </a:solidFill>
              </a:rPr>
              <a:t>test wiedzy w formie </a:t>
            </a:r>
            <a:r>
              <a:rPr lang="pl-PL" altLang="pl-PL" sz="2500" dirty="0" smtClean="0">
                <a:solidFill>
                  <a:srgbClr val="000000"/>
                </a:solidFill>
              </a:rPr>
              <a:t>elektronicznej. Termin</a:t>
            </a:r>
            <a:r>
              <a:rPr lang="pl-PL" altLang="pl-PL" sz="2500" dirty="0">
                <a:solidFill>
                  <a:srgbClr val="000000"/>
                </a:solidFill>
              </a:rPr>
              <a:t>: ostatnie zajęcia, </a:t>
            </a:r>
            <a:r>
              <a:rPr lang="pl-PL" altLang="pl-PL" sz="2500" dirty="0" smtClean="0">
                <a:solidFill>
                  <a:srgbClr val="000000"/>
                </a:solidFill>
              </a:rPr>
              <a:t>2027-01-15</a:t>
            </a:r>
            <a:endParaRPr lang="pl-PL" altLang="pl-PL" sz="2500" dirty="0" smtClean="0">
              <a:solidFill>
                <a:srgbClr val="000000"/>
              </a:solidFill>
            </a:endParaRPr>
          </a:p>
          <a:p>
            <a:pPr marL="857250" lvl="2" indent="-139700">
              <a:spcBef>
                <a:spcPts val="400"/>
              </a:spcBef>
              <a:spcAft>
                <a:spcPts val="700"/>
              </a:spcAft>
              <a:buNone/>
            </a:pPr>
            <a:r>
              <a:rPr lang="pl-PL" sz="2500" b="1" u="sng" dirty="0">
                <a:solidFill>
                  <a:srgbClr val="000000"/>
                </a:solidFill>
              </a:rPr>
              <a:t>Urządzenia!</a:t>
            </a:r>
            <a:r>
              <a:rPr lang="pl-PL" sz="2500" b="1" dirty="0">
                <a:solidFill>
                  <a:srgbClr val="000000"/>
                </a:solidFill>
              </a:rPr>
              <a:t> </a:t>
            </a:r>
            <a:r>
              <a:rPr lang="pl-PL" sz="2500" b="1" u="sng" dirty="0">
                <a:solidFill>
                  <a:srgbClr val="000000"/>
                </a:solidFill>
              </a:rPr>
              <a:t>Obecność obowiązkowa!</a:t>
            </a:r>
            <a:r>
              <a:rPr lang="pl-PL" sz="2500" dirty="0">
                <a:solidFill>
                  <a:srgbClr val="000000"/>
                </a:solidFill>
              </a:rPr>
              <a:t> </a:t>
            </a:r>
            <a:r>
              <a:rPr lang="pl-PL" sz="2500" b="1" u="sng" dirty="0">
                <a:solidFill>
                  <a:srgbClr val="000000"/>
                </a:solidFill>
              </a:rPr>
              <a:t>Prośba o nieściąganie!</a:t>
            </a:r>
            <a:r>
              <a:rPr lang="pl-PL" sz="2500" dirty="0">
                <a:solidFill>
                  <a:srgbClr val="000000"/>
                </a:solidFill>
              </a:rPr>
              <a:t> </a:t>
            </a:r>
          </a:p>
          <a:p>
            <a:pPr lvl="1">
              <a:spcBef>
                <a:spcPts val="400"/>
              </a:spcBef>
              <a:spcAft>
                <a:spcPts val="700"/>
              </a:spcAft>
              <a:buFontTx/>
              <a:buChar char="–"/>
            </a:pPr>
            <a:r>
              <a:rPr lang="pl-PL" altLang="pl-PL" sz="2500" dirty="0" smtClean="0">
                <a:solidFill>
                  <a:srgbClr val="000000"/>
                </a:solidFill>
              </a:rPr>
              <a:t>możliwe </a:t>
            </a:r>
            <a:r>
              <a:rPr lang="pl-PL" altLang="pl-PL" sz="2500" dirty="0">
                <a:solidFill>
                  <a:srgbClr val="000000"/>
                </a:solidFill>
              </a:rPr>
              <a:t>dodatkowe punkty w trakcie </a:t>
            </a:r>
            <a:r>
              <a:rPr lang="pl-PL" altLang="pl-PL" sz="2500" dirty="0" smtClean="0">
                <a:solidFill>
                  <a:srgbClr val="000000"/>
                </a:solidFill>
              </a:rPr>
              <a:t>zajęć doliczone do wyniku z testu!</a:t>
            </a:r>
            <a:endParaRPr lang="pl-PL" altLang="pl-PL" sz="2500" dirty="0">
              <a:solidFill>
                <a:srgbClr val="000000"/>
              </a:solidFill>
            </a:endParaRPr>
          </a:p>
          <a:p>
            <a:pPr>
              <a:spcBef>
                <a:spcPts val="400"/>
              </a:spcBef>
              <a:spcAft>
                <a:spcPts val="700"/>
              </a:spcAft>
              <a:tabLst>
                <a:tab pos="719138" algn="l"/>
              </a:tabLst>
            </a:pPr>
            <a:r>
              <a:rPr lang="pl-PL" altLang="pl-PL" sz="2500" dirty="0" smtClean="0">
                <a:solidFill>
                  <a:srgbClr val="000000"/>
                </a:solidFill>
              </a:rPr>
              <a:t>Dyżury</a:t>
            </a:r>
            <a:r>
              <a:rPr lang="pl-PL" altLang="pl-PL" sz="2500" dirty="0">
                <a:solidFill>
                  <a:srgbClr val="000000"/>
                </a:solidFill>
              </a:rPr>
              <a:t>: </a:t>
            </a:r>
            <a:r>
              <a:rPr lang="pl-PL" altLang="pl-PL" sz="2500" dirty="0" smtClean="0">
                <a:solidFill>
                  <a:srgbClr val="000000"/>
                </a:solidFill>
              </a:rPr>
              <a:t>wtorek, 18.30 – 20.00, Ms </a:t>
            </a:r>
            <a:r>
              <a:rPr lang="pl-PL" altLang="pl-PL" sz="2500" dirty="0" err="1" smtClean="0">
                <a:solidFill>
                  <a:srgbClr val="000000"/>
                </a:solidFill>
              </a:rPr>
              <a:t>Teams</a:t>
            </a:r>
            <a:r>
              <a:rPr lang="pl-PL" altLang="pl-PL" sz="2500" dirty="0" smtClean="0">
                <a:solidFill>
                  <a:srgbClr val="000000"/>
                </a:solidFill>
              </a:rPr>
              <a:t>, link na </a:t>
            </a:r>
            <a:r>
              <a:rPr lang="pl-PL" altLang="pl-PL" sz="2500" u="sng" dirty="0" smtClean="0">
                <a:solidFill>
                  <a:srgbClr val="000000"/>
                </a:solidFill>
                <a:hlinkClick r:id="rId2"/>
              </a:rPr>
              <a:t>www.matejun.pl</a:t>
            </a:r>
            <a:r>
              <a:rPr lang="pl-PL" altLang="pl-PL" sz="2500" dirty="0">
                <a:solidFill>
                  <a:srgbClr val="000000"/>
                </a:solidFill>
              </a:rPr>
              <a:t/>
            </a:r>
            <a:br>
              <a:rPr lang="pl-PL" altLang="pl-PL" sz="2500" dirty="0">
                <a:solidFill>
                  <a:srgbClr val="000000"/>
                </a:solidFill>
              </a:rPr>
            </a:br>
            <a:r>
              <a:rPr lang="pl-PL" altLang="pl-PL" sz="2500" dirty="0" smtClean="0">
                <a:solidFill>
                  <a:srgbClr val="000000"/>
                </a:solidFill>
              </a:rPr>
              <a:t>Kontakt </a:t>
            </a:r>
            <a:r>
              <a:rPr lang="pl-PL" altLang="pl-PL" sz="2500" dirty="0">
                <a:solidFill>
                  <a:srgbClr val="000000"/>
                </a:solidFill>
              </a:rPr>
              <a:t>mailowy: </a:t>
            </a:r>
            <a:r>
              <a:rPr lang="pl-PL" altLang="pl-PL" sz="2500" dirty="0" smtClean="0">
                <a:solidFill>
                  <a:srgbClr val="000000"/>
                </a:solidFill>
                <a:hlinkClick r:id="rId3"/>
              </a:rPr>
              <a:t>marek.matejun@uni.lodz.pl</a:t>
            </a:r>
            <a:r>
              <a:rPr lang="pl-PL" altLang="pl-PL" sz="2500" dirty="0" smtClean="0">
                <a:solidFill>
                  <a:srgbClr val="000000"/>
                </a:solidFill>
              </a:rPr>
              <a:t> </a:t>
            </a:r>
            <a:endParaRPr lang="pl-PL" altLang="pl-PL" sz="25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4941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6688832" y="1676610"/>
            <a:ext cx="5743114" cy="960120"/>
          </a:xfrm>
        </p:spPr>
        <p:txBody>
          <a:bodyPr/>
          <a:lstStyle/>
          <a:p>
            <a:r>
              <a:rPr lang="pl-PL" altLang="pl-PL" sz="4900" b="1" dirty="0">
                <a:solidFill>
                  <a:srgbClr val="000099"/>
                </a:solidFill>
              </a:rPr>
              <a:t>Pojęcie</a:t>
            </a:r>
            <a:br>
              <a:rPr lang="pl-PL" altLang="pl-PL" sz="4900" b="1" dirty="0">
                <a:solidFill>
                  <a:srgbClr val="000099"/>
                </a:solidFill>
              </a:rPr>
            </a:br>
            <a:r>
              <a:rPr lang="pl-PL" altLang="pl-PL" sz="4900" b="1" dirty="0">
                <a:solidFill>
                  <a:srgbClr val="000099"/>
                </a:solidFill>
              </a:rPr>
              <a:t>przedsiębiorczości</a:t>
            </a:r>
          </a:p>
        </p:txBody>
      </p:sp>
      <p:pic>
        <p:nvPicPr>
          <p:cNvPr id="168964" name="Picture 4" descr="G:\zajecia\FUL-Inauguracja\images\definition-of-entrepreneurshi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95" y="369093"/>
            <a:ext cx="5371122" cy="3575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36104" y="4147661"/>
            <a:ext cx="12268200" cy="4901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369" tIns="63714" rIns="127369" bIns="6371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spcBef>
                <a:spcPts val="420"/>
              </a:spcBef>
              <a:spcAft>
                <a:spcPct val="10000"/>
              </a:spcAft>
            </a:pPr>
            <a:r>
              <a:rPr lang="pl-PL" altLang="pl-PL" sz="2600" kern="0" dirty="0">
                <a:solidFill>
                  <a:srgbClr val="000000"/>
                </a:solidFill>
              </a:rPr>
              <a:t>Pojęcie wieloznaczne, trudne do zdefiniowania</a:t>
            </a:r>
          </a:p>
          <a:p>
            <a:pPr>
              <a:spcBef>
                <a:spcPts val="420"/>
              </a:spcBef>
              <a:spcAft>
                <a:spcPct val="10000"/>
              </a:spcAft>
            </a:pPr>
            <a:r>
              <a:rPr lang="pl-PL" altLang="pl-PL" sz="2600" kern="0" dirty="0">
                <a:solidFill>
                  <a:srgbClr val="000000"/>
                </a:solidFill>
              </a:rPr>
              <a:t>W ogólnym ujęciu „przedsiębiorczość” </a:t>
            </a:r>
            <a:br>
              <a:rPr lang="pl-PL" altLang="pl-PL" sz="2600" kern="0" dirty="0">
                <a:solidFill>
                  <a:srgbClr val="000000"/>
                </a:solidFill>
              </a:rPr>
            </a:br>
            <a:r>
              <a:rPr lang="pl-PL" altLang="pl-PL" sz="2600" kern="0" dirty="0">
                <a:solidFill>
                  <a:srgbClr val="000000"/>
                </a:solidFill>
              </a:rPr>
              <a:t>kojarzymy z pewnymi cechami:</a:t>
            </a:r>
          </a:p>
          <a:p>
            <a:pPr lvl="1">
              <a:spcBef>
                <a:spcPts val="420"/>
              </a:spcBef>
              <a:spcAft>
                <a:spcPct val="10000"/>
              </a:spcAft>
            </a:pPr>
            <a:r>
              <a:rPr lang="pl-PL" altLang="pl-PL" sz="2600" kern="0" dirty="0">
                <a:solidFill>
                  <a:srgbClr val="000000"/>
                </a:solidFill>
              </a:rPr>
              <a:t>innowacyjność, </a:t>
            </a:r>
            <a:r>
              <a:rPr lang="pl-PL" altLang="pl-PL" sz="2600" b="1" kern="0" dirty="0">
                <a:solidFill>
                  <a:srgbClr val="000000"/>
                </a:solidFill>
              </a:rPr>
              <a:t>poszukiwanie zmian</a:t>
            </a:r>
            <a:r>
              <a:rPr lang="pl-PL" altLang="pl-PL" sz="2600" kern="0" dirty="0">
                <a:solidFill>
                  <a:srgbClr val="000000"/>
                </a:solidFill>
              </a:rPr>
              <a:t> i proaktywne reagowanie na nie,</a:t>
            </a:r>
          </a:p>
          <a:p>
            <a:pPr lvl="1">
              <a:spcBef>
                <a:spcPts val="420"/>
              </a:spcBef>
              <a:spcAft>
                <a:spcPct val="25000"/>
              </a:spcAft>
            </a:pPr>
            <a:r>
              <a:rPr lang="pl-PL" altLang="pl-PL" sz="2600" kern="0" dirty="0">
                <a:solidFill>
                  <a:srgbClr val="000000"/>
                </a:solidFill>
              </a:rPr>
              <a:t>identyfikowanie i wykorzystywanie </a:t>
            </a:r>
            <a:r>
              <a:rPr lang="pl-PL" altLang="pl-PL" sz="2600" kern="0" dirty="0" smtClean="0">
                <a:solidFill>
                  <a:srgbClr val="000000"/>
                </a:solidFill>
              </a:rPr>
              <a:t>okazji</a:t>
            </a:r>
            <a:r>
              <a:rPr lang="pl-PL" altLang="pl-PL" sz="2600" kern="0" dirty="0">
                <a:solidFill>
                  <a:srgbClr val="000000"/>
                </a:solidFill>
              </a:rPr>
              <a:t> </a:t>
            </a:r>
            <a:r>
              <a:rPr lang="pl-PL" altLang="pl-PL" sz="2600" kern="0" dirty="0" smtClean="0">
                <a:solidFill>
                  <a:srgbClr val="000000"/>
                </a:solidFill>
              </a:rPr>
              <a:t>do działania,</a:t>
            </a:r>
            <a:endParaRPr lang="pl-PL" altLang="pl-PL" sz="2600" kern="0" dirty="0">
              <a:solidFill>
                <a:srgbClr val="000000"/>
              </a:solidFill>
            </a:endParaRPr>
          </a:p>
          <a:p>
            <a:pPr lvl="1">
              <a:spcBef>
                <a:spcPts val="420"/>
              </a:spcBef>
              <a:spcAft>
                <a:spcPct val="25000"/>
              </a:spcAft>
            </a:pPr>
            <a:r>
              <a:rPr lang="pl-PL" altLang="pl-PL" sz="2600" kern="0" dirty="0">
                <a:solidFill>
                  <a:srgbClr val="000000"/>
                </a:solidFill>
              </a:rPr>
              <a:t>gotowość do podejmowania </a:t>
            </a:r>
            <a:r>
              <a:rPr lang="pl-PL" altLang="pl-PL" sz="2600" b="1" kern="0" dirty="0" smtClean="0">
                <a:solidFill>
                  <a:srgbClr val="000000"/>
                </a:solidFill>
              </a:rPr>
              <a:t>ryzyka</a:t>
            </a:r>
            <a:r>
              <a:rPr lang="pl-PL" altLang="pl-PL" sz="2600" kern="0" dirty="0">
                <a:solidFill>
                  <a:srgbClr val="000000"/>
                </a:solidFill>
              </a:rPr>
              <a:t>,</a:t>
            </a:r>
          </a:p>
          <a:p>
            <a:pPr lvl="1">
              <a:spcBef>
                <a:spcPts val="420"/>
              </a:spcBef>
              <a:spcAft>
                <a:spcPct val="25000"/>
              </a:spcAft>
            </a:pPr>
            <a:r>
              <a:rPr lang="pl-PL" altLang="pl-PL" sz="2600" kern="0" dirty="0">
                <a:solidFill>
                  <a:srgbClr val="000000"/>
                </a:solidFill>
              </a:rPr>
              <a:t>motyw działania polegający na </a:t>
            </a:r>
            <a:r>
              <a:rPr lang="pl-PL" altLang="pl-PL" sz="2600" b="1" kern="0" dirty="0">
                <a:solidFill>
                  <a:srgbClr val="000000"/>
                </a:solidFill>
              </a:rPr>
              <a:t>pomnażaniu </a:t>
            </a:r>
            <a:r>
              <a:rPr lang="pl-PL" altLang="pl-PL" sz="2600" b="1" kern="0" dirty="0" smtClean="0">
                <a:solidFill>
                  <a:srgbClr val="000000"/>
                </a:solidFill>
              </a:rPr>
              <a:t>kapitału</a:t>
            </a:r>
            <a:r>
              <a:rPr lang="pl-PL" altLang="pl-PL" sz="2600" kern="0" dirty="0" smtClean="0">
                <a:solidFill>
                  <a:srgbClr val="000000"/>
                </a:solidFill>
              </a:rPr>
              <a:t>,</a:t>
            </a:r>
          </a:p>
          <a:p>
            <a:pPr lvl="1">
              <a:spcBef>
                <a:spcPts val="420"/>
              </a:spcBef>
              <a:spcAft>
                <a:spcPct val="25000"/>
              </a:spcAft>
            </a:pPr>
            <a:r>
              <a:rPr lang="pl-PL" altLang="pl-PL" sz="2600" kern="0" dirty="0" smtClean="0">
                <a:solidFill>
                  <a:srgbClr val="000000"/>
                </a:solidFill>
              </a:rPr>
              <a:t>prowadzenie </a:t>
            </a:r>
            <a:r>
              <a:rPr lang="pl-PL" altLang="pl-PL" sz="2600" b="1" kern="0" dirty="0" smtClean="0">
                <a:solidFill>
                  <a:srgbClr val="000000"/>
                </a:solidFill>
              </a:rPr>
              <a:t>własnej firmy </a:t>
            </a:r>
            <a:r>
              <a:rPr lang="pl-PL" altLang="pl-PL" sz="2600" kern="0" dirty="0" smtClean="0">
                <a:solidFill>
                  <a:srgbClr val="000000"/>
                </a:solidFill>
              </a:rPr>
              <a:t>(działalności gospodarczej).</a:t>
            </a:r>
            <a:endParaRPr lang="pl-PL" altLang="pl-PL" sz="2600" kern="0" dirty="0">
              <a:solidFill>
                <a:srgbClr val="000000"/>
              </a:solidFill>
            </a:endParaRPr>
          </a:p>
          <a:p>
            <a:pPr>
              <a:spcBef>
                <a:spcPts val="420"/>
              </a:spcBef>
              <a:spcAft>
                <a:spcPct val="25000"/>
              </a:spcAft>
            </a:pPr>
            <a:r>
              <a:rPr lang="pl-PL" altLang="pl-PL" sz="2600" b="1" kern="0" dirty="0">
                <a:solidFill>
                  <a:srgbClr val="000000"/>
                </a:solidFill>
              </a:rPr>
              <a:t>Potrzeba przedsiębiorczości:</a:t>
            </a:r>
            <a:r>
              <a:rPr lang="pl-PL" altLang="pl-PL" sz="2600" kern="0" dirty="0">
                <a:solidFill>
                  <a:srgbClr val="000000"/>
                </a:solidFill>
              </a:rPr>
              <a:t> w rodzinie, w środowisku lokalnym, w sferze życia zawodowego - we własnej firmie i w pracy najemnej, w gospodarce rynkowej - jako fundament tworzenia wolnego rynku i podnoszenia konkurencyjności</a:t>
            </a:r>
          </a:p>
        </p:txBody>
      </p:sp>
    </p:spTree>
    <p:extLst>
      <p:ext uri="{BB962C8B-B14F-4D97-AF65-F5344CB8AC3E}">
        <p14:creationId xmlns:p14="http://schemas.microsoft.com/office/powerpoint/2010/main" val="3274907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3" name="Rectangle 1029"/>
          <p:cNvSpPr>
            <a:spLocks noChangeArrowheads="1"/>
          </p:cNvSpPr>
          <p:nvPr/>
        </p:nvSpPr>
        <p:spPr bwMode="auto">
          <a:xfrm>
            <a:off x="784176" y="7680920"/>
            <a:ext cx="5040640" cy="16983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369" tIns="63714" rIns="127369" bIns="63714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400" dirty="0" smtClean="0">
                <a:solidFill>
                  <a:srgbClr val="000000"/>
                </a:solidFill>
              </a:rPr>
              <a:t>2. Definicje </a:t>
            </a:r>
            <a:r>
              <a:rPr lang="pl-PL" altLang="pl-PL" sz="3400" dirty="0">
                <a:solidFill>
                  <a:srgbClr val="000000"/>
                </a:solidFill>
              </a:rPr>
              <a:t>podkreślające </a:t>
            </a:r>
            <a:r>
              <a:rPr lang="pl-PL" altLang="pl-PL" sz="3400" b="1" dirty="0">
                <a:solidFill>
                  <a:srgbClr val="000000"/>
                </a:solidFill>
              </a:rPr>
              <a:t>ekonomiczne funkcje</a:t>
            </a:r>
            <a:r>
              <a:rPr lang="pl-PL" altLang="pl-PL" sz="3400" dirty="0">
                <a:solidFill>
                  <a:srgbClr val="000000"/>
                </a:solidFill>
              </a:rPr>
              <a:t> przedsiębiorczości</a:t>
            </a:r>
          </a:p>
        </p:txBody>
      </p:sp>
      <p:sp>
        <p:nvSpPr>
          <p:cNvPr id="176134" name="Rectangle 1030"/>
          <p:cNvSpPr>
            <a:spLocks noChangeArrowheads="1"/>
          </p:cNvSpPr>
          <p:nvPr/>
        </p:nvSpPr>
        <p:spPr bwMode="auto">
          <a:xfrm>
            <a:off x="5760720" y="7674674"/>
            <a:ext cx="5013960" cy="169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7369" tIns="63714" rIns="127369" bIns="63714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400" dirty="0" smtClean="0">
                <a:solidFill>
                  <a:srgbClr val="000000"/>
                </a:solidFill>
              </a:rPr>
              <a:t>3. Definicje </a:t>
            </a:r>
            <a:r>
              <a:rPr lang="pl-PL" altLang="pl-PL" sz="3400" dirty="0">
                <a:solidFill>
                  <a:srgbClr val="000000"/>
                </a:solidFill>
              </a:rPr>
              <a:t>podkreślające </a:t>
            </a:r>
            <a:r>
              <a:rPr lang="pl-PL" altLang="pl-PL" sz="3400" b="1" dirty="0">
                <a:solidFill>
                  <a:srgbClr val="000000"/>
                </a:solidFill>
              </a:rPr>
              <a:t>cechy osobowe</a:t>
            </a:r>
            <a:r>
              <a:rPr lang="pl-PL" altLang="pl-PL" sz="3400" dirty="0">
                <a:solidFill>
                  <a:srgbClr val="000000"/>
                </a:solidFill>
              </a:rPr>
              <a:t> osób przedsiębiorczych</a:t>
            </a:r>
          </a:p>
        </p:txBody>
      </p:sp>
      <p:sp>
        <p:nvSpPr>
          <p:cNvPr id="176135" name="Rectangle 1031"/>
          <p:cNvSpPr>
            <a:spLocks noChangeArrowheads="1"/>
          </p:cNvSpPr>
          <p:nvPr/>
        </p:nvSpPr>
        <p:spPr bwMode="auto">
          <a:xfrm>
            <a:off x="7574340" y="5443689"/>
            <a:ext cx="4742815" cy="16989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7369" tIns="63714" rIns="127369" bIns="63714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400" dirty="0" smtClean="0">
                <a:solidFill>
                  <a:srgbClr val="000000"/>
                </a:solidFill>
              </a:rPr>
              <a:t>4. Przedsiębiorczość </a:t>
            </a:r>
            <a:r>
              <a:rPr lang="pl-PL" altLang="pl-PL" sz="3400" dirty="0">
                <a:solidFill>
                  <a:srgbClr val="000000"/>
                </a:solidFill>
              </a:rPr>
              <a:t>jako </a:t>
            </a:r>
            <a:r>
              <a:rPr lang="pl-PL" altLang="pl-PL" sz="3400" b="1" dirty="0">
                <a:solidFill>
                  <a:srgbClr val="000000"/>
                </a:solidFill>
              </a:rPr>
              <a:t>rodzaj menedżerskiego zachowania</a:t>
            </a:r>
            <a:endParaRPr lang="pl-PL" altLang="pl-PL" sz="3400" dirty="0">
              <a:solidFill>
                <a:srgbClr val="000000"/>
              </a:solidFill>
            </a:endParaRPr>
          </a:p>
        </p:txBody>
      </p:sp>
      <p:sp>
        <p:nvSpPr>
          <p:cNvPr id="176136" name="Line 1032"/>
          <p:cNvSpPr>
            <a:spLocks noChangeShapeType="1"/>
          </p:cNvSpPr>
          <p:nvPr/>
        </p:nvSpPr>
        <p:spPr bwMode="auto">
          <a:xfrm flipH="1">
            <a:off x="2773680" y="4598977"/>
            <a:ext cx="3627120" cy="75575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369" tIns="63714" rIns="127369" bIns="63714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l-PL" sz="2800">
              <a:solidFill>
                <a:srgbClr val="000000"/>
              </a:solidFill>
            </a:endParaRPr>
          </a:p>
        </p:txBody>
      </p:sp>
      <p:sp>
        <p:nvSpPr>
          <p:cNvPr id="176137" name="Line 1033"/>
          <p:cNvSpPr>
            <a:spLocks noChangeShapeType="1"/>
          </p:cNvSpPr>
          <p:nvPr/>
        </p:nvSpPr>
        <p:spPr bwMode="auto">
          <a:xfrm>
            <a:off x="6400800" y="4598977"/>
            <a:ext cx="3733800" cy="75575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369" tIns="63714" rIns="127369" bIns="63714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l-PL" sz="2800">
              <a:solidFill>
                <a:srgbClr val="000000"/>
              </a:solidFill>
            </a:endParaRPr>
          </a:p>
        </p:txBody>
      </p:sp>
      <p:sp>
        <p:nvSpPr>
          <p:cNvPr id="176138" name="Line 1034"/>
          <p:cNvSpPr>
            <a:spLocks noChangeShapeType="1"/>
          </p:cNvSpPr>
          <p:nvPr/>
        </p:nvSpPr>
        <p:spPr bwMode="auto">
          <a:xfrm>
            <a:off x="6400800" y="4598978"/>
            <a:ext cx="1512168" cy="3153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369" tIns="63714" rIns="127369" bIns="63714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l-PL" sz="2800">
              <a:solidFill>
                <a:srgbClr val="000000"/>
              </a:solidFill>
            </a:endParaRPr>
          </a:p>
        </p:txBody>
      </p:sp>
      <p:pic>
        <p:nvPicPr>
          <p:cNvPr id="176139" name="Picture 1035" descr="G:\zajecia\FUL-Inauguracja\images\entrepreneur-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801600" cy="4504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ine 1034"/>
          <p:cNvSpPr>
            <a:spLocks noChangeShapeType="1"/>
          </p:cNvSpPr>
          <p:nvPr/>
        </p:nvSpPr>
        <p:spPr bwMode="auto">
          <a:xfrm flipH="1">
            <a:off x="3880520" y="4598976"/>
            <a:ext cx="2556364" cy="3081944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369" tIns="63714" rIns="127369" bIns="63714" anchor="ctr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endParaRPr lang="pl-PL" sz="2800">
              <a:solidFill>
                <a:srgbClr val="000000"/>
              </a:solidFill>
            </a:endParaRPr>
          </a:p>
        </p:txBody>
      </p:sp>
      <p:sp>
        <p:nvSpPr>
          <p:cNvPr id="10" name="Rectangle 1029"/>
          <p:cNvSpPr>
            <a:spLocks noChangeArrowheads="1"/>
          </p:cNvSpPr>
          <p:nvPr/>
        </p:nvSpPr>
        <p:spPr bwMode="auto">
          <a:xfrm>
            <a:off x="-79920" y="5443689"/>
            <a:ext cx="5040640" cy="1175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27369" tIns="63714" rIns="127369" bIns="63714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400" dirty="0" smtClean="0">
                <a:solidFill>
                  <a:srgbClr val="000000"/>
                </a:solidFill>
              </a:rPr>
              <a:t>1. </a:t>
            </a:r>
            <a:r>
              <a:rPr lang="pl-PL" altLang="pl-PL" sz="3400" b="1" dirty="0" smtClean="0">
                <a:solidFill>
                  <a:srgbClr val="000000"/>
                </a:solidFill>
              </a:rPr>
              <a:t>„Najlepsza”</a:t>
            </a:r>
            <a:r>
              <a:rPr lang="pl-PL" altLang="pl-PL" sz="3400" dirty="0" smtClean="0">
                <a:solidFill>
                  <a:srgbClr val="000000"/>
                </a:solidFill>
              </a:rPr>
              <a:t> definicja przedsiębiorczości</a:t>
            </a:r>
            <a:endParaRPr lang="pl-PL" altLang="pl-PL" sz="3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6572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>
          <a:xfrm>
            <a:off x="5824736" y="408112"/>
            <a:ext cx="6725547" cy="960120"/>
          </a:xfrm>
        </p:spPr>
        <p:txBody>
          <a:bodyPr/>
          <a:lstStyle/>
          <a:p>
            <a:r>
              <a:rPr lang="pl-PL" altLang="pl-PL" sz="4900" b="1" u="sng" dirty="0" smtClean="0">
                <a:solidFill>
                  <a:srgbClr val="000099"/>
                </a:solidFill>
              </a:rPr>
              <a:t>„Najlepsza”</a:t>
            </a:r>
            <a:r>
              <a:rPr lang="pl-PL" altLang="pl-PL" sz="4900" b="1" dirty="0" smtClean="0">
                <a:solidFill>
                  <a:srgbClr val="000099"/>
                </a:solidFill>
              </a:rPr>
              <a:t> definicja przedsiębiorczości</a:t>
            </a:r>
            <a:endParaRPr lang="pl-PL" altLang="pl-PL" sz="4900" b="1" dirty="0">
              <a:solidFill>
                <a:srgbClr val="000099"/>
              </a:solidFill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136104" y="4291677"/>
            <a:ext cx="12268200" cy="4901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554" tIns="63798" rIns="127554" bIns="6379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spcBef>
                <a:spcPts val="420"/>
              </a:spcBef>
              <a:spcAft>
                <a:spcPct val="10000"/>
              </a:spcAft>
              <a:buFontTx/>
              <a:buNone/>
            </a:pPr>
            <a:r>
              <a:rPr lang="pl-PL" altLang="pl-PL" sz="2700" b="1" kern="0" dirty="0" smtClean="0">
                <a:solidFill>
                  <a:srgbClr val="000000"/>
                </a:solidFill>
              </a:rPr>
              <a:t>Z bloga </a:t>
            </a:r>
            <a:r>
              <a:rPr lang="en-US" altLang="pl-PL" sz="2700" b="1" kern="0" dirty="0" err="1" smtClean="0">
                <a:solidFill>
                  <a:srgbClr val="000000"/>
                </a:solidFill>
              </a:rPr>
              <a:t>Jessic</a:t>
            </a:r>
            <a:r>
              <a:rPr lang="pl-PL" altLang="pl-PL" sz="2700" b="1" kern="0" dirty="0" smtClean="0">
                <a:solidFill>
                  <a:srgbClr val="000000"/>
                </a:solidFill>
              </a:rPr>
              <a:t>i</a:t>
            </a:r>
            <a:r>
              <a:rPr lang="en-US" altLang="pl-PL" sz="2700" b="1" kern="0" dirty="0" smtClean="0">
                <a:solidFill>
                  <a:srgbClr val="000000"/>
                </a:solidFill>
              </a:rPr>
              <a:t> Jackley</a:t>
            </a:r>
            <a:r>
              <a:rPr lang="pl-PL" altLang="pl-PL" sz="2700" b="1" kern="0" dirty="0" smtClean="0">
                <a:solidFill>
                  <a:srgbClr val="000000"/>
                </a:solidFill>
              </a:rPr>
              <a:t>:</a:t>
            </a:r>
            <a:r>
              <a:rPr lang="pl-PL" altLang="pl-PL" sz="2700" kern="0" dirty="0" smtClean="0">
                <a:solidFill>
                  <a:srgbClr val="000000"/>
                </a:solidFill>
              </a:rPr>
              <a:t/>
            </a:r>
            <a:br>
              <a:rPr lang="pl-PL" altLang="pl-PL" sz="2700" kern="0" dirty="0" smtClean="0">
                <a:solidFill>
                  <a:srgbClr val="000000"/>
                </a:solidFill>
              </a:rPr>
            </a:br>
            <a:r>
              <a:rPr lang="en-US" altLang="pl-PL" sz="1800" kern="0" dirty="0" smtClean="0">
                <a:solidFill>
                  <a:srgbClr val="000000"/>
                </a:solidFill>
                <a:hlinkClick r:id="rId2"/>
              </a:rPr>
              <a:t>http</a:t>
            </a:r>
            <a:r>
              <a:rPr lang="en-US" altLang="pl-PL" sz="1800" kern="0" dirty="0">
                <a:solidFill>
                  <a:srgbClr val="000000"/>
                </a:solidFill>
                <a:hlinkClick r:id="rId2"/>
              </a:rPr>
              <a:t>://</a:t>
            </a:r>
            <a:r>
              <a:rPr lang="en-US" altLang="pl-PL" sz="1800" kern="0" dirty="0" smtClean="0">
                <a:solidFill>
                  <a:srgbClr val="000000"/>
                </a:solidFill>
                <a:hlinkClick r:id="rId2"/>
              </a:rPr>
              <a:t>www.jessicajackley.com/blog/2016/1/8/the-pursuit</a:t>
            </a:r>
            <a:r>
              <a:rPr lang="pl-PL" altLang="pl-PL" sz="1800" kern="0" dirty="0" smtClean="0">
                <a:solidFill>
                  <a:srgbClr val="000000"/>
                </a:solidFill>
              </a:rPr>
              <a:t> </a:t>
            </a:r>
          </a:p>
          <a:p>
            <a:pPr>
              <a:spcBef>
                <a:spcPts val="420"/>
              </a:spcBef>
              <a:spcAft>
                <a:spcPct val="10000"/>
              </a:spcAft>
            </a:pPr>
            <a:r>
              <a:rPr lang="pl-PL" altLang="pl-PL" sz="2300" kern="0" dirty="0">
                <a:solidFill>
                  <a:srgbClr val="000000"/>
                </a:solidFill>
              </a:rPr>
              <a:t>Moja ulubiona definicja przedsiębiorczości pochodzi od profesora Harvard Business School, Howarda Stevensona: „Przedsiębiorczość to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dążenie </a:t>
            </a:r>
            <a:r>
              <a:rPr lang="pl-PL" altLang="pl-PL" sz="2300" kern="0" dirty="0">
                <a:solidFill>
                  <a:srgbClr val="000000"/>
                </a:solidFill>
              </a:rPr>
              <a:t>do wykorzystania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/ pogoń za okazjami bez </a:t>
            </a:r>
            <a:r>
              <a:rPr lang="pl-PL" altLang="pl-PL" sz="2300" kern="0" dirty="0">
                <a:solidFill>
                  <a:srgbClr val="000000"/>
                </a:solidFill>
              </a:rPr>
              <a:t>względu na aktualnie posiadane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/ kontrolowane zasoby</a:t>
            </a:r>
            <a:r>
              <a:rPr lang="pl-PL" altLang="pl-PL" sz="2300" kern="0" dirty="0">
                <a:solidFill>
                  <a:srgbClr val="000000"/>
                </a:solidFill>
              </a:rPr>
              <a:t>”.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/>
            </a:r>
            <a:br>
              <a:rPr lang="pl-PL" altLang="pl-PL" sz="2300" kern="0" dirty="0" smtClean="0">
                <a:solidFill>
                  <a:srgbClr val="000000"/>
                </a:solidFill>
              </a:rPr>
            </a:br>
            <a:r>
              <a:rPr lang="pl-PL" altLang="pl-PL" sz="2300" kern="0" dirty="0">
                <a:solidFill>
                  <a:srgbClr val="000000"/>
                </a:solidFill>
              </a:rPr>
              <a:t>Innymi słowy, przedsiębiorczość to zdolność do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wykorzystywania okazji </a:t>
            </a:r>
            <a:r>
              <a:rPr lang="pl-PL" altLang="pl-PL" sz="2300" kern="0" dirty="0">
                <a:solidFill>
                  <a:srgbClr val="000000"/>
                </a:solidFill>
              </a:rPr>
              <a:t>bez pieniędzy,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przyzwolenia, specjalnego statusu </a:t>
            </a:r>
            <a:r>
              <a:rPr lang="pl-PL" altLang="pl-PL" sz="2300" kern="0" dirty="0">
                <a:solidFill>
                  <a:srgbClr val="000000"/>
                </a:solidFill>
              </a:rPr>
              <a:t>lub większości innych środków, które mogłyby ułatwić to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wykorzystywanie. </a:t>
            </a:r>
            <a:r>
              <a:rPr lang="pl-PL" altLang="pl-PL" sz="2300" kern="0" dirty="0">
                <a:solidFill>
                  <a:srgbClr val="000000"/>
                </a:solidFill>
              </a:rPr>
              <a:t>Stevenson kładzie nacisk na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poszukiwanie / wykorzystywanie okazji </a:t>
            </a:r>
            <a:r>
              <a:rPr lang="pl-PL" altLang="pl-PL" sz="2300" kern="0" dirty="0">
                <a:solidFill>
                  <a:srgbClr val="000000"/>
                </a:solidFill>
              </a:rPr>
              <a:t>bez względu na posiadane 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/ kontrolowane zasoby</a:t>
            </a:r>
            <a:r>
              <a:rPr lang="en-US" altLang="pl-PL" sz="2300" kern="0" dirty="0" smtClean="0">
                <a:solidFill>
                  <a:srgbClr val="000000"/>
                </a:solidFill>
              </a:rPr>
              <a:t>.</a:t>
            </a:r>
            <a:r>
              <a:rPr lang="pl-PL" altLang="pl-PL" sz="2300" kern="0" dirty="0">
                <a:solidFill>
                  <a:srgbClr val="000000"/>
                </a:solidFill>
              </a:rPr>
              <a:t> Moim zdaniem jego definicja wskazuje na następującą prawdę: sednem przedsiębiorczości nigdy nie jest to, co posiadamy. Chodzi o to, co robimy. Wielcy przedsiębiorcy uosabiają definicję Stevensona: dzień po dniu decydują się iść naprzód w poszukiwaniu okazji, niezależnie od tego, co kontrolują, a czego nie kontrolują. Niezależnie od tego, czego im brakuje, co stracili lub z czym muszą walczyć. Odnoszą sukcesy nie dzięki temu, co posiadają, ale dzięki temu, co są zdeterminowani osiągnąć</a:t>
            </a:r>
            <a:r>
              <a:rPr lang="pl-PL" altLang="pl-PL" sz="2300" kern="0" dirty="0" smtClean="0">
                <a:solidFill>
                  <a:srgbClr val="000000"/>
                </a:solidFill>
              </a:rPr>
              <a:t>”.</a:t>
            </a:r>
            <a:endParaRPr lang="pl-PL" altLang="pl-PL" sz="2300" kern="0" dirty="0">
              <a:solidFill>
                <a:srgbClr val="00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52" y="696144"/>
            <a:ext cx="5286499" cy="33123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859" y="1816224"/>
            <a:ext cx="49625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Prostokąt 1"/>
          <p:cNvSpPr/>
          <p:nvPr/>
        </p:nvSpPr>
        <p:spPr>
          <a:xfrm>
            <a:off x="6694859" y="2515358"/>
            <a:ext cx="3018309" cy="2501266"/>
          </a:xfrm>
          <a:prstGeom prst="rect">
            <a:avLst/>
          </a:prstGeom>
          <a:solidFill>
            <a:schemeClr val="bg1"/>
          </a:solidFill>
        </p:spPr>
        <p:txBody>
          <a:bodyPr wrap="square" anchor="ctr" anchorCtr="1">
            <a:noAutofit/>
          </a:bodyPr>
          <a:lstStyle/>
          <a:p>
            <a:pPr algn="ctr">
              <a:buNone/>
            </a:pPr>
            <a:r>
              <a:rPr lang="pl-PL" sz="2500" b="1" i="1" dirty="0" smtClean="0">
                <a:solidFill>
                  <a:srgbClr val="0000FF"/>
                </a:solidFill>
              </a:rPr>
              <a:t>„Przedsiębiorczość </a:t>
            </a:r>
            <a:br>
              <a:rPr lang="pl-PL" sz="2500" b="1" i="1" dirty="0" smtClean="0">
                <a:solidFill>
                  <a:srgbClr val="0000FF"/>
                </a:solidFill>
              </a:rPr>
            </a:br>
            <a:r>
              <a:rPr lang="pl-PL" sz="2500" b="1" i="1" dirty="0" smtClean="0">
                <a:solidFill>
                  <a:srgbClr val="0000FF"/>
                </a:solidFill>
              </a:rPr>
              <a:t>to </a:t>
            </a:r>
            <a:r>
              <a:rPr lang="pl-PL" sz="2500" b="1" i="1" dirty="0">
                <a:solidFill>
                  <a:srgbClr val="0000FF"/>
                </a:solidFill>
              </a:rPr>
              <a:t>pogoń za okazjami </a:t>
            </a:r>
            <a:r>
              <a:rPr lang="pl-PL" sz="2500" b="1" i="1" dirty="0" smtClean="0">
                <a:solidFill>
                  <a:srgbClr val="0000FF"/>
                </a:solidFill>
              </a:rPr>
              <a:t/>
            </a:r>
            <a:br>
              <a:rPr lang="pl-PL" sz="2500" b="1" i="1" dirty="0" smtClean="0">
                <a:solidFill>
                  <a:srgbClr val="0000FF"/>
                </a:solidFill>
              </a:rPr>
            </a:br>
            <a:r>
              <a:rPr lang="pl-PL" sz="2500" b="1" i="1" dirty="0" smtClean="0">
                <a:solidFill>
                  <a:srgbClr val="0000FF"/>
                </a:solidFill>
              </a:rPr>
              <a:t>bez </a:t>
            </a:r>
            <a:r>
              <a:rPr lang="pl-PL" sz="2500" b="1" i="1" dirty="0">
                <a:solidFill>
                  <a:srgbClr val="0000FF"/>
                </a:solidFill>
              </a:rPr>
              <a:t>ograniczania się aktualnie kontrolowanymi </a:t>
            </a:r>
            <a:r>
              <a:rPr lang="pl-PL" sz="2500" b="1" i="1" dirty="0" smtClean="0">
                <a:solidFill>
                  <a:srgbClr val="0000FF"/>
                </a:solidFill>
              </a:rPr>
              <a:t>zasobami”</a:t>
            </a:r>
            <a:endParaRPr lang="en-US" sz="2500" b="1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4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zajecia\FUL-Inauguracja\images\Her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389"/>
            <a:ext cx="12801600" cy="69826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9987" name="Rectangle 3"/>
          <p:cNvSpPr>
            <a:spLocks noChangeArrowheads="1"/>
          </p:cNvSpPr>
          <p:nvPr/>
        </p:nvSpPr>
        <p:spPr bwMode="auto">
          <a:xfrm>
            <a:off x="556875" y="484366"/>
            <a:ext cx="7154470" cy="149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7369" tIns="63714" rIns="127369" bIns="63714" anchor="ctr"/>
          <a:lstStyle>
            <a:lvl1pPr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dirty="0">
                <a:solidFill>
                  <a:srgbClr val="000099"/>
                </a:solidFill>
              </a:rPr>
              <a:t>Definicje podkreślające </a:t>
            </a:r>
            <a:br>
              <a:rPr lang="pl-PL" altLang="pl-PL" sz="4900" b="1" dirty="0">
                <a:solidFill>
                  <a:srgbClr val="000099"/>
                </a:solidFill>
              </a:rPr>
            </a:br>
            <a:r>
              <a:rPr lang="pl-PL" altLang="pl-PL" sz="4900" b="1" u="sng" dirty="0">
                <a:solidFill>
                  <a:srgbClr val="000099"/>
                </a:solidFill>
              </a:rPr>
              <a:t>ekonomiczne funkcje</a:t>
            </a:r>
            <a:r>
              <a:rPr lang="pl-PL" altLang="pl-PL" sz="4900" b="1" dirty="0">
                <a:solidFill>
                  <a:srgbClr val="000099"/>
                </a:solidFill>
              </a:rPr>
              <a:t> przedsiębiorczości</a:t>
            </a:r>
            <a:endParaRPr lang="pl-PL" altLang="pl-PL" b="1" dirty="0">
              <a:solidFill>
                <a:srgbClr val="000099"/>
              </a:solidFill>
            </a:endParaRPr>
          </a:p>
        </p:txBody>
      </p:sp>
      <p:grpSp>
        <p:nvGrpSpPr>
          <p:cNvPr id="217090" name="Group 2"/>
          <p:cNvGrpSpPr>
            <a:grpSpLocks/>
          </p:cNvGrpSpPr>
          <p:nvPr/>
        </p:nvGrpSpPr>
        <p:grpSpPr bwMode="auto">
          <a:xfrm>
            <a:off x="331189" y="2515872"/>
            <a:ext cx="11937048" cy="3198178"/>
            <a:chOff x="149" y="1132"/>
            <a:chExt cx="5371" cy="1439"/>
          </a:xfrm>
        </p:grpSpPr>
        <p:sp>
          <p:nvSpPr>
            <p:cNvPr id="169988" name="Text Box 4"/>
            <p:cNvSpPr txBox="1">
              <a:spLocks noChangeArrowheads="1"/>
            </p:cNvSpPr>
            <p:nvPr/>
          </p:nvSpPr>
          <p:spPr bwMode="auto">
            <a:xfrm>
              <a:off x="192" y="1298"/>
              <a:ext cx="5328" cy="1273"/>
            </a:xfrm>
            <a:prstGeom prst="rect">
              <a:avLst/>
            </a:prstGeom>
            <a:solidFill>
              <a:srgbClr val="DDDDDD">
                <a:alpha val="64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lnSpc>
                  <a:spcPct val="110000"/>
                </a:lnSpc>
                <a:spcBef>
                  <a:spcPct val="50000"/>
                </a:spcBef>
                <a:buFontTx/>
                <a:buNone/>
              </a:pPr>
              <a:r>
                <a:rPr lang="pl-PL" altLang="pl-PL" sz="3200" i="1" dirty="0">
                  <a:solidFill>
                    <a:srgbClr val="000000"/>
                  </a:solidFill>
                </a:rPr>
                <a:t>„proces kreowania </a:t>
              </a:r>
              <a:r>
                <a:rPr lang="pl-PL" altLang="pl-PL" sz="3200" b="1" i="1" u="sng" dirty="0">
                  <a:solidFill>
                    <a:srgbClr val="000000"/>
                  </a:solidFill>
                </a:rPr>
                <a:t>czegoś </a:t>
              </a:r>
              <a:r>
                <a:rPr lang="pl-PL" altLang="pl-PL" sz="3200" b="1" i="1" u="sng" dirty="0" smtClean="0">
                  <a:solidFill>
                    <a:srgbClr val="000000"/>
                  </a:solidFill>
                </a:rPr>
                <a:t>nowego</a:t>
              </a:r>
              <a:r>
                <a:rPr lang="pl-PL" altLang="pl-PL" sz="3200" i="1" dirty="0" smtClean="0">
                  <a:solidFill>
                    <a:srgbClr val="000000"/>
                  </a:solidFill>
                </a:rPr>
                <a:t> </a:t>
              </a:r>
              <a:r>
                <a:rPr lang="pl-PL" altLang="pl-PL" sz="3200" i="1" dirty="0">
                  <a:solidFill>
                    <a:srgbClr val="000000"/>
                  </a:solidFill>
                </a:rPr>
                <a:t>ze względu </a:t>
              </a:r>
              <a:br>
                <a:rPr lang="pl-PL" altLang="pl-PL" sz="3200" i="1" dirty="0">
                  <a:solidFill>
                    <a:srgbClr val="000000"/>
                  </a:solidFill>
                </a:rPr>
              </a:br>
              <a:r>
                <a:rPr lang="pl-PL" altLang="pl-PL" sz="3200" i="1" dirty="0">
                  <a:solidFill>
                    <a:srgbClr val="000000"/>
                  </a:solidFill>
                </a:rPr>
                <a:t>na wartość, poświęcając konieczny do tego </a:t>
              </a:r>
              <a:r>
                <a:rPr lang="pl-PL" altLang="pl-PL" sz="3200" i="1" dirty="0" smtClean="0">
                  <a:solidFill>
                    <a:srgbClr val="000000"/>
                  </a:solidFill>
                </a:rPr>
                <a:t/>
              </a:r>
              <a:br>
                <a:rPr lang="pl-PL" altLang="pl-PL" sz="3200" i="1" dirty="0" smtClean="0">
                  <a:solidFill>
                    <a:srgbClr val="000000"/>
                  </a:solidFill>
                </a:rPr>
              </a:br>
              <a:r>
                <a:rPr lang="pl-PL" altLang="pl-PL" sz="3200" b="1" i="1" u="sng" dirty="0" smtClean="0">
                  <a:solidFill>
                    <a:srgbClr val="000000"/>
                  </a:solidFill>
                </a:rPr>
                <a:t>czas i </a:t>
              </a:r>
              <a:r>
                <a:rPr lang="pl-PL" altLang="pl-PL" sz="3200" b="1" i="1" u="sng" dirty="0">
                  <a:solidFill>
                    <a:srgbClr val="000000"/>
                  </a:solidFill>
                </a:rPr>
                <a:t>wysiłek</a:t>
              </a:r>
              <a:r>
                <a:rPr lang="pl-PL" altLang="pl-PL" sz="3200" i="1" dirty="0">
                  <a:solidFill>
                    <a:srgbClr val="000000"/>
                  </a:solidFill>
                </a:rPr>
                <a:t>, zakładając towarzyszące temu </a:t>
              </a:r>
              <a:br>
                <a:rPr lang="pl-PL" altLang="pl-PL" sz="3200" i="1" dirty="0">
                  <a:solidFill>
                    <a:srgbClr val="000000"/>
                  </a:solidFill>
                </a:rPr>
              </a:br>
              <a:r>
                <a:rPr lang="pl-PL" altLang="pl-PL" sz="3200" i="1" dirty="0">
                  <a:solidFill>
                    <a:srgbClr val="000000"/>
                  </a:solidFill>
                </a:rPr>
                <a:t>finansowe, psychiczne i społeczne </a:t>
              </a:r>
              <a:r>
                <a:rPr lang="pl-PL" altLang="pl-PL" sz="3200" b="1" i="1" u="sng" dirty="0">
                  <a:solidFill>
                    <a:srgbClr val="000000"/>
                  </a:solidFill>
                </a:rPr>
                <a:t>ryzyko</a:t>
              </a:r>
              <a:r>
                <a:rPr lang="pl-PL" altLang="pl-PL" sz="3200" i="1" dirty="0">
                  <a:solidFill>
                    <a:srgbClr val="000000"/>
                  </a:solidFill>
                </a:rPr>
                <a:t> i uzyskanie </a:t>
              </a:r>
              <a:br>
                <a:rPr lang="pl-PL" altLang="pl-PL" sz="3200" i="1" dirty="0">
                  <a:solidFill>
                    <a:srgbClr val="000000"/>
                  </a:solidFill>
                </a:rPr>
              </a:br>
              <a:r>
                <a:rPr lang="pl-PL" altLang="pl-PL" sz="3200" i="1" dirty="0">
                  <a:solidFill>
                    <a:srgbClr val="000000"/>
                  </a:solidFill>
                </a:rPr>
                <a:t>dzięki temu </a:t>
              </a:r>
              <a:r>
                <a:rPr lang="pl-PL" altLang="pl-PL" sz="3200" b="1" i="1" u="sng" dirty="0">
                  <a:solidFill>
                    <a:srgbClr val="000000"/>
                  </a:solidFill>
                </a:rPr>
                <a:t>nagrody </a:t>
              </a:r>
              <a:r>
                <a:rPr lang="pl-PL" altLang="pl-PL" sz="3200" b="1" i="1" u="sng" dirty="0" smtClean="0">
                  <a:solidFill>
                    <a:srgbClr val="000000"/>
                  </a:solidFill>
                </a:rPr>
                <a:t>finansowej, </a:t>
              </a:r>
              <a:r>
                <a:rPr lang="pl-PL" altLang="pl-PL" sz="3200" b="1" i="1" u="sng" dirty="0">
                  <a:solidFill>
                    <a:srgbClr val="000000"/>
                  </a:solidFill>
                </a:rPr>
                <a:t>osobistej </a:t>
              </a:r>
              <a:r>
                <a:rPr lang="pl-PL" altLang="pl-PL" sz="3200" b="1" i="1" u="sng" dirty="0" smtClean="0">
                  <a:solidFill>
                    <a:srgbClr val="000000"/>
                  </a:solidFill>
                </a:rPr>
                <a:t>satysfakcji i niezależności</a:t>
              </a:r>
              <a:r>
                <a:rPr lang="pl-PL" altLang="pl-PL" sz="3200" i="1" dirty="0" smtClean="0">
                  <a:solidFill>
                    <a:srgbClr val="000000"/>
                  </a:solidFill>
                </a:rPr>
                <a:t>”</a:t>
              </a:r>
              <a:endParaRPr lang="pl-PL" altLang="pl-PL" sz="3200" dirty="0">
                <a:solidFill>
                  <a:srgbClr val="000000"/>
                </a:solidFill>
              </a:endParaRPr>
            </a:p>
          </p:txBody>
        </p:sp>
        <p:sp>
          <p:nvSpPr>
            <p:cNvPr id="169990" name="Rectangle 6"/>
            <p:cNvSpPr>
              <a:spLocks noChangeArrowheads="1"/>
            </p:cNvSpPr>
            <p:nvPr/>
          </p:nvSpPr>
          <p:spPr bwMode="auto">
            <a:xfrm>
              <a:off x="149" y="1132"/>
              <a:ext cx="949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2200" i="1">
                  <a:solidFill>
                    <a:srgbClr val="000000"/>
                  </a:solidFill>
                </a:rPr>
                <a:t>[Hisrich, Peters]</a:t>
              </a:r>
            </a:p>
          </p:txBody>
        </p:sp>
      </p:grpSp>
      <p:grpSp>
        <p:nvGrpSpPr>
          <p:cNvPr id="217091" name="Group 3"/>
          <p:cNvGrpSpPr>
            <a:grpSpLocks/>
          </p:cNvGrpSpPr>
          <p:nvPr/>
        </p:nvGrpSpPr>
        <p:grpSpPr bwMode="auto">
          <a:xfrm>
            <a:off x="230519" y="6916837"/>
            <a:ext cx="12037060" cy="2898140"/>
            <a:chOff x="152" y="2870"/>
            <a:chExt cx="5416" cy="1304"/>
          </a:xfrm>
        </p:grpSpPr>
        <p:sp>
          <p:nvSpPr>
            <p:cNvPr id="169986" name="Rectangle 2"/>
            <p:cNvSpPr>
              <a:spLocks noChangeArrowheads="1"/>
            </p:cNvSpPr>
            <p:nvPr/>
          </p:nvSpPr>
          <p:spPr bwMode="auto">
            <a:xfrm>
              <a:off x="240" y="3052"/>
              <a:ext cx="5328" cy="1122"/>
            </a:xfrm>
            <a:prstGeom prst="rect">
              <a:avLst/>
            </a:prstGeom>
          </p:spPr>
          <p:txBody>
            <a:bodyPr/>
            <a:lstStyle/>
            <a:p>
              <a:pPr marL="477649" indent="-477649"/>
              <a:r>
                <a:rPr lang="pl-PL" altLang="pl-PL" sz="3200" dirty="0">
                  <a:solidFill>
                    <a:srgbClr val="000000"/>
                  </a:solidFill>
                </a:rPr>
                <a:t>inicjowanie podjęcia jakiegoś działania,</a:t>
              </a:r>
            </a:p>
            <a:p>
              <a:pPr marL="477649" indent="-477649"/>
              <a:r>
                <a:rPr lang="pl-PL" altLang="pl-PL" sz="3200" dirty="0">
                  <a:solidFill>
                    <a:srgbClr val="000000"/>
                  </a:solidFill>
                </a:rPr>
                <a:t>organizowanie ekonomicznych mechanizmów kierujących zasoby do praktycznego wykorzystania,</a:t>
              </a:r>
            </a:p>
            <a:p>
              <a:pPr marL="477649" indent="-477649"/>
              <a:r>
                <a:rPr lang="pl-PL" altLang="pl-PL" sz="3200" dirty="0">
                  <a:solidFill>
                    <a:srgbClr val="000000"/>
                  </a:solidFill>
                </a:rPr>
                <a:t>akceptowanie niepewności i ryzyka w prowadzonej działalności.</a:t>
              </a:r>
            </a:p>
          </p:txBody>
        </p:sp>
        <p:sp>
          <p:nvSpPr>
            <p:cNvPr id="169991" name="Rectangle 7"/>
            <p:cNvSpPr>
              <a:spLocks noChangeArrowheads="1"/>
            </p:cNvSpPr>
            <p:nvPr/>
          </p:nvSpPr>
          <p:spPr bwMode="auto">
            <a:xfrm>
              <a:off x="152" y="2870"/>
              <a:ext cx="1020" cy="19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spcBef>
                  <a:spcPct val="0"/>
                </a:spcBef>
                <a:buFontTx/>
                <a:buNone/>
              </a:pPr>
              <a:r>
                <a:rPr lang="pl-PL" altLang="pl-PL" sz="2200" i="1" dirty="0">
                  <a:solidFill>
                    <a:srgbClr val="000000"/>
                  </a:solidFill>
                </a:rPr>
                <a:t>[</a:t>
              </a:r>
              <a:r>
                <a:rPr lang="pl-PL" altLang="pl-PL" sz="2200" i="1" dirty="0" err="1">
                  <a:solidFill>
                    <a:srgbClr val="000000"/>
                  </a:solidFill>
                </a:rPr>
                <a:t>Vesper</a:t>
              </a:r>
              <a:r>
                <a:rPr lang="pl-PL" altLang="pl-PL" sz="2200" i="1" dirty="0">
                  <a:solidFill>
                    <a:srgbClr val="000000"/>
                  </a:solidFill>
                </a:rPr>
                <a:t>, </a:t>
              </a:r>
              <a:r>
                <a:rPr lang="pl-PL" altLang="pl-PL" sz="2200" i="1" dirty="0" err="1">
                  <a:solidFill>
                    <a:srgbClr val="000000"/>
                  </a:solidFill>
                </a:rPr>
                <a:t>Ronstadt</a:t>
              </a:r>
              <a:r>
                <a:rPr lang="pl-PL" altLang="pl-PL" sz="2200" i="1" dirty="0">
                  <a:solidFill>
                    <a:srgbClr val="000000"/>
                  </a:solidFill>
                </a:rPr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61726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533400" y="2560320"/>
            <a:ext cx="4800600" cy="24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00" tIns="63728" rIns="127400" bIns="63728"/>
          <a:lstStyle>
            <a:lvl1pPr marL="342900" indent="-34290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l-PL" altLang="pl-PL" sz="4500">
              <a:solidFill>
                <a:srgbClr val="000000"/>
              </a:solidFill>
            </a:endParaRPr>
          </a:p>
        </p:txBody>
      </p:sp>
      <p:sp>
        <p:nvSpPr>
          <p:cNvPr id="65539" name="Rectangle 4"/>
          <p:cNvSpPr>
            <a:spLocks noChangeArrowheads="1"/>
          </p:cNvSpPr>
          <p:nvPr/>
        </p:nvSpPr>
        <p:spPr bwMode="auto">
          <a:xfrm>
            <a:off x="7467600" y="2773680"/>
            <a:ext cx="4373880" cy="24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00" tIns="63728" rIns="127400" bIns="63728"/>
          <a:lstStyle>
            <a:lvl1pPr marL="342900" indent="-34290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l-PL" altLang="pl-PL" sz="4500">
              <a:solidFill>
                <a:srgbClr val="000000"/>
              </a:solidFill>
            </a:endParaRPr>
          </a:p>
        </p:txBody>
      </p:sp>
      <p:sp>
        <p:nvSpPr>
          <p:cNvPr id="63492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04472" y="1007174"/>
            <a:ext cx="12345988" cy="8329930"/>
          </a:xfrm>
          <a:noFill/>
        </p:spPr>
        <p:txBody>
          <a:bodyPr/>
          <a:lstStyle/>
          <a:p>
            <a:pPr marL="631825" indent="-631825">
              <a:spcBef>
                <a:spcPts val="300"/>
              </a:spcBef>
              <a:buFontTx/>
              <a:buAutoNum type="arabicPeriod"/>
            </a:pPr>
            <a:r>
              <a:rPr lang="pl-PL" altLang="pl-PL" sz="2600" b="1" dirty="0"/>
              <a:t>Zaangażowanie, determinacja i wytrwałość,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przezwyciężanie przeszkód, trudności, 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rekompensowanie wad i ograniczeń</a:t>
            </a:r>
          </a:p>
          <a:p>
            <a:pPr marL="631825" indent="-631825">
              <a:spcBef>
                <a:spcPts val="300"/>
              </a:spcBef>
              <a:buFontTx/>
              <a:buAutoNum type="arabicPeriod"/>
            </a:pPr>
            <a:r>
              <a:rPr lang="pl-PL" altLang="pl-PL" sz="2600" b="1" dirty="0"/>
              <a:t>Silna potrzeba osiągnięć,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pragnienie wyróżnienia się, osiągania powodzenia w warunkach konkurencyjnych,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koncentracja na obowiązkach, dążenie do jak najlepszego wykonania zadań,</a:t>
            </a:r>
          </a:p>
          <a:p>
            <a:pPr marL="631825" indent="-631825">
              <a:spcBef>
                <a:spcPts val="300"/>
              </a:spcBef>
              <a:buFontTx/>
              <a:buAutoNum type="arabicPeriod"/>
            </a:pPr>
            <a:r>
              <a:rPr lang="pl-PL" altLang="pl-PL" sz="2600" b="1" dirty="0"/>
              <a:t>Inicjatywa i odpowiedzialność,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aktywne poszukiwanie i podejmowanie inicjatyw,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poszukiwanie sytuacji związanych z osobistą odpowiedzialnością za wyniki,</a:t>
            </a:r>
          </a:p>
          <a:p>
            <a:pPr marL="631825" indent="-631825">
              <a:spcBef>
                <a:spcPts val="300"/>
              </a:spcBef>
              <a:buFontTx/>
              <a:buAutoNum type="arabicPeriod"/>
            </a:pPr>
            <a:r>
              <a:rPr lang="pl-PL" altLang="pl-PL" sz="2600" b="1" dirty="0" smtClean="0"/>
              <a:t>Poszukiwanie </a:t>
            </a:r>
            <a:r>
              <a:rPr lang="pl-PL" altLang="pl-PL" sz="2600" b="1" dirty="0"/>
              <a:t>sprzężenia zwrotnego,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potrzeba informacji o wynikach swojego działania,</a:t>
            </a:r>
          </a:p>
          <a:p>
            <a:pPr marL="1380200" lvl="1" indent="-743180">
              <a:spcBef>
                <a:spcPts val="300"/>
              </a:spcBef>
            </a:pPr>
            <a:r>
              <a:rPr lang="pl-PL" altLang="pl-PL" sz="2600" dirty="0"/>
              <a:t>w efekcie usprawnienie działań, element procesu uczenia się</a:t>
            </a:r>
            <a:r>
              <a:rPr lang="pl-PL" altLang="pl-PL" sz="2600" dirty="0" smtClean="0"/>
              <a:t>.</a:t>
            </a:r>
          </a:p>
          <a:p>
            <a:pPr marL="631825" indent="-631825">
              <a:lnSpc>
                <a:spcPct val="105000"/>
              </a:lnSpc>
              <a:spcBef>
                <a:spcPts val="300"/>
              </a:spcBef>
              <a:buFont typeface="+mj-lt"/>
              <a:buAutoNum type="arabicPeriod" startAt="5"/>
            </a:pPr>
            <a:r>
              <a:rPr lang="pl-PL" altLang="pl-PL" sz="2600" b="1" dirty="0"/>
              <a:t>Wewnętrzne umiejscowienie kontroli,</a:t>
            </a:r>
          </a:p>
          <a:p>
            <a:pPr marL="1380200" lvl="1" indent="-743180">
              <a:lnSpc>
                <a:spcPct val="105000"/>
              </a:lnSpc>
              <a:spcBef>
                <a:spcPts val="300"/>
              </a:spcBef>
            </a:pPr>
            <a:r>
              <a:rPr lang="pl-PL" altLang="pl-PL" sz="2600" dirty="0"/>
              <a:t>sukces lub porażka zależny od przedsiębiorcy,</a:t>
            </a:r>
          </a:p>
          <a:p>
            <a:pPr marL="1380200" lvl="1" indent="-743180">
              <a:lnSpc>
                <a:spcPct val="105000"/>
              </a:lnSpc>
              <a:spcBef>
                <a:spcPts val="300"/>
              </a:spcBef>
            </a:pPr>
            <a:r>
              <a:rPr lang="pl-PL" altLang="pl-PL" sz="2600" dirty="0"/>
              <a:t>ograniczona rola szczęścia, fatum lub innych sił.</a:t>
            </a:r>
          </a:p>
          <a:p>
            <a:pPr marL="631825" indent="-631825">
              <a:lnSpc>
                <a:spcPct val="105000"/>
              </a:lnSpc>
              <a:spcBef>
                <a:spcPts val="300"/>
              </a:spcBef>
              <a:buFontTx/>
              <a:buAutoNum type="arabicPeriod" startAt="5"/>
            </a:pPr>
            <a:r>
              <a:rPr lang="pl-PL" altLang="pl-PL" sz="2600" b="1" dirty="0"/>
              <a:t>Podejmowanie skalkulowanego ryzyka,</a:t>
            </a:r>
          </a:p>
          <a:p>
            <a:pPr marL="1380200" lvl="1" indent="-743180">
              <a:lnSpc>
                <a:spcPct val="105000"/>
              </a:lnSpc>
              <a:spcBef>
                <a:spcPts val="300"/>
              </a:spcBef>
            </a:pPr>
            <a:r>
              <a:rPr lang="pl-PL" altLang="pl-PL" sz="2600" dirty="0"/>
              <a:t>przeciwieństwo „ryzykanctwa”, „hazardu”</a:t>
            </a:r>
          </a:p>
          <a:p>
            <a:pPr marL="1380200" lvl="1" indent="-743180">
              <a:lnSpc>
                <a:spcPct val="105000"/>
              </a:lnSpc>
              <a:spcBef>
                <a:spcPts val="300"/>
              </a:spcBef>
            </a:pPr>
            <a:r>
              <a:rPr lang="pl-PL" altLang="pl-PL" sz="2600" dirty="0"/>
              <a:t>unikanie ryzyka niepotrzebnego, podejmowanie przemyślanych decyzji</a:t>
            </a:r>
            <a:r>
              <a:rPr lang="pl-PL" altLang="pl-PL" sz="2600" dirty="0" smtClean="0"/>
              <a:t>.</a:t>
            </a:r>
            <a:endParaRPr lang="pl-PL" altLang="pl-PL" sz="2600" dirty="0"/>
          </a:p>
        </p:txBody>
      </p:sp>
      <p:sp>
        <p:nvSpPr>
          <p:cNvPr id="65541" name="Rectangle 3"/>
          <p:cNvSpPr>
            <a:spLocks noChangeArrowheads="1"/>
          </p:cNvSpPr>
          <p:nvPr/>
        </p:nvSpPr>
        <p:spPr bwMode="auto">
          <a:xfrm>
            <a:off x="0" y="106680"/>
            <a:ext cx="12801600" cy="74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00" tIns="63728" rIns="127400" bIns="63728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700" b="1" dirty="0">
                <a:solidFill>
                  <a:srgbClr val="000099"/>
                </a:solidFill>
              </a:rPr>
              <a:t>Kryteria podkreślające </a:t>
            </a:r>
            <a:r>
              <a:rPr lang="pl-PL" altLang="pl-PL" sz="3700" b="1" u="sng" dirty="0">
                <a:solidFill>
                  <a:srgbClr val="000099"/>
                </a:solidFill>
              </a:rPr>
              <a:t>cechy osobowe</a:t>
            </a:r>
            <a:r>
              <a:rPr lang="pl-PL" altLang="pl-PL" sz="3700" b="1" dirty="0">
                <a:solidFill>
                  <a:srgbClr val="000099"/>
                </a:solidFill>
              </a:rPr>
              <a:t> </a:t>
            </a:r>
            <a:r>
              <a:rPr lang="pl-PL" altLang="pl-PL" sz="3700" b="1" dirty="0" smtClean="0">
                <a:solidFill>
                  <a:srgbClr val="000099"/>
                </a:solidFill>
              </a:rPr>
              <a:t>osób przedsiębiorczych</a:t>
            </a:r>
            <a:endParaRPr lang="pl-PL" altLang="pl-PL" sz="3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502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2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533400" y="2560320"/>
            <a:ext cx="4800600" cy="24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00" tIns="63728" rIns="127400" bIns="63728"/>
          <a:lstStyle>
            <a:lvl1pPr marL="342900" indent="-34290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l-PL" altLang="pl-PL" sz="4500">
              <a:solidFill>
                <a:srgbClr val="000000"/>
              </a:solidFill>
            </a:endParaRPr>
          </a:p>
        </p:txBody>
      </p:sp>
      <p:sp>
        <p:nvSpPr>
          <p:cNvPr id="66563" name="Rectangle 4"/>
          <p:cNvSpPr>
            <a:spLocks noChangeArrowheads="1"/>
          </p:cNvSpPr>
          <p:nvPr/>
        </p:nvSpPr>
        <p:spPr bwMode="auto">
          <a:xfrm>
            <a:off x="7467600" y="2773680"/>
            <a:ext cx="4373880" cy="2453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00" tIns="63728" rIns="127400" bIns="63728"/>
          <a:lstStyle>
            <a:lvl1pPr marL="342900" indent="-342900"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endParaRPr lang="pl-PL" altLang="pl-PL" sz="4500">
              <a:solidFill>
                <a:srgbClr val="000000"/>
              </a:solidFill>
            </a:endParaRPr>
          </a:p>
        </p:txBody>
      </p:sp>
      <p:sp>
        <p:nvSpPr>
          <p:cNvPr id="64516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204472" y="1007174"/>
            <a:ext cx="12345988" cy="8329930"/>
          </a:xfrm>
          <a:noFill/>
        </p:spPr>
        <p:txBody>
          <a:bodyPr/>
          <a:lstStyle/>
          <a:p>
            <a:pPr marL="631825" indent="-631825">
              <a:lnSpc>
                <a:spcPct val="105000"/>
              </a:lnSpc>
              <a:spcBef>
                <a:spcPts val="500"/>
              </a:spcBef>
              <a:buFont typeface="+mj-lt"/>
              <a:buAutoNum type="arabicPeriod" startAt="7"/>
            </a:pPr>
            <a:r>
              <a:rPr lang="pl-PL" altLang="pl-PL" sz="2500" b="1" dirty="0" smtClean="0"/>
              <a:t>Tolerancja </a:t>
            </a:r>
            <a:r>
              <a:rPr lang="pl-PL" altLang="pl-PL" sz="2500" b="1" dirty="0"/>
              <a:t>niepewności,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akceptacja stałych zmian, stresu, braku uporządkowania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umiejętność i chęć działania w takich warunkach</a:t>
            </a:r>
          </a:p>
          <a:p>
            <a:pPr marL="631825" indent="-631825">
              <a:lnSpc>
                <a:spcPct val="105000"/>
              </a:lnSpc>
              <a:spcBef>
                <a:spcPts val="500"/>
              </a:spcBef>
              <a:buFontTx/>
              <a:buAutoNum type="arabicPeriod" startAt="7"/>
            </a:pPr>
            <a:r>
              <a:rPr lang="pl-PL" altLang="pl-PL" sz="2500" b="1" dirty="0"/>
              <a:t>Uczciwość i wiarygodność,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atrybuty człowieka godnego zaufania,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fundamentalne cechy w prowadzeniu biznesu.</a:t>
            </a:r>
          </a:p>
          <a:p>
            <a:pPr marL="631825" indent="-631825">
              <a:lnSpc>
                <a:spcPct val="105000"/>
              </a:lnSpc>
              <a:spcBef>
                <a:spcPts val="500"/>
              </a:spcBef>
              <a:buFontTx/>
              <a:buAutoNum type="arabicPeriod" startAt="7"/>
            </a:pPr>
            <a:r>
              <a:rPr lang="pl-PL" altLang="pl-PL" sz="2500" b="1" dirty="0"/>
              <a:t>Umiejętność przyjmowania porażki</a:t>
            </a:r>
            <a:r>
              <a:rPr lang="pl-PL" altLang="pl-PL" sz="2500" dirty="0"/>
              <a:t> 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niepowodzenia i porażki jako integralna część </a:t>
            </a:r>
            <a:r>
              <a:rPr lang="pl-PL" altLang="pl-PL" sz="2500" dirty="0" err="1"/>
              <a:t>zachowań</a:t>
            </a:r>
            <a:r>
              <a:rPr lang="pl-PL" altLang="pl-PL" sz="2500" dirty="0"/>
              <a:t> przedsiębiorczych,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porażki bardziej pouczające niż sukcesy</a:t>
            </a:r>
            <a:r>
              <a:rPr lang="pl-PL" altLang="pl-PL" sz="2500" dirty="0" smtClean="0"/>
              <a:t>.</a:t>
            </a:r>
          </a:p>
          <a:p>
            <a:pPr marL="631825" indent="-631825">
              <a:lnSpc>
                <a:spcPct val="105000"/>
              </a:lnSpc>
              <a:spcBef>
                <a:spcPts val="500"/>
              </a:spcBef>
              <a:buFont typeface="+mj-lt"/>
              <a:buAutoNum type="arabicPeriod" startAt="10"/>
            </a:pPr>
            <a:r>
              <a:rPr lang="pl-PL" altLang="pl-PL" sz="2500" b="1" dirty="0"/>
              <a:t>Kreatywność i innowacyjność 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nastawienie na poszukiwanie zmian,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tworzenie nowych pomysłów, wykorzystywanie pomysłów w inny sposób,</a:t>
            </a:r>
          </a:p>
          <a:p>
            <a:pPr marL="631825" indent="-631825">
              <a:lnSpc>
                <a:spcPct val="105000"/>
              </a:lnSpc>
              <a:spcBef>
                <a:spcPts val="500"/>
              </a:spcBef>
              <a:buFontTx/>
              <a:buAutoNum type="arabicPeriod" startAt="10"/>
            </a:pPr>
            <a:r>
              <a:rPr lang="pl-PL" altLang="pl-PL" sz="2500" b="1" dirty="0"/>
              <a:t>Wiara w siebie i optymizm 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niezbędne w trudnych momentach,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pozytywne myślenie, koncentrowanie się na sukcesie.</a:t>
            </a:r>
          </a:p>
          <a:p>
            <a:pPr marL="631825" indent="-631825">
              <a:lnSpc>
                <a:spcPct val="105000"/>
              </a:lnSpc>
              <a:spcBef>
                <a:spcPts val="500"/>
              </a:spcBef>
              <a:buFontTx/>
              <a:buAutoNum type="arabicPeriod" startAt="10"/>
            </a:pPr>
            <a:r>
              <a:rPr lang="pl-PL" altLang="pl-PL" sz="2500" b="1" dirty="0"/>
              <a:t>Potrzeba autonomii, niezależności 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dążenie do działania poza systemami biurokratycznymi,</a:t>
            </a:r>
          </a:p>
          <a:p>
            <a:pPr marL="1380200" lvl="1" indent="-743180">
              <a:lnSpc>
                <a:spcPct val="105000"/>
              </a:lnSpc>
              <a:spcBef>
                <a:spcPts val="500"/>
              </a:spcBef>
            </a:pPr>
            <a:r>
              <a:rPr lang="pl-PL" altLang="pl-PL" sz="2500" dirty="0"/>
              <a:t>samodzielne podejmowanie decyzji</a:t>
            </a:r>
            <a:r>
              <a:rPr lang="pl-PL" altLang="pl-PL" sz="2500" dirty="0" smtClean="0"/>
              <a:t>.</a:t>
            </a:r>
            <a:endParaRPr lang="pl-PL" altLang="pl-PL" sz="2500" dirty="0"/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106680"/>
            <a:ext cx="12801600" cy="746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00" tIns="63728" rIns="127400" bIns="63728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3700" b="1" dirty="0">
                <a:solidFill>
                  <a:srgbClr val="000099"/>
                </a:solidFill>
              </a:rPr>
              <a:t>Kryteria podkreślające </a:t>
            </a:r>
            <a:r>
              <a:rPr lang="pl-PL" altLang="pl-PL" sz="3700" b="1" u="sng" dirty="0">
                <a:solidFill>
                  <a:srgbClr val="000099"/>
                </a:solidFill>
              </a:rPr>
              <a:t>cechy osobowe</a:t>
            </a:r>
            <a:r>
              <a:rPr lang="pl-PL" altLang="pl-PL" sz="3700" b="1" dirty="0">
                <a:solidFill>
                  <a:srgbClr val="000099"/>
                </a:solidFill>
              </a:rPr>
              <a:t> </a:t>
            </a:r>
            <a:r>
              <a:rPr lang="pl-PL" altLang="pl-PL" sz="3700" b="1" dirty="0" smtClean="0">
                <a:solidFill>
                  <a:srgbClr val="000099"/>
                </a:solidFill>
              </a:rPr>
              <a:t>osób przedsiębiorczych</a:t>
            </a:r>
            <a:endParaRPr lang="pl-PL" altLang="pl-PL" sz="37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80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5" name="Rectangle 1027"/>
          <p:cNvSpPr>
            <a:spLocks noChangeArrowheads="1"/>
          </p:cNvSpPr>
          <p:nvPr/>
        </p:nvSpPr>
        <p:spPr bwMode="auto">
          <a:xfrm>
            <a:off x="-454362" y="1694101"/>
            <a:ext cx="6048672" cy="1493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7369" tIns="63714" rIns="127369" bIns="63714" anchor="ctr"/>
          <a:lstStyle>
            <a:lvl1pPr>
              <a:defRPr sz="4400">
                <a:solidFill>
                  <a:schemeClr val="tx2"/>
                </a:solidFill>
                <a:latin typeface="Times New Roman" pitchFamily="18" charset="0"/>
              </a:defRPr>
            </a:lvl1pPr>
            <a:lvl2pPr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dirty="0">
                <a:solidFill>
                  <a:srgbClr val="000099"/>
                </a:solidFill>
              </a:rPr>
              <a:t>Przedsiębiorczość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dirty="0">
                <a:solidFill>
                  <a:srgbClr val="000099"/>
                </a:solidFill>
              </a:rPr>
              <a:t>jako rodzaj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u="sng" dirty="0">
                <a:solidFill>
                  <a:srgbClr val="000099"/>
                </a:solidFill>
              </a:rPr>
              <a:t>menedżerskiego 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u="sng" dirty="0">
                <a:solidFill>
                  <a:srgbClr val="000099"/>
                </a:solidFill>
              </a:rPr>
              <a:t>zachowania</a:t>
            </a:r>
            <a:endParaRPr lang="pl-PL" altLang="pl-PL" b="1" dirty="0">
              <a:solidFill>
                <a:srgbClr val="000099"/>
              </a:solidFill>
            </a:endParaRPr>
          </a:p>
        </p:txBody>
      </p:sp>
      <p:sp>
        <p:nvSpPr>
          <p:cNvPr id="172039" name="Rectangle 1031"/>
          <p:cNvSpPr>
            <a:spLocks noGrp="1" noChangeArrowheads="1"/>
          </p:cNvSpPr>
          <p:nvPr>
            <p:ph idx="1"/>
          </p:nvPr>
        </p:nvSpPr>
        <p:spPr>
          <a:xfrm>
            <a:off x="251317" y="4348986"/>
            <a:ext cx="11841480" cy="3619966"/>
          </a:xfrm>
          <a:noFill/>
          <a:ln/>
        </p:spPr>
        <p:txBody>
          <a:bodyPr/>
          <a:lstStyle/>
          <a:p>
            <a:pPr>
              <a:spcBef>
                <a:spcPts val="300"/>
              </a:spcBef>
            </a:pPr>
            <a:r>
              <a:rPr lang="pl-PL" altLang="pl-PL" sz="2500" b="1" dirty="0"/>
              <a:t>Strategiczna orientacja</a:t>
            </a:r>
            <a:endParaRPr lang="pl-PL" altLang="pl-PL" sz="2500" dirty="0"/>
          </a:p>
          <a:p>
            <a:pPr lvl="1">
              <a:spcBef>
                <a:spcPts val="300"/>
              </a:spcBef>
            </a:pPr>
            <a:r>
              <a:rPr lang="pl-PL" altLang="pl-PL" sz="2500" dirty="0" smtClean="0"/>
              <a:t>formułowanie i realizacja </a:t>
            </a:r>
            <a:r>
              <a:rPr lang="pl-PL" altLang="pl-PL" sz="2500" dirty="0"/>
              <a:t>strategii opartej na </a:t>
            </a:r>
            <a:r>
              <a:rPr lang="pl-PL" altLang="pl-PL" sz="2500" dirty="0" smtClean="0"/>
              <a:t>wizji,</a:t>
            </a:r>
          </a:p>
          <a:p>
            <a:pPr lvl="1">
              <a:spcBef>
                <a:spcPts val="300"/>
              </a:spcBef>
            </a:pPr>
            <a:r>
              <a:rPr lang="pl-PL" altLang="pl-PL" sz="2500" dirty="0"/>
              <a:t>posiadanie wiedzy na temat „dokąd zmierzam</a:t>
            </a:r>
            <a:r>
              <a:rPr lang="pl-PL" altLang="pl-PL" sz="2500" dirty="0" smtClean="0"/>
              <a:t>”,</a:t>
            </a:r>
            <a:endParaRPr lang="pl-PL" altLang="pl-PL" sz="2500" dirty="0"/>
          </a:p>
          <a:p>
            <a:pPr lvl="1">
              <a:spcBef>
                <a:spcPts val="300"/>
              </a:spcBef>
            </a:pPr>
            <a:r>
              <a:rPr lang="pl-PL" altLang="pl-PL" sz="2500" dirty="0" smtClean="0"/>
              <a:t>nie ograniczanie się dostępnymi środkami.</a:t>
            </a:r>
          </a:p>
          <a:p>
            <a:pPr>
              <a:spcBef>
                <a:spcPts val="300"/>
              </a:spcBef>
            </a:pPr>
            <a:r>
              <a:rPr lang="pl-PL" altLang="pl-PL" sz="2500" b="1" dirty="0" smtClean="0"/>
              <a:t>Orientacja i angażowanie </a:t>
            </a:r>
            <a:r>
              <a:rPr lang="pl-PL" altLang="pl-PL" sz="2500" b="1" dirty="0"/>
              <a:t>się w okazje</a:t>
            </a:r>
          </a:p>
          <a:p>
            <a:pPr lvl="1">
              <a:spcBef>
                <a:spcPts val="300"/>
              </a:spcBef>
            </a:pPr>
            <a:r>
              <a:rPr lang="pl-PL" altLang="pl-PL" sz="2500" dirty="0"/>
              <a:t>ważniejsze niż zasoby, </a:t>
            </a:r>
            <a:r>
              <a:rPr lang="pl-PL" altLang="pl-PL" sz="2500" dirty="0" smtClean="0"/>
              <a:t>struktury,</a:t>
            </a:r>
            <a:endParaRPr lang="pl-PL" altLang="pl-PL" sz="2500" dirty="0"/>
          </a:p>
          <a:p>
            <a:pPr lvl="1">
              <a:spcBef>
                <a:spcPts val="300"/>
              </a:spcBef>
            </a:pPr>
            <a:r>
              <a:rPr lang="pl-PL" altLang="pl-PL" sz="2500" dirty="0" smtClean="0"/>
              <a:t>podejmowanie </a:t>
            </a:r>
            <a:r>
              <a:rPr lang="pl-PL" altLang="pl-PL" sz="2500" dirty="0"/>
              <a:t>szybkich działań,</a:t>
            </a:r>
          </a:p>
          <a:p>
            <a:pPr lvl="1">
              <a:spcBef>
                <a:spcPts val="300"/>
              </a:spcBef>
            </a:pPr>
            <a:r>
              <a:rPr lang="pl-PL" altLang="pl-PL" sz="2500" dirty="0"/>
              <a:t>polowanie na okazje,</a:t>
            </a:r>
          </a:p>
          <a:p>
            <a:pPr lvl="1">
              <a:spcBef>
                <a:spcPts val="300"/>
              </a:spcBef>
            </a:pPr>
            <a:r>
              <a:rPr lang="pl-PL" altLang="pl-PL" sz="2500" dirty="0"/>
              <a:t>działanie w rewolucyjnym stylu</a:t>
            </a:r>
            <a:r>
              <a:rPr lang="pl-PL" altLang="pl-PL" sz="2500" dirty="0" smtClean="0"/>
              <a:t>.</a:t>
            </a:r>
          </a:p>
          <a:p>
            <a:pPr>
              <a:spcBef>
                <a:spcPts val="300"/>
              </a:spcBef>
            </a:pPr>
            <a:r>
              <a:rPr lang="pl-PL" altLang="pl-PL" sz="2500" b="1" dirty="0"/>
              <a:t>Umiejętność tworzenia zespołu</a:t>
            </a:r>
          </a:p>
          <a:p>
            <a:pPr lvl="1">
              <a:spcBef>
                <a:spcPts val="300"/>
              </a:spcBef>
            </a:pPr>
            <a:r>
              <a:rPr lang="pl-PL" altLang="pl-PL" sz="2500" dirty="0"/>
              <a:t>umiejętność doboru </a:t>
            </a:r>
            <a:r>
              <a:rPr lang="pl-PL" altLang="pl-PL" sz="2500" dirty="0" smtClean="0"/>
              <a:t>współpracowników,</a:t>
            </a:r>
            <a:endParaRPr lang="pl-PL" altLang="pl-PL" sz="2500" dirty="0"/>
          </a:p>
          <a:p>
            <a:pPr lvl="1">
              <a:spcBef>
                <a:spcPts val="300"/>
              </a:spcBef>
            </a:pPr>
            <a:r>
              <a:rPr lang="pl-PL" altLang="pl-PL" sz="2500" dirty="0"/>
              <a:t>utrzymywanie wysokiej motywacji wśród współpracowników.</a:t>
            </a:r>
          </a:p>
        </p:txBody>
      </p:sp>
      <p:pic>
        <p:nvPicPr>
          <p:cNvPr id="3074" name="Picture 2" descr="G:\zajecia\FUL-Inauguracja\images\Strategic-Visio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065" y="364907"/>
            <a:ext cx="7372658" cy="421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1031"/>
          <p:cNvSpPr txBox="1">
            <a:spLocks noChangeArrowheads="1"/>
          </p:cNvSpPr>
          <p:nvPr/>
        </p:nvSpPr>
        <p:spPr bwMode="auto">
          <a:xfrm>
            <a:off x="7074310" y="6096744"/>
            <a:ext cx="710335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7369" tIns="63714" rIns="127369" bIns="63714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pl-PL" altLang="pl-PL" sz="2500" b="1" kern="0" dirty="0">
                <a:solidFill>
                  <a:srgbClr val="000000"/>
                </a:solidFill>
              </a:rPr>
              <a:t>Zatrudnianie specjalistów</a:t>
            </a:r>
            <a:endParaRPr lang="pl-PL" altLang="pl-PL" sz="2500" kern="0" dirty="0">
              <a:solidFill>
                <a:srgbClr val="000000"/>
              </a:solidFill>
            </a:endParaRPr>
          </a:p>
          <a:p>
            <a:pPr lvl="1"/>
            <a:r>
              <a:rPr lang="pl-PL" altLang="pl-PL" sz="2500" kern="0" dirty="0">
                <a:solidFill>
                  <a:srgbClr val="000000"/>
                </a:solidFill>
              </a:rPr>
              <a:t>wiedza, jak wykorzystać </a:t>
            </a:r>
            <a:br>
              <a:rPr lang="pl-PL" altLang="pl-PL" sz="2500" kern="0" dirty="0">
                <a:solidFill>
                  <a:srgbClr val="000000"/>
                </a:solidFill>
              </a:rPr>
            </a:br>
            <a:r>
              <a:rPr lang="pl-PL" altLang="pl-PL" sz="2500" kern="0" dirty="0">
                <a:solidFill>
                  <a:srgbClr val="000000"/>
                </a:solidFill>
              </a:rPr>
              <a:t>możliwości specjalistów.</a:t>
            </a:r>
          </a:p>
          <a:p>
            <a:r>
              <a:rPr lang="pl-PL" altLang="pl-PL" sz="2500" b="1" kern="0" dirty="0">
                <a:solidFill>
                  <a:srgbClr val="000000"/>
                </a:solidFill>
              </a:rPr>
              <a:t>Bezpośredni kontakt z otoczeniem</a:t>
            </a:r>
            <a:endParaRPr lang="pl-PL" altLang="pl-PL" sz="2500" kern="0" dirty="0">
              <a:solidFill>
                <a:srgbClr val="000000"/>
              </a:solidFill>
            </a:endParaRPr>
          </a:p>
          <a:p>
            <a:pPr lvl="1"/>
            <a:r>
              <a:rPr lang="pl-PL" altLang="pl-PL" sz="2500" kern="0" dirty="0">
                <a:solidFill>
                  <a:srgbClr val="000000"/>
                </a:solidFill>
              </a:rPr>
              <a:t>rozwijanie sieci i struktur </a:t>
            </a:r>
            <a:br>
              <a:rPr lang="pl-PL" altLang="pl-PL" sz="2500" kern="0" dirty="0">
                <a:solidFill>
                  <a:srgbClr val="000000"/>
                </a:solidFill>
              </a:rPr>
            </a:br>
            <a:r>
              <a:rPr lang="pl-PL" altLang="pl-PL" sz="2500" kern="0" dirty="0">
                <a:solidFill>
                  <a:srgbClr val="000000"/>
                </a:solidFill>
              </a:rPr>
              <a:t>komunikacji.</a:t>
            </a:r>
          </a:p>
        </p:txBody>
      </p:sp>
    </p:spTree>
    <p:extLst>
      <p:ext uri="{BB962C8B-B14F-4D97-AF65-F5344CB8AC3E}">
        <p14:creationId xmlns:p14="http://schemas.microsoft.com/office/powerpoint/2010/main" val="393512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203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9" grpId="0" uiExpand="1" build="p" autoUpdateAnimBg="0"/>
      <p:bldP spid="9" grpId="0" uiExpand="1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80060" y="960120"/>
            <a:ext cx="11841480" cy="661416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</a:pPr>
            <a:r>
              <a:rPr lang="pl-PL" altLang="pl-PL" sz="3000" b="1" dirty="0" smtClean="0">
                <a:solidFill>
                  <a:schemeClr val="tx2"/>
                </a:solidFill>
              </a:rPr>
              <a:t>Prośba o ocenę potencjału dla rozwoju przedsiębiorczości w ramach wybranych aktywności zawodowych:</a:t>
            </a:r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280120" y="106680"/>
            <a:ext cx="12241360" cy="85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46" tIns="63749" rIns="127446" bIns="63749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dirty="0" smtClean="0">
                <a:solidFill>
                  <a:srgbClr val="000099"/>
                </a:solidFill>
              </a:rPr>
              <a:t>Potencjał dla rozwoju przedsiębiorczości</a:t>
            </a:r>
            <a:endParaRPr lang="pl-PL" altLang="pl-PL" sz="6200" dirty="0">
              <a:solidFill>
                <a:srgbClr val="000000"/>
              </a:solidFill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104421" y="2352328"/>
            <a:ext cx="6800435" cy="7275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None/>
            </a:pPr>
            <a:r>
              <a:rPr lang="pl-PL" altLang="pl-PL" sz="2900" b="1" dirty="0" smtClean="0">
                <a:solidFill>
                  <a:schemeClr val="tx2"/>
                </a:solidFill>
              </a:rPr>
              <a:t>Wymiary </a:t>
            </a:r>
            <a:r>
              <a:rPr lang="pl-PL" altLang="pl-PL" sz="2900" b="1" dirty="0">
                <a:solidFill>
                  <a:schemeClr val="tx2"/>
                </a:solidFill>
              </a:rPr>
              <a:t>przedsiębiorczości: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Pogoń </a:t>
            </a:r>
            <a:r>
              <a:rPr lang="pl-PL" altLang="pl-PL" sz="2700" dirty="0"/>
              <a:t>za okazjami bez ograniczeń zasobowych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Kreowanie </a:t>
            </a:r>
            <a:r>
              <a:rPr lang="pl-PL" altLang="pl-PL" sz="2700" dirty="0"/>
              <a:t>czegoś nowego ze względu na wartość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Poświęcenie </a:t>
            </a:r>
            <a:r>
              <a:rPr lang="pl-PL" altLang="pl-PL" sz="2700" dirty="0"/>
              <a:t>czasu i wysiłku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Ponoszenie ryzyka (finansowego, psychicznego, społecznego)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Realizacja własnej strategii opartej na wizji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Rozwój zespołu współpracowników</a:t>
            </a:r>
            <a:endParaRPr lang="pl-PL" altLang="pl-PL" sz="2700" dirty="0"/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Możliwość osiągnięcia sukcesu finansowego </a:t>
            </a:r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Możliwość osiągnięcia osobistej satysfakcji</a:t>
            </a:r>
            <a:endParaRPr lang="pl-PL" altLang="pl-PL" sz="2700" dirty="0"/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r>
              <a:rPr lang="pl-PL" altLang="pl-PL" sz="2700" dirty="0" smtClean="0"/>
              <a:t>Możliwość osiągnięcia niezależności</a:t>
            </a:r>
            <a:endParaRPr lang="pl-PL" altLang="pl-PL" sz="2700" dirty="0"/>
          </a:p>
        </p:txBody>
      </p:sp>
      <p:sp>
        <p:nvSpPr>
          <p:cNvPr id="7" name="Prostokąt 6"/>
          <p:cNvSpPr/>
          <p:nvPr/>
        </p:nvSpPr>
        <p:spPr>
          <a:xfrm>
            <a:off x="7264896" y="2469565"/>
            <a:ext cx="5400600" cy="57154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None/>
            </a:pPr>
            <a:r>
              <a:rPr lang="pl-PL" altLang="pl-PL" sz="2900" b="1" dirty="0" smtClean="0">
                <a:solidFill>
                  <a:schemeClr val="tx2"/>
                </a:solidFill>
              </a:rPr>
              <a:t>Aktywności zawodowe:</a:t>
            </a:r>
            <a:endParaRPr lang="pl-PL" altLang="pl-PL" sz="2900" b="1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pl-PL" sz="2900" dirty="0"/>
              <a:t>P</a:t>
            </a:r>
            <a:r>
              <a:rPr lang="pl-PL" sz="2900" dirty="0" smtClean="0"/>
              <a:t>raca </a:t>
            </a:r>
            <a:r>
              <a:rPr lang="pl-PL" sz="2900" dirty="0"/>
              <a:t>na umowę o pracę jako pracownik</a:t>
            </a:r>
            <a:endParaRPr lang="en-US" sz="2900" dirty="0"/>
          </a:p>
          <a:p>
            <a:pPr marL="514350" indent="-514350">
              <a:buFont typeface="+mj-lt"/>
              <a:buAutoNum type="arabicPeriod"/>
            </a:pPr>
            <a:r>
              <a:rPr lang="pl-PL" sz="2900" dirty="0"/>
              <a:t>P</a:t>
            </a:r>
            <a:r>
              <a:rPr lang="pl-PL" sz="2900" dirty="0" smtClean="0"/>
              <a:t>raca </a:t>
            </a:r>
            <a:r>
              <a:rPr lang="pl-PL" sz="2900" dirty="0"/>
              <a:t>na umowę o pracę jako menedżer</a:t>
            </a:r>
            <a:endParaRPr lang="en-US" sz="2900" dirty="0"/>
          </a:p>
          <a:p>
            <a:pPr marL="514350" indent="-514350">
              <a:buFont typeface="+mj-lt"/>
              <a:buAutoNum type="arabicPeriod"/>
            </a:pPr>
            <a:r>
              <a:rPr lang="pl-PL" sz="2900" dirty="0"/>
              <a:t>S</a:t>
            </a:r>
            <a:r>
              <a:rPr lang="pl-PL" sz="2900" dirty="0" smtClean="0"/>
              <a:t>amozatrudnienie</a:t>
            </a:r>
            <a:endParaRPr lang="en-US" sz="2900" dirty="0"/>
          </a:p>
          <a:p>
            <a:pPr marL="514350" indent="-514350">
              <a:buFont typeface="+mj-lt"/>
              <a:buAutoNum type="arabicPeriod"/>
            </a:pPr>
            <a:r>
              <a:rPr lang="pl-PL" sz="2900" dirty="0" smtClean="0"/>
              <a:t>Własna</a:t>
            </a:r>
            <a:r>
              <a:rPr lang="pl-PL" sz="2900" dirty="0"/>
              <a:t>, niezależna firma</a:t>
            </a:r>
            <a:endParaRPr lang="en-US" sz="2900" dirty="0"/>
          </a:p>
          <a:p>
            <a:pPr marL="514350" indent="-514350">
              <a:buFont typeface="+mj-lt"/>
              <a:buAutoNum type="arabicPeriod"/>
            </a:pPr>
            <a:r>
              <a:rPr lang="pl-PL" sz="2900" dirty="0"/>
              <a:t>F</a:t>
            </a:r>
            <a:r>
              <a:rPr lang="pl-PL" sz="2900" dirty="0" smtClean="0"/>
              <a:t>ranczyza</a:t>
            </a:r>
            <a:endParaRPr lang="en-US" sz="2900" dirty="0"/>
          </a:p>
          <a:p>
            <a:pPr marL="514350" indent="-514350">
              <a:buFont typeface="+mj-lt"/>
              <a:buAutoNum type="arabicPeriod"/>
            </a:pPr>
            <a:r>
              <a:rPr lang="pl-PL" sz="2900" dirty="0" smtClean="0"/>
              <a:t>Inwestowanie </a:t>
            </a:r>
            <a:r>
              <a:rPr lang="pl-PL" sz="2900" dirty="0"/>
              <a:t>(akcje, obligacje, fundusze, </a:t>
            </a:r>
            <a:r>
              <a:rPr lang="pl-PL" sz="2900" dirty="0" err="1"/>
              <a:t>cfd</a:t>
            </a:r>
            <a:r>
              <a:rPr lang="pl-PL" sz="2900" dirty="0"/>
              <a:t>)</a:t>
            </a:r>
            <a:endParaRPr lang="en-US" sz="2900" dirty="0"/>
          </a:p>
          <a:p>
            <a:pPr marL="514350" indent="-514350">
              <a:lnSpc>
                <a:spcPct val="110000"/>
              </a:lnSpc>
              <a:spcBef>
                <a:spcPct val="10000"/>
              </a:spcBef>
              <a:spcAft>
                <a:spcPct val="10000"/>
              </a:spcAft>
              <a:buFont typeface="+mj-lt"/>
              <a:buAutoNum type="arabicPeriod"/>
            </a:pPr>
            <a:endParaRPr lang="pl-PL" altLang="pl-PL" sz="2900" dirty="0"/>
          </a:p>
        </p:txBody>
      </p:sp>
    </p:spTree>
    <p:extLst>
      <p:ext uri="{BB962C8B-B14F-4D97-AF65-F5344CB8AC3E}">
        <p14:creationId xmlns:p14="http://schemas.microsoft.com/office/powerpoint/2010/main" val="1962335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80120" y="1066760"/>
            <a:ext cx="12313368" cy="6614160"/>
          </a:xfrm>
        </p:spPr>
        <p:txBody>
          <a:bodyPr/>
          <a:lstStyle/>
          <a:p>
            <a:pPr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b="1" dirty="0">
                <a:solidFill>
                  <a:schemeClr val="tx2"/>
                </a:solidFill>
              </a:rPr>
              <a:t>Przedsiębiorczość</a:t>
            </a:r>
            <a:r>
              <a:rPr lang="pl-PL" altLang="pl-PL" sz="2600" dirty="0"/>
              <a:t> - to zdolność do przewidywania </a:t>
            </a:r>
            <a:r>
              <a:rPr lang="pl-PL" altLang="pl-PL" sz="2600" dirty="0" smtClean="0"/>
              <a:t>i </a:t>
            </a:r>
            <a:r>
              <a:rPr lang="pl-PL" altLang="pl-PL" sz="2600" dirty="0"/>
              <a:t>skłonność do podejmowania ryzyka (</a:t>
            </a:r>
            <a:r>
              <a:rPr lang="pl-PL" altLang="pl-PL" sz="2600" dirty="0" err="1"/>
              <a:t>Cantillon</a:t>
            </a:r>
            <a:r>
              <a:rPr lang="pl-PL" altLang="pl-PL" sz="2600" dirty="0"/>
              <a:t>, 1755)</a:t>
            </a:r>
          </a:p>
          <a:p>
            <a:pPr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b="1" dirty="0">
                <a:solidFill>
                  <a:schemeClr val="tx2"/>
                </a:solidFill>
              </a:rPr>
              <a:t>Przedsiębiorczość</a:t>
            </a:r>
            <a:r>
              <a:rPr lang="pl-PL" altLang="pl-PL" sz="2600" dirty="0"/>
              <a:t> - to decyzja o byciu właścicielem przedsiębiorstwa (Lucas, 1978) </a:t>
            </a:r>
          </a:p>
          <a:p>
            <a:pPr lvl="1"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dirty="0"/>
              <a:t>bardzo często „przedsiębiorczość” utożsamia się </a:t>
            </a:r>
            <a:r>
              <a:rPr lang="pl-PL" altLang="pl-PL" sz="2600" b="1" dirty="0"/>
              <a:t>z prowadzeniem własnej firmy...</a:t>
            </a:r>
            <a:endParaRPr lang="pl-PL" altLang="pl-PL" sz="2600" dirty="0"/>
          </a:p>
          <a:p>
            <a:pPr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b="1" dirty="0">
                <a:solidFill>
                  <a:schemeClr val="tx2"/>
                </a:solidFill>
              </a:rPr>
              <a:t>Przedsiębiorczość</a:t>
            </a:r>
            <a:r>
              <a:rPr lang="pl-PL" altLang="pl-PL" sz="2600" dirty="0"/>
              <a:t> - proces tworzenia czegoś nowego praktycznie z niczego (</a:t>
            </a:r>
            <a:r>
              <a:rPr lang="pl-PL" altLang="pl-PL" sz="2600" dirty="0" smtClean="0"/>
              <a:t>def</a:t>
            </a:r>
            <a:r>
              <a:rPr lang="pl-PL" altLang="pl-PL" sz="2600" dirty="0"/>
              <a:t>. </a:t>
            </a:r>
            <a:r>
              <a:rPr lang="pl-PL" altLang="pl-PL" sz="2600" dirty="0" smtClean="0"/>
              <a:t>amerykańska)</a:t>
            </a:r>
          </a:p>
          <a:p>
            <a:pPr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dirty="0">
                <a:solidFill>
                  <a:srgbClr val="000000"/>
                </a:solidFill>
              </a:rPr>
              <a:t>Osoby przedsiębiorcze często podejmują decyzję </a:t>
            </a:r>
            <a:r>
              <a:rPr lang="pl-PL" altLang="pl-PL" sz="2600" b="1" u="sng" dirty="0" smtClean="0">
                <a:solidFill>
                  <a:srgbClr val="000000"/>
                </a:solidFill>
              </a:rPr>
              <a:t>o </a:t>
            </a:r>
            <a:r>
              <a:rPr lang="pl-PL" altLang="pl-PL" sz="2600" b="1" u="sng" dirty="0">
                <a:solidFill>
                  <a:srgbClr val="000000"/>
                </a:solidFill>
              </a:rPr>
              <a:t>założeniu własnej </a:t>
            </a:r>
            <a:r>
              <a:rPr lang="pl-PL" altLang="pl-PL" sz="2600" b="1" u="sng" dirty="0" smtClean="0">
                <a:solidFill>
                  <a:srgbClr val="000000"/>
                </a:solidFill>
              </a:rPr>
              <a:t>firmy / przedsiębiorstwa (</a:t>
            </a:r>
            <a:r>
              <a:rPr lang="pl-PL" altLang="pl-PL" sz="2600" b="1" u="sng" dirty="0">
                <a:solidFill>
                  <a:srgbClr val="000000"/>
                </a:solidFill>
              </a:rPr>
              <a:t>podjęciu działalności gospodarczej</a:t>
            </a:r>
            <a:r>
              <a:rPr lang="pl-PL" altLang="pl-PL" sz="2600" b="1" u="sng" dirty="0" smtClean="0">
                <a:solidFill>
                  <a:srgbClr val="000000"/>
                </a:solidFill>
              </a:rPr>
              <a:t>)</a:t>
            </a:r>
            <a:r>
              <a:rPr lang="pl-PL" altLang="pl-PL" sz="2600" dirty="0" smtClean="0">
                <a:solidFill>
                  <a:srgbClr val="000000"/>
                </a:solidFill>
              </a:rPr>
              <a:t>.</a:t>
            </a:r>
          </a:p>
          <a:p>
            <a:pPr lvl="1"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sz="2600" b="1" dirty="0">
                <a:solidFill>
                  <a:srgbClr val="0000FF"/>
                </a:solidFill>
              </a:rPr>
              <a:t>Intencje przedsiębiorcze</a:t>
            </a:r>
            <a:r>
              <a:rPr lang="pl-PL" sz="2600" b="1" dirty="0"/>
              <a:t> </a:t>
            </a:r>
            <a:r>
              <a:rPr lang="pl-PL" sz="2600" dirty="0"/>
              <a:t>to świadome przekonanie jednostki o </a:t>
            </a:r>
            <a:r>
              <a:rPr lang="pl-PL" sz="2600" dirty="0" smtClean="0"/>
              <a:t>zamiarze i chęci założenia nowej, własne firmy (przedsiębiorstwa), połączone </a:t>
            </a:r>
            <a:r>
              <a:rPr lang="pl-PL" sz="2600" dirty="0"/>
              <a:t>ze świadomym planowaniem </a:t>
            </a:r>
            <a:r>
              <a:rPr lang="pl-PL" sz="2600" dirty="0" smtClean="0"/>
              <a:t>i zaangażowaniem na rzecz podjęcia </a:t>
            </a:r>
            <a:r>
              <a:rPr lang="pl-PL" sz="2600" dirty="0"/>
              <a:t>takiego działania w </a:t>
            </a:r>
            <a:r>
              <a:rPr lang="pl-PL" sz="2600" dirty="0" smtClean="0"/>
              <a:t>przyszłości.</a:t>
            </a:r>
          </a:p>
          <a:p>
            <a:pPr lvl="1"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b="1" dirty="0">
                <a:solidFill>
                  <a:srgbClr val="0000FF"/>
                </a:solidFill>
              </a:rPr>
              <a:t>Przedsiębiorczość oparta na </a:t>
            </a:r>
            <a:r>
              <a:rPr lang="pl-PL" altLang="pl-PL" sz="2600" b="1" dirty="0" smtClean="0">
                <a:solidFill>
                  <a:srgbClr val="0000FF"/>
                </a:solidFill>
              </a:rPr>
              <a:t>okazji</a:t>
            </a:r>
            <a:r>
              <a:rPr lang="pl-PL" altLang="pl-PL" sz="2600" dirty="0" smtClean="0">
                <a:solidFill>
                  <a:srgbClr val="000000"/>
                </a:solidFill>
              </a:rPr>
              <a:t>: podejmowanie </a:t>
            </a:r>
            <a:r>
              <a:rPr lang="pl-PL" altLang="pl-PL" sz="2600" dirty="0">
                <a:solidFill>
                  <a:srgbClr val="000000"/>
                </a:solidFill>
              </a:rPr>
              <a:t>działalności </a:t>
            </a:r>
            <a:r>
              <a:rPr lang="pl-PL" altLang="pl-PL" sz="2600" dirty="0" smtClean="0">
                <a:solidFill>
                  <a:srgbClr val="000000"/>
                </a:solidFill>
              </a:rPr>
              <a:t>gospodarczej </a:t>
            </a:r>
            <a:r>
              <a:rPr lang="pl-PL" altLang="pl-PL" sz="2600" dirty="0">
                <a:solidFill>
                  <a:srgbClr val="000000"/>
                </a:solidFill>
              </a:rPr>
              <a:t>w wyniku dostrzeżenia i chęci wykorzystania atrakcyjnej okazji </a:t>
            </a:r>
            <a:r>
              <a:rPr lang="pl-PL" altLang="pl-PL" sz="2600" dirty="0" smtClean="0">
                <a:solidFill>
                  <a:srgbClr val="000000"/>
                </a:solidFill>
              </a:rPr>
              <a:t>rynkowej.</a:t>
            </a:r>
            <a:endParaRPr lang="pl-PL" altLang="pl-PL" sz="2600" dirty="0">
              <a:solidFill>
                <a:srgbClr val="000000"/>
              </a:solidFill>
            </a:endParaRPr>
          </a:p>
          <a:p>
            <a:pPr lvl="1"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r>
              <a:rPr lang="pl-PL" altLang="pl-PL" sz="2600" b="1" dirty="0">
                <a:solidFill>
                  <a:srgbClr val="0000FF"/>
                </a:solidFill>
              </a:rPr>
              <a:t>Przedsiębiorczość oparta na </a:t>
            </a:r>
            <a:r>
              <a:rPr lang="pl-PL" altLang="pl-PL" sz="2600" b="1" dirty="0" smtClean="0">
                <a:solidFill>
                  <a:srgbClr val="0000FF"/>
                </a:solidFill>
              </a:rPr>
              <a:t>konieczności</a:t>
            </a:r>
            <a:r>
              <a:rPr lang="pl-PL" altLang="pl-PL" sz="2600" dirty="0" smtClean="0">
                <a:solidFill>
                  <a:srgbClr val="000000"/>
                </a:solidFill>
              </a:rPr>
              <a:t>: podejmowanie </a:t>
            </a:r>
            <a:r>
              <a:rPr lang="pl-PL" altLang="pl-PL" sz="2600" dirty="0">
                <a:solidFill>
                  <a:srgbClr val="000000"/>
                </a:solidFill>
              </a:rPr>
              <a:t>działalności gospodarczej przede wszystkim z powodu braku atrakcyjnych alternatyw zatrudnienia lub uzyskiwania dochodu.</a:t>
            </a:r>
            <a:endParaRPr lang="pl-PL" altLang="pl-PL" sz="2600" dirty="0" smtClean="0">
              <a:solidFill>
                <a:srgbClr val="000000"/>
              </a:solidFill>
            </a:endParaRPr>
          </a:p>
          <a:p>
            <a:pPr>
              <a:lnSpc>
                <a:spcPct val="110000"/>
              </a:lnSpc>
              <a:spcBef>
                <a:spcPct val="10000"/>
              </a:spcBef>
              <a:spcAft>
                <a:spcPts val="700"/>
              </a:spcAft>
            </a:pPr>
            <a:endParaRPr lang="pl-PL" altLang="pl-PL" sz="2600" dirty="0"/>
          </a:p>
        </p:txBody>
      </p:sp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960120" y="106680"/>
            <a:ext cx="10881360" cy="85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46" tIns="63749" rIns="127446" bIns="63749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>
                <a:solidFill>
                  <a:srgbClr val="000099"/>
                </a:solidFill>
              </a:rPr>
              <a:t>Inne definicje przedsiębiorczości</a:t>
            </a:r>
            <a:endParaRPr lang="pl-PL" altLang="pl-PL" sz="6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06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29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3" name="Rectangle 3"/>
          <p:cNvSpPr>
            <a:spLocks noChangeArrowheads="1"/>
          </p:cNvSpPr>
          <p:nvPr/>
        </p:nvSpPr>
        <p:spPr bwMode="auto">
          <a:xfrm>
            <a:off x="960120" y="169700"/>
            <a:ext cx="10881360" cy="85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200" tIns="63637" rIns="127200" bIns="63637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 dirty="0">
                <a:solidFill>
                  <a:srgbClr val="000099"/>
                </a:solidFill>
              </a:rPr>
              <a:t>Rodzaje przedsiębiorczości</a:t>
            </a:r>
            <a:endParaRPr lang="pl-PL" altLang="pl-PL" sz="6200" dirty="0">
              <a:solidFill>
                <a:srgbClr val="000000"/>
              </a:solidFill>
            </a:endParaRPr>
          </a:p>
        </p:txBody>
      </p:sp>
      <p:sp>
        <p:nvSpPr>
          <p:cNvPr id="2" name="Symbol zastępczy zawartości 1"/>
          <p:cNvSpPr>
            <a:spLocks noGrp="1"/>
          </p:cNvSpPr>
          <p:nvPr>
            <p:ph idx="1"/>
          </p:nvPr>
        </p:nvSpPr>
        <p:spPr>
          <a:xfrm>
            <a:off x="352128" y="6744816"/>
            <a:ext cx="12169352" cy="504056"/>
          </a:xfrm>
        </p:spPr>
        <p:txBody>
          <a:bodyPr/>
          <a:lstStyle/>
          <a:p>
            <a:pPr marL="0" indent="0">
              <a:buNone/>
            </a:pPr>
            <a:r>
              <a:rPr lang="pl-PL" sz="2000" dirty="0"/>
              <a:t>Źródło:</a:t>
            </a:r>
            <a:r>
              <a:rPr lang="pl-PL" altLang="pl-PL" sz="2000" dirty="0">
                <a:solidFill>
                  <a:srgbClr val="000000"/>
                </a:solidFill>
              </a:rPr>
              <a:t> Cieślik J., Przedsiębiorczość, polityka, rozwój, Wydawnictwo Akademickie Sedno, Warszawa 2014</a:t>
            </a:r>
            <a:r>
              <a:rPr lang="pl-PL" altLang="pl-PL" sz="2000" dirty="0"/>
              <a:t>, s. 47.</a:t>
            </a:r>
            <a:endParaRPr lang="en-US" sz="2000" dirty="0"/>
          </a:p>
        </p:txBody>
      </p:sp>
      <p:sp>
        <p:nvSpPr>
          <p:cNvPr id="7" name="Symbol zastępczy zawartości 1"/>
          <p:cNvSpPr txBox="1">
            <a:spLocks/>
          </p:cNvSpPr>
          <p:nvPr/>
        </p:nvSpPr>
        <p:spPr bwMode="auto">
          <a:xfrm>
            <a:off x="208113" y="7464895"/>
            <a:ext cx="12385376" cy="9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7215" tIns="63644" rIns="127215" bIns="63644" numCol="1" anchor="t" anchorCtr="0" compatLnSpc="1">
            <a:prstTxWarp prst="textNoShape">
              <a:avLst/>
            </a:prstTxWarp>
          </a:bodyPr>
          <a:lstStyle>
            <a:lvl1pPr marL="478682" indent="-478682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45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37140" indent="-398882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3900">
                <a:solidFill>
                  <a:schemeClr val="tx1"/>
                </a:solidFill>
                <a:latin typeface="+mn-lt"/>
              </a:defRPr>
            </a:lvl2pPr>
            <a:lvl3pPr marL="1595598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400">
                <a:solidFill>
                  <a:schemeClr val="tx1"/>
                </a:solidFill>
                <a:latin typeface="+mn-lt"/>
              </a:defRPr>
            </a:lvl3pPr>
            <a:lvl4pPr marL="2233834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4pPr>
            <a:lvl5pPr marL="2872073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5pPr>
            <a:lvl6pPr marL="3510314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6pPr>
            <a:lvl7pPr marL="4148556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7pPr>
            <a:lvl8pPr marL="4786795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8pPr>
            <a:lvl9pPr marL="5425041" indent="-319117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8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pl-PL" sz="2800" kern="0" dirty="0">
                <a:solidFill>
                  <a:srgbClr val="000000"/>
                </a:solidFill>
              </a:rPr>
              <a:t>Ponadto, np. ze względu na: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800" kern="0" dirty="0">
                <a:solidFill>
                  <a:srgbClr val="000000"/>
                </a:solidFill>
              </a:rPr>
              <a:t>obszar aktywności (e-przedsiębiorczość, przedsiębiorczość międzynarodowa, na obszarach wiejskich, rozwiniętych, zmarginalizowanych).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sz="2800" kern="0" dirty="0">
                <a:solidFill>
                  <a:srgbClr val="000000"/>
                </a:solidFill>
              </a:rPr>
              <a:t>innowacyjność (przedsiębiorczość technologiczna, imitacyjna, </a:t>
            </a:r>
            <a:r>
              <a:rPr lang="pl-PL" sz="2800" kern="0" dirty="0" err="1">
                <a:solidFill>
                  <a:srgbClr val="000000"/>
                </a:solidFill>
              </a:rPr>
              <a:t>imowacyjna</a:t>
            </a:r>
            <a:r>
              <a:rPr lang="pl-PL" sz="2800" kern="0" dirty="0">
                <a:solidFill>
                  <a:srgbClr val="000000"/>
                </a:solidFill>
              </a:rPr>
              <a:t>).</a:t>
            </a:r>
            <a:endParaRPr lang="en-US" sz="2800" kern="0" dirty="0">
              <a:solidFill>
                <a:srgbClr val="000000"/>
              </a:solidFill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2288" y="1025317"/>
            <a:ext cx="8793560" cy="564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201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1173480"/>
            <a:ext cx="11841480" cy="7574280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pl-PL" altLang="pl-PL" sz="3600" b="1">
                <a:solidFill>
                  <a:schemeClr val="tx2"/>
                </a:solidFill>
              </a:rPr>
              <a:t>Intraprzedsiębiorczość - przedsiębiorczość wewnętrzna:</a:t>
            </a:r>
          </a:p>
          <a:p>
            <a:pPr lvl="1">
              <a:lnSpc>
                <a:spcPct val="10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pl-PL" altLang="pl-PL" sz="3100">
                <a:solidFill>
                  <a:schemeClr val="tx2"/>
                </a:solidFill>
              </a:rPr>
              <a:t>problem: właściciele lub menedżerowie podejmujący decyzje w dużych organizacjach są w znacznym stopniu </a:t>
            </a:r>
            <a:r>
              <a:rPr lang="pl-PL" altLang="pl-PL" sz="3100" b="1">
                <a:solidFill>
                  <a:schemeClr val="tx2"/>
                </a:solidFill>
              </a:rPr>
              <a:t>odizolowani od pracowników</a:t>
            </a:r>
            <a:r>
              <a:rPr lang="pl-PL" altLang="pl-PL" sz="3100">
                <a:solidFill>
                  <a:schemeClr val="tx2"/>
                </a:solidFill>
              </a:rPr>
              <a:t>, którzy w rzeczywistości dysponują wiedzą i znają odpowiedź na pytanie: „jak dany problem powinien być rozwiązany”?</a:t>
            </a:r>
          </a:p>
          <a:p>
            <a:pPr lvl="1">
              <a:lnSpc>
                <a:spcPct val="10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pl-PL" altLang="pl-PL" sz="3100">
                <a:solidFill>
                  <a:schemeClr val="tx2"/>
                </a:solidFill>
              </a:rPr>
              <a:t>„wewnątrz organizacji intraprzedsiębiorca przekształca pomysły </a:t>
            </a:r>
            <a:br>
              <a:rPr lang="pl-PL" altLang="pl-PL" sz="3100">
                <a:solidFill>
                  <a:schemeClr val="tx2"/>
                </a:solidFill>
              </a:rPr>
            </a:br>
            <a:r>
              <a:rPr lang="pl-PL" altLang="pl-PL" sz="3100">
                <a:solidFill>
                  <a:schemeClr val="tx2"/>
                </a:solidFill>
              </a:rPr>
              <a:t>w przynoszącą korzyści rzeczywistość”</a:t>
            </a:r>
          </a:p>
          <a:p>
            <a:pPr lvl="1">
              <a:lnSpc>
                <a:spcPct val="10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pl-PL" altLang="pl-PL" sz="3100">
                <a:solidFill>
                  <a:schemeClr val="tx2"/>
                </a:solidFill>
              </a:rPr>
              <a:t>intraprzedsiębiorca - to pracownik, który może działać w ramach organizacji tak samo jak przedsiębiorca na wolnym rynku,</a:t>
            </a:r>
          </a:p>
          <a:p>
            <a:pPr lvl="1">
              <a:lnSpc>
                <a:spcPct val="105000"/>
              </a:lnSpc>
              <a:spcBef>
                <a:spcPct val="30000"/>
              </a:spcBef>
              <a:spcAft>
                <a:spcPct val="30000"/>
              </a:spcAft>
            </a:pPr>
            <a:r>
              <a:rPr lang="pl-PL" altLang="pl-PL" sz="3100">
                <a:solidFill>
                  <a:schemeClr val="tx2"/>
                </a:solidFill>
              </a:rPr>
              <a:t>przedsiębiorczość wewnętrzna - oddolna inicjatywa wiążąca się z wynikającym z własnej chęci działaniem jednostki, od narodzenia pomysłu aż po jego wykorzystanie.</a:t>
            </a:r>
            <a:endParaRPr lang="pl-PL" altLang="pl-PL" sz="3100"/>
          </a:p>
        </p:txBody>
      </p:sp>
      <p:sp>
        <p:nvSpPr>
          <p:cNvPr id="72707" name="Rectangle 3"/>
          <p:cNvSpPr>
            <a:spLocks noChangeArrowheads="1"/>
          </p:cNvSpPr>
          <p:nvPr/>
        </p:nvSpPr>
        <p:spPr bwMode="auto">
          <a:xfrm>
            <a:off x="960120" y="106680"/>
            <a:ext cx="10881360" cy="85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46" tIns="63749" rIns="127446" bIns="63749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>
                <a:solidFill>
                  <a:srgbClr val="000099"/>
                </a:solidFill>
              </a:rPr>
              <a:t>Intraprzedsiębiorczość</a:t>
            </a:r>
            <a:endParaRPr lang="pl-PL" altLang="pl-PL" sz="6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412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213360" y="1173480"/>
            <a:ext cx="12588240" cy="7574280"/>
          </a:xfrm>
        </p:spPr>
        <p:txBody>
          <a:bodyPr/>
          <a:lstStyle/>
          <a:p>
            <a:pPr>
              <a:spcAft>
                <a:spcPct val="20000"/>
              </a:spcAft>
            </a:pPr>
            <a:r>
              <a:rPr lang="pl-PL" altLang="pl-PL" sz="2900" b="1" dirty="0">
                <a:solidFill>
                  <a:schemeClr val="tx2"/>
                </a:solidFill>
              </a:rPr>
              <a:t>Tworzenie atmosfery sprzyjającej </a:t>
            </a:r>
            <a:r>
              <a:rPr lang="pl-PL" altLang="pl-PL" sz="2900" b="1" dirty="0" err="1">
                <a:solidFill>
                  <a:schemeClr val="tx2"/>
                </a:solidFill>
              </a:rPr>
              <a:t>intraprzedsiębiorczości</a:t>
            </a:r>
            <a:r>
              <a:rPr lang="pl-PL" altLang="pl-PL" sz="2900" b="1" dirty="0">
                <a:solidFill>
                  <a:schemeClr val="tx2"/>
                </a:solidFill>
              </a:rPr>
              <a:t>:</a:t>
            </a:r>
          </a:p>
          <a:p>
            <a:pPr lvl="1">
              <a:spcBef>
                <a:spcPts val="700"/>
              </a:spcBef>
              <a:spcAft>
                <a:spcPts val="700"/>
              </a:spcAft>
            </a:pPr>
            <a:r>
              <a:rPr lang="pl-PL" altLang="pl-PL" sz="2700" b="1" dirty="0">
                <a:solidFill>
                  <a:schemeClr val="tx2"/>
                </a:solidFill>
              </a:rPr>
              <a:t>Wsparcie właścicieli i kadry menedżerskiej</a:t>
            </a:r>
            <a:r>
              <a:rPr lang="pl-PL" altLang="pl-PL" sz="2700" dirty="0">
                <a:solidFill>
                  <a:schemeClr val="tx2"/>
                </a:solidFill>
              </a:rPr>
              <a:t> - wspomaganie innowacyjności poprzez rozpoznawanie liderów przedsiębiorczości, szybkie wprowadzanie nowych idei i finansowanie nowatorskich i eksperymentalnych pomysłów,</a:t>
            </a:r>
          </a:p>
          <a:p>
            <a:pPr lvl="1">
              <a:spcBef>
                <a:spcPts val="700"/>
              </a:spcBef>
              <a:spcAft>
                <a:spcPts val="700"/>
              </a:spcAft>
            </a:pPr>
            <a:r>
              <a:rPr lang="pl-PL" altLang="pl-PL" sz="2700" b="1" dirty="0">
                <a:solidFill>
                  <a:schemeClr val="tx2"/>
                </a:solidFill>
              </a:rPr>
              <a:t>Autonomia</a:t>
            </a:r>
            <a:r>
              <a:rPr lang="pl-PL" altLang="pl-PL" sz="2700" dirty="0">
                <a:solidFill>
                  <a:schemeClr val="tx2"/>
                </a:solidFill>
              </a:rPr>
              <a:t> - takie projektowanie stanowisk pracy, które zapewni poczucie samodzielności przedsiębiorczym pracownikom, przy jednoczesnym zwolnieniu ich z kar za ewentualne niepowodzenia,</a:t>
            </a:r>
          </a:p>
          <a:p>
            <a:pPr lvl="1">
              <a:spcBef>
                <a:spcPts val="700"/>
              </a:spcBef>
              <a:spcAft>
                <a:spcPts val="700"/>
              </a:spcAft>
            </a:pPr>
            <a:r>
              <a:rPr lang="pl-PL" altLang="pl-PL" sz="2700" b="1" dirty="0">
                <a:solidFill>
                  <a:schemeClr val="tx2"/>
                </a:solidFill>
              </a:rPr>
              <a:t>Nagradzanie</a:t>
            </a:r>
            <a:r>
              <a:rPr lang="pl-PL" altLang="pl-PL" sz="2700" dirty="0">
                <a:solidFill>
                  <a:schemeClr val="tx2"/>
                </a:solidFill>
              </a:rPr>
              <a:t> - takie kształtowanie systemu nagród w przedsiębiorstwie, aby prawdziwe osiągnięcia nie zostały przeoczone, a sam system przewidywał sposoby okazywania uznania już w przypadku prób podjęcia nowych wyzwań i trudniejszych zadań,</a:t>
            </a:r>
          </a:p>
          <a:p>
            <a:pPr lvl="1">
              <a:spcBef>
                <a:spcPts val="700"/>
              </a:spcBef>
              <a:spcAft>
                <a:spcPts val="700"/>
              </a:spcAft>
            </a:pPr>
            <a:r>
              <a:rPr lang="pl-PL" altLang="pl-PL" sz="2700" b="1" dirty="0">
                <a:solidFill>
                  <a:schemeClr val="tx2"/>
                </a:solidFill>
              </a:rPr>
              <a:t>Dostępność czasu pracy</a:t>
            </a:r>
            <a:r>
              <a:rPr lang="pl-PL" altLang="pl-PL" sz="2700" dirty="0">
                <a:solidFill>
                  <a:schemeClr val="tx2"/>
                </a:solidFill>
              </a:rPr>
              <a:t> - takie obciążenie pracownika, aby miał jeszcze czas na podejmowanie kreatywnych i nowatorskich inicjatyw, </a:t>
            </a:r>
          </a:p>
          <a:p>
            <a:pPr lvl="1">
              <a:spcBef>
                <a:spcPts val="700"/>
              </a:spcBef>
              <a:spcAft>
                <a:spcPts val="700"/>
              </a:spcAft>
            </a:pPr>
            <a:r>
              <a:rPr lang="pl-PL" altLang="pl-PL" sz="2700" b="1" dirty="0">
                <a:solidFill>
                  <a:schemeClr val="tx2"/>
                </a:solidFill>
              </a:rPr>
              <a:t>Kultura organizacyjna</a:t>
            </a:r>
            <a:r>
              <a:rPr lang="pl-PL" altLang="pl-PL" sz="2700" dirty="0">
                <a:solidFill>
                  <a:schemeClr val="tx2"/>
                </a:solidFill>
              </a:rPr>
              <a:t> - która w swoich ramach organizacyjnych reprezentuje wznoszenie się ponad wąskie trzymanie się codziennych zadań, wspierająca skupianie się na generowaniu nowych rozwiązań dla fundamentalnych problemów.</a:t>
            </a:r>
            <a:endParaRPr lang="pl-PL" altLang="pl-PL" sz="2700" dirty="0"/>
          </a:p>
        </p:txBody>
      </p:sp>
      <p:sp>
        <p:nvSpPr>
          <p:cNvPr id="73731" name="Rectangle 3"/>
          <p:cNvSpPr>
            <a:spLocks noChangeArrowheads="1"/>
          </p:cNvSpPr>
          <p:nvPr/>
        </p:nvSpPr>
        <p:spPr bwMode="auto">
          <a:xfrm>
            <a:off x="960120" y="106680"/>
            <a:ext cx="10881360" cy="85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7446" tIns="63749" rIns="127446" bIns="63749" anchor="ctr"/>
          <a:lstStyle>
            <a:lvl1pPr>
              <a:defRPr sz="2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pl-PL" altLang="pl-PL" sz="4900" b="1">
                <a:solidFill>
                  <a:srgbClr val="000099"/>
                </a:solidFill>
              </a:rPr>
              <a:t>Intraprzedsiębiorczość</a:t>
            </a:r>
            <a:endParaRPr lang="pl-PL" altLang="pl-PL" sz="62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6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Projekt domyślny">
  <a:themeElements>
    <a:clrScheme name="Niestandardowy 26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4_Motyw pakietu Office">
  <a:themeElements>
    <a:clrScheme name="Niestandardowy 2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Projekt domyślny">
  <a:themeElements>
    <a:clrScheme name="Projekt domyślny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Motyw pakietu Office">
  <a:themeElements>
    <a:clrScheme name="Niestandardowy 5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Motyw pakietu Offic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Motyw pakietu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tyw pakietu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tyw pakietu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Projekt domyślny">
  <a:themeElements>
    <a:clrScheme name="Niestandardowy 3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254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1_Projekt domyślny">
  <a:themeElements>
    <a:clrScheme name="Niestandardowy 59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B2B2B2"/>
      </a:folHlink>
    </a:clrScheme>
    <a:fontScheme name="Projekt domyślny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pl-PL" altLang="pl-PL" sz="2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12086</TotalTime>
  <Words>1056</Words>
  <Application>Microsoft Office PowerPoint</Application>
  <PresentationFormat>Papier A3 (297x420 mm)</PresentationFormat>
  <Paragraphs>163</Paragraphs>
  <Slides>16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6</vt:i4>
      </vt:variant>
      <vt:variant>
        <vt:lpstr>Tytuły slajdów</vt:lpstr>
      </vt:variant>
      <vt:variant>
        <vt:i4>16</vt:i4>
      </vt:variant>
    </vt:vector>
  </HeadingPairs>
  <TitlesOfParts>
    <vt:vector size="22" baseType="lpstr">
      <vt:lpstr>2_Projekt domyślny</vt:lpstr>
      <vt:lpstr>4_Motyw pakietu Office</vt:lpstr>
      <vt:lpstr>3_Projekt domyślny</vt:lpstr>
      <vt:lpstr>Motyw pakietu Office</vt:lpstr>
      <vt:lpstr>4_Projekt domyślny</vt:lpstr>
      <vt:lpstr>1_Projekt domyślny</vt:lpstr>
      <vt:lpstr>Prezentacja programu PowerPoint</vt:lpstr>
      <vt:lpstr>Prezentacja programu PowerPoint</vt:lpstr>
      <vt:lpstr>Prezentacja programu PowerPoint</vt:lpstr>
      <vt:lpstr>Prezentacja programu PowerPoint</vt:lpstr>
      <vt:lpstr>Pojęcie przedsiębiorczości</vt:lpstr>
      <vt:lpstr>Prezentacja programu PowerPoint</vt:lpstr>
      <vt:lpstr>„Najlepsza” definicja przedsiębiorczości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Marek Matejun</dc:creator>
  <cp:lastModifiedBy>Kowalski Ryszard</cp:lastModifiedBy>
  <cp:revision>1091</cp:revision>
  <cp:lastPrinted>2004-04-14T05:44:38Z</cp:lastPrinted>
  <dcterms:created xsi:type="dcterms:W3CDTF">2004-04-12T18:55:21Z</dcterms:created>
  <dcterms:modified xsi:type="dcterms:W3CDTF">2026-10-09T07:56:03Z</dcterms:modified>
</cp:coreProperties>
</file>