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930" r:id="rId3"/>
    <p:sldMasterId id="2147483943" r:id="rId4"/>
    <p:sldMasterId id="2147483956" r:id="rId5"/>
    <p:sldMasterId id="2147484189" r:id="rId6"/>
    <p:sldMasterId id="2147484201" r:id="rId7"/>
    <p:sldMasterId id="2147484213" r:id="rId8"/>
    <p:sldMasterId id="2147484227" r:id="rId9"/>
    <p:sldMasterId id="2147484239" r:id="rId10"/>
    <p:sldMasterId id="2147484251" r:id="rId11"/>
    <p:sldMasterId id="2147484263" r:id="rId12"/>
    <p:sldMasterId id="2147484275" r:id="rId13"/>
    <p:sldMasterId id="2147484287" r:id="rId14"/>
    <p:sldMasterId id="2147484299" r:id="rId15"/>
  </p:sldMasterIdLst>
  <p:notesMasterIdLst>
    <p:notesMasterId r:id="rId131"/>
  </p:notesMasterIdLst>
  <p:handoutMasterIdLst>
    <p:handoutMasterId r:id="rId132"/>
  </p:handoutMasterIdLst>
  <p:sldIdLst>
    <p:sldId id="643" r:id="rId16"/>
    <p:sldId id="646" r:id="rId17"/>
    <p:sldId id="826" r:id="rId18"/>
    <p:sldId id="647" r:id="rId19"/>
    <p:sldId id="798" r:id="rId20"/>
    <p:sldId id="799" r:id="rId21"/>
    <p:sldId id="800" r:id="rId22"/>
    <p:sldId id="801" r:id="rId23"/>
    <p:sldId id="802" r:id="rId24"/>
    <p:sldId id="803" r:id="rId25"/>
    <p:sldId id="804" r:id="rId26"/>
    <p:sldId id="853" r:id="rId27"/>
    <p:sldId id="856" r:id="rId28"/>
    <p:sldId id="857" r:id="rId29"/>
    <p:sldId id="860" r:id="rId30"/>
    <p:sldId id="867" r:id="rId31"/>
    <p:sldId id="827" r:id="rId32"/>
    <p:sldId id="828" r:id="rId33"/>
    <p:sldId id="829" r:id="rId34"/>
    <p:sldId id="805" r:id="rId35"/>
    <p:sldId id="806" r:id="rId36"/>
    <p:sldId id="807" r:id="rId37"/>
    <p:sldId id="808" r:id="rId38"/>
    <p:sldId id="809" r:id="rId39"/>
    <p:sldId id="811" r:id="rId40"/>
    <p:sldId id="810" r:id="rId41"/>
    <p:sldId id="816" r:id="rId42"/>
    <p:sldId id="817" r:id="rId43"/>
    <p:sldId id="818" r:id="rId44"/>
    <p:sldId id="819" r:id="rId45"/>
    <p:sldId id="820" r:id="rId46"/>
    <p:sldId id="821" r:id="rId47"/>
    <p:sldId id="822" r:id="rId48"/>
    <p:sldId id="823" r:id="rId49"/>
    <p:sldId id="824" r:id="rId50"/>
    <p:sldId id="825" r:id="rId51"/>
    <p:sldId id="830" r:id="rId52"/>
    <p:sldId id="832" r:id="rId53"/>
    <p:sldId id="833" r:id="rId54"/>
    <p:sldId id="834" r:id="rId55"/>
    <p:sldId id="835" r:id="rId56"/>
    <p:sldId id="836" r:id="rId57"/>
    <p:sldId id="837" r:id="rId58"/>
    <p:sldId id="838" r:id="rId59"/>
    <p:sldId id="839" r:id="rId60"/>
    <p:sldId id="752" r:id="rId61"/>
    <p:sldId id="840" r:id="rId62"/>
    <p:sldId id="756" r:id="rId63"/>
    <p:sldId id="757" r:id="rId64"/>
    <p:sldId id="758" r:id="rId65"/>
    <p:sldId id="759" r:id="rId66"/>
    <p:sldId id="762" r:id="rId67"/>
    <p:sldId id="763" r:id="rId68"/>
    <p:sldId id="764" r:id="rId69"/>
    <p:sldId id="767" r:id="rId70"/>
    <p:sldId id="768" r:id="rId71"/>
    <p:sldId id="769" r:id="rId72"/>
    <p:sldId id="770" r:id="rId73"/>
    <p:sldId id="771" r:id="rId74"/>
    <p:sldId id="773" r:id="rId75"/>
    <p:sldId id="774" r:id="rId76"/>
    <p:sldId id="775" r:id="rId77"/>
    <p:sldId id="776" r:id="rId78"/>
    <p:sldId id="777" r:id="rId79"/>
    <p:sldId id="778" r:id="rId80"/>
    <p:sldId id="869" r:id="rId81"/>
    <p:sldId id="870" r:id="rId82"/>
    <p:sldId id="868" r:id="rId83"/>
    <p:sldId id="871" r:id="rId84"/>
    <p:sldId id="872" r:id="rId85"/>
    <p:sldId id="842" r:id="rId86"/>
    <p:sldId id="843" r:id="rId87"/>
    <p:sldId id="844" r:id="rId88"/>
    <p:sldId id="845" r:id="rId89"/>
    <p:sldId id="846" r:id="rId90"/>
    <p:sldId id="847" r:id="rId91"/>
    <p:sldId id="848" r:id="rId92"/>
    <p:sldId id="883" r:id="rId93"/>
    <p:sldId id="851" r:id="rId94"/>
    <p:sldId id="881" r:id="rId95"/>
    <p:sldId id="882" r:id="rId96"/>
    <p:sldId id="875" r:id="rId97"/>
    <p:sldId id="876" r:id="rId98"/>
    <p:sldId id="877" r:id="rId99"/>
    <p:sldId id="878" r:id="rId100"/>
    <p:sldId id="879" r:id="rId101"/>
    <p:sldId id="880" r:id="rId102"/>
    <p:sldId id="688" r:id="rId103"/>
    <p:sldId id="689" r:id="rId104"/>
    <p:sldId id="690" r:id="rId105"/>
    <p:sldId id="691" r:id="rId106"/>
    <p:sldId id="692" r:id="rId107"/>
    <p:sldId id="693" r:id="rId108"/>
    <p:sldId id="695" r:id="rId109"/>
    <p:sldId id="696" r:id="rId110"/>
    <p:sldId id="697" r:id="rId111"/>
    <p:sldId id="698" r:id="rId112"/>
    <p:sldId id="699" r:id="rId113"/>
    <p:sldId id="700" r:id="rId114"/>
    <p:sldId id="701" r:id="rId115"/>
    <p:sldId id="702" r:id="rId116"/>
    <p:sldId id="703" r:id="rId117"/>
    <p:sldId id="704" r:id="rId118"/>
    <p:sldId id="707" r:id="rId119"/>
    <p:sldId id="708" r:id="rId120"/>
    <p:sldId id="709" r:id="rId121"/>
    <p:sldId id="710" r:id="rId122"/>
    <p:sldId id="711" r:id="rId123"/>
    <p:sldId id="712" r:id="rId124"/>
    <p:sldId id="713" r:id="rId125"/>
    <p:sldId id="716" r:id="rId126"/>
    <p:sldId id="717" r:id="rId127"/>
    <p:sldId id="718" r:id="rId128"/>
    <p:sldId id="719" r:id="rId129"/>
    <p:sldId id="720" r:id="rId130"/>
  </p:sldIdLst>
  <p:sldSz cx="9144000" cy="6858000" type="screen4x3"/>
  <p:notesSz cx="6731000" cy="9855200"/>
  <p:defaultTextStyle>
    <a:defPPr>
      <a:defRPr lang="pl-PL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3" userDrawn="1">
          <p15:clr>
            <a:srgbClr val="A4A3A4"/>
          </p15:clr>
        </p15:guide>
        <p15:guide id="2" pos="21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99"/>
    <a:srgbClr val="0000CC"/>
    <a:srgbClr val="66FFFF"/>
    <a:srgbClr val="FFFFCC"/>
    <a:srgbClr val="FF0000"/>
    <a:srgbClr val="CC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0" autoAdjust="0"/>
    <p:restoredTop sz="94660"/>
  </p:normalViewPr>
  <p:slideViewPr>
    <p:cSldViewPr>
      <p:cViewPr varScale="1">
        <p:scale>
          <a:sx n="131" d="100"/>
          <a:sy n="131" d="100"/>
        </p:scale>
        <p:origin x="-1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60" y="-90"/>
      </p:cViewPr>
      <p:guideLst>
        <p:guide orient="horz" pos="3103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117" Type="http://schemas.openxmlformats.org/officeDocument/2006/relationships/slide" Target="slides/slide102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112" Type="http://schemas.openxmlformats.org/officeDocument/2006/relationships/slide" Target="slides/slide97.xml"/><Relationship Id="rId133" Type="http://schemas.openxmlformats.org/officeDocument/2006/relationships/presProps" Target="presProps.xml"/><Relationship Id="rId16" Type="http://schemas.openxmlformats.org/officeDocument/2006/relationships/slide" Target="slides/slide1.xml"/><Relationship Id="rId107" Type="http://schemas.openxmlformats.org/officeDocument/2006/relationships/slide" Target="slides/slide9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123" Type="http://schemas.openxmlformats.org/officeDocument/2006/relationships/slide" Target="slides/slide108.xml"/><Relationship Id="rId128" Type="http://schemas.openxmlformats.org/officeDocument/2006/relationships/slide" Target="slides/slide11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slide" Target="slides/slide90.xml"/><Relationship Id="rId113" Type="http://schemas.openxmlformats.org/officeDocument/2006/relationships/slide" Target="slides/slide98.xml"/><Relationship Id="rId118" Type="http://schemas.openxmlformats.org/officeDocument/2006/relationships/slide" Target="slides/slide103.xml"/><Relationship Id="rId126" Type="http://schemas.openxmlformats.org/officeDocument/2006/relationships/slide" Target="slides/slide111.xml"/><Relationship Id="rId13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121" Type="http://schemas.openxmlformats.org/officeDocument/2006/relationships/slide" Target="slides/slide10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103" Type="http://schemas.openxmlformats.org/officeDocument/2006/relationships/slide" Target="slides/slide88.xml"/><Relationship Id="rId108" Type="http://schemas.openxmlformats.org/officeDocument/2006/relationships/slide" Target="slides/slide93.xml"/><Relationship Id="rId116" Type="http://schemas.openxmlformats.org/officeDocument/2006/relationships/slide" Target="slides/slide101.xml"/><Relationship Id="rId124" Type="http://schemas.openxmlformats.org/officeDocument/2006/relationships/slide" Target="slides/slide109.xml"/><Relationship Id="rId129" Type="http://schemas.openxmlformats.org/officeDocument/2006/relationships/slide" Target="slides/slide114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11" Type="http://schemas.openxmlformats.org/officeDocument/2006/relationships/slide" Target="slides/slide96.xml"/><Relationship Id="rId13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slide" Target="slides/slide91.xml"/><Relationship Id="rId114" Type="http://schemas.openxmlformats.org/officeDocument/2006/relationships/slide" Target="slides/slide99.xml"/><Relationship Id="rId119" Type="http://schemas.openxmlformats.org/officeDocument/2006/relationships/slide" Target="slides/slide104.xml"/><Relationship Id="rId127" Type="http://schemas.openxmlformats.org/officeDocument/2006/relationships/slide" Target="slides/slide11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122" Type="http://schemas.openxmlformats.org/officeDocument/2006/relationships/slide" Target="slides/slide107.xml"/><Relationship Id="rId130" Type="http://schemas.openxmlformats.org/officeDocument/2006/relationships/slide" Target="slides/slide115.xml"/><Relationship Id="rId13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slide" Target="slides/slide9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slide" Target="slides/slide89.xml"/><Relationship Id="rId120" Type="http://schemas.openxmlformats.org/officeDocument/2006/relationships/slide" Target="slides/slide105.xml"/><Relationship Id="rId125" Type="http://schemas.openxmlformats.org/officeDocument/2006/relationships/slide" Target="slides/slide11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110" Type="http://schemas.openxmlformats.org/officeDocument/2006/relationships/slide" Target="slides/slide95.xml"/><Relationship Id="rId115" Type="http://schemas.openxmlformats.org/officeDocument/2006/relationships/slide" Target="slides/slide100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9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767" cy="4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233" y="0"/>
            <a:ext cx="2916767" cy="4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3404"/>
            <a:ext cx="2916767" cy="4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233" y="9373404"/>
            <a:ext cx="2916767" cy="4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319AC3-874F-4FA9-A1F4-B1EDF6C8B6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721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767" cy="4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233" y="0"/>
            <a:ext cx="2916767" cy="4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3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467" y="4681901"/>
            <a:ext cx="4936067" cy="44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200"/>
            <a:ext cx="2916767" cy="4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233" y="9362200"/>
            <a:ext cx="2916767" cy="4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8CE6C0-B08F-4A0B-9EB5-9F5AD4E211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625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A7F62-8AB4-47C8-8036-BA7B2524F3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22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A187-B58A-40B8-9BA8-CBF25DA59C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67530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E3314-FCAC-4BE0-8A4A-1676FA82D11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926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1DEB-9FAC-4065-8928-B883510C269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460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4C6EE-9EF0-469C-9D85-B3B19ED751E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337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87D4A-9EF0-4E11-B77F-80E9109C5DE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989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656A5-5149-4AA8-ADEF-50EC1D1ED22F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722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E67A6-AC20-47EB-A782-EE26616F519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305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EEAF-68D8-4FC0-88D4-6C295B00BCB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20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C9DAE-9EA6-4A70-84BB-5C645F46286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337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A942-59DF-446A-B8CB-11480A0EF64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08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3EA1-C211-4DD0-9830-A6A34F6544C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0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46CA-C578-46B7-B1AA-92E95E1D86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73435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2E78E-0700-434F-B5FD-739D0216DA0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15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E3314-FCAC-4BE0-8A4A-1676FA82D11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929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1DEB-9FAC-4065-8928-B883510C269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824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4C6EE-9EF0-469C-9D85-B3B19ED751E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961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87D4A-9EF0-4E11-B77F-80E9109C5DE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453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656A5-5149-4AA8-ADEF-50EC1D1ED22F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05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E67A6-AC20-47EB-A782-EE26616F519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63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24AB-580D-41AB-AC51-3F6DDB002AB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026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298A-BF66-45CF-A495-81E3EAC3EC8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200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7DD7-C8CC-4827-B848-56B35F95606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1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A147370-F47A-4B65-A994-A1C7CB4AF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6926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D7071-1B6A-414C-A4F9-7F76AF13EAF1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090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EE08-7E40-45FF-8798-AD9B648707A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280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FA2D-1847-4EE7-A478-5E0463B3A8B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919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6C3C0-1848-4002-99D9-40E88C79133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15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EE55F-E2E3-4F1F-A530-C4B7061456CF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023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40F9D-3410-4841-BDAE-7A86CC3E704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17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2BE59-A443-4095-8829-5E1A247E795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760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C41DA-C5D2-4AB3-952C-D788E3F7FB1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589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24AB-580D-41AB-AC51-3F6DDB002AB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938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298A-BF66-45CF-A495-81E3EAC3EC8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54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DBC9EB-6C79-4678-87C7-3342395044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75452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7DD7-C8CC-4827-B848-56B35F95606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760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D7071-1B6A-414C-A4F9-7F76AF13EAF1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338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EE08-7E40-45FF-8798-AD9B648707A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255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FA2D-1847-4EE7-A478-5E0463B3A8B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353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6C3C0-1848-4002-99D9-40E88C79133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594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EE55F-E2E3-4F1F-A530-C4B7061456CF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845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40F9D-3410-4841-BDAE-7A86CC3E704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02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2BE59-A443-4095-8829-5E1A247E795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979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C41DA-C5D2-4AB3-952C-D788E3F7FB1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603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7A90-86B4-4F9A-8D76-AA989B19018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13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F47055D-12A0-41E3-BD84-E7653BDC7A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6553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FD126-FD88-4932-86C8-CBCF2F5CBEB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868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2DBEF-5210-46EA-A36D-69FB7688296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154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F7849-DAA6-4794-9872-149D29FF921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828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4A831-3783-4F37-8B88-D5972C9C3C5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978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696EC-E105-4CFA-B6F1-35396CC01E4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129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A6096-CD2F-4456-99FD-488306219C8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464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7461C-BFD4-4090-942D-C8170AACCAA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703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DDD0C-A546-4209-84CE-5F4D408FEEC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290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CC1B6-F4DB-4B1D-87C8-A9364ECB3D5F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276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FAA64-CFB6-49A6-BB0E-D0E28DF16AD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7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21D9C46-991A-4A3F-BC5E-00F0AF45B1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6982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C729-422C-4D0C-9305-497F606A241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579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FBFE8-5B39-4049-98A9-C7C0187A577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80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79706-0BBB-4DB2-B596-B2FDD7C5167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765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B376-9341-41A8-9AC7-E0211EAE240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228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42BC-3556-4F86-B808-2F6B518F8DF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101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18195-C475-4DA5-B90D-C19577AE2A5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8045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D2719-8E19-45CC-A627-A2EA6BC9D34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886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63D69-4701-48F3-8FDF-04CA33E2111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6197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C4CC3-A339-4ED3-8958-89134051FD9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748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DA427-F4E8-442D-9E15-9B71D66AFB7F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51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688DEF-97B8-460C-AAAE-A8FD87F05E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98816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DD94-5019-4368-90FE-FB0F0B0F42C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765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A7F62-8AB4-47C8-8036-BA7B2524F3D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903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3D27-E4EA-41FD-9D95-65EE182B139D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9499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AC906-EE0A-413D-8754-64B60D72390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0334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266B-460C-46A4-8A4D-A40D91CDD8B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461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809D-E4C9-4B15-BBE8-620B875188E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099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6192-62F9-4A60-9198-EDA44B1A46B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4010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5170-EB7B-4F94-AB6C-92A31EE2F97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93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76831-EE74-4B85-8A0C-9D627D2052F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731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BD18-A482-43BA-9A71-174E564327F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56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8C552C-6465-4A7F-9AD7-4F87972EBA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0653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A187-B58A-40B8-9BA8-CBF25DA59C75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974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46CA-C578-46B7-B1AA-92E95E1D862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40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42D1D83-6534-4FDA-BD32-61DADE2CDE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874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F4C6BD4-4B69-46CB-AF7B-7C174BF97D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724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3D27-E4EA-41FD-9D95-65EE182B13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111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AE895E2-DB1B-496D-BB1A-4E76872912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764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BE9B932-6A09-4510-9C57-40EC0FF138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844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381763-1048-48AA-8960-0589D00236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8657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686390-F16F-4EAE-BEBB-B782FE96A0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206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DB89DB6-7FE9-4BA3-8DAD-1D2080A6C3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526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7B78C7-9E15-4C08-84F5-8D056CF04B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084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E0E7EE-729E-4A04-B910-608DE546BA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48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28A528B-31A4-4688-BCEA-E44A65419E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753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5B89BE5-589D-4E5A-AB92-57FE4CB29C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302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9F87060-D3E2-4A5E-A0E1-2C128F4CF0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26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AC906-EE0A-413D-8754-64B60D7239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2661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40B2B02-9C39-4E7A-A232-4EAF1E1570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018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93CFE12-F45A-4528-ADA5-B41EADD138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429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23C1859-B5B3-40FA-BB8C-017D32ECDC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259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3278B6-D3E2-44E3-94C3-CDC81D0A4B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63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BD6B335-BC11-44A7-8B05-CA4F92022B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333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B36DFF2-F050-4DE8-A4A9-8C4FBA00CF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8141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4BFB620-DE2D-4797-B9F6-FC9F4D5C14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555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6D8FD2-DE8A-4914-92D8-FAB6F2BFE2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18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53F3A4-F90C-420E-8064-4BF80FCA0C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059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9B47160-332A-42FD-A2D4-DAD5DB583C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24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266B-460C-46A4-8A4D-A40D91CDD8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44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B8E687-8D0F-4E98-A41E-83C6ACE1A1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893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0345BEF-7302-411C-86AB-7291255535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276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7D28676-D04C-45E6-ABED-D35C22C10C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58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8039028-A528-43AF-8B59-4E61CCDB3D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19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162A30-A918-47BE-BE9E-2D263D7543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040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E3A004-BAD4-4E9E-A804-6A0F09037B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2509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5A2F49-CC98-48F9-A053-F8512A60CC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782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160E3D-32B4-471E-831C-B622C213F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8657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B98B83-6989-4791-B430-28FC2902D6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937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F9CF4D6-275F-4EB0-AEFD-C9657E7E7A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11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809D-E4C9-4B15-BBE8-620B875188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8856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0E3AE4-9B18-487E-807D-61E8AFE48D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048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A34B33B-2C66-46C2-B456-025377A541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018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61ADD2-5AC8-469F-813E-0EAF50E8E1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232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1E3B4E-624C-43B6-A658-23F12111D8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174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5456B8-3CF4-4A1A-89F6-DE697F63B3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6626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F0D307-1557-4418-A3FF-E36D89330C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015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56B3045-0372-466C-8CAF-DBF369F4C0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652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2BAE7A-C47D-405B-80C3-E1BAF30A13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5476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5D31A-B706-495E-990C-5416294C95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780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0B7BF2-963E-4AC5-9483-E58D78ADBB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18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6192-62F9-4A60-9198-EDA44B1A46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899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1446D-B08E-41B4-9456-205EF404FA0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3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FC3D-3B21-410A-ACEA-D02D29CF07E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405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D883B-F6CE-4FB3-B3CE-8E91A6E47EA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856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E494-FF1C-4A2B-A7CA-D55B59DCF41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509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FC24D-FEB1-475C-B995-E32A0ECC89DF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498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1A82-8F8E-43DD-9ECB-ACBC8608F9DF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304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41A23-4102-410B-8BEE-7A514FFCC91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137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2E8F6-908C-4969-A419-2ABD16B012E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668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7B471-1029-4621-9679-779C53CDEFC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594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74416-AED9-437A-9BDF-2515D8A0A53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5170-EB7B-4F94-AB6C-92A31EE2F9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0518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59435-20E9-454E-87E3-B45AE18F4C2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510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35404B7A-E678-4C49-84F9-20FE28385EC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41964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60013A5C-A4BE-4AA2-83F6-F2E05AC21D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76759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570C858D-0749-4805-8E62-3396D83C75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749545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C4F9332D-64B0-4CF4-B006-FE5DE1025E7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78529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CFFFA461-9752-47B5-92F9-5FAA1EFA454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353352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A553F00A-95B4-4FEE-82E8-E0BE5077104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29803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C441D3AC-AB20-4294-AA9D-CDE4F49F658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125933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38942B35-B40D-4421-AA1B-42326F9A74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986439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ADFA778F-ED20-4564-9132-18F63E865C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2681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76831-EE74-4B85-8A0C-9D627D2052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9514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8A7AC295-E5AF-4E08-8AA1-DE4A361725D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798299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2540CC4A-2A79-4C1A-8044-DD1E12826BD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567670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3990BD5C-5117-4ED0-B77C-D1FEFA26B5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478777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12A867B2-3A14-4519-9956-CDF6C090A3F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69021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4373E760-5EDE-4FDC-9059-22B6F5F1314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777741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13F7A7FC-E32B-4370-9AAA-D907EFA5D0C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58316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D127AF48-6F5B-4F64-8BDF-895BD69A16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097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2E1E6D59-4AAC-4D35-8F2F-EFA3156642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18335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497EA748-4E57-46BC-BD32-EEF5AFF471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305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A3C15588-F114-4E05-8431-724FD9E578C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951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BD18-A482-43BA-9A71-174E564327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3983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4958C268-FE8B-4D41-A638-F7E83E86C7A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823232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A54FA640-70E8-41E2-B6D6-3F1AE7E6E0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664534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9158FE40-73CE-4126-8899-E528DDD240F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62307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CAEB1C39-FB07-4839-951A-6A5CC7718D1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693475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smtClean="0"/>
            </a:lvl1pPr>
          </a:lstStyle>
          <a:p>
            <a:pPr>
              <a:defRPr/>
            </a:pPr>
            <a:fld id="{73FD9C89-CB89-4A1A-A78A-441C867795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443584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EEAF-68D8-4FC0-88D4-6C295B00BCB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757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C9DAE-9EA6-4A70-84BB-5C645F46286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569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A942-59DF-446A-B8CB-11480A0EF64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3EA1-C211-4DD0-9830-A6A34F6544C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698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2E78E-0700-434F-B5FD-739D0216DA0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7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B0ACD59-E493-4BC3-9A9B-51D77F9F30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 algn="l">
              <a:defRPr/>
            </a:pPr>
            <a:endParaRPr lang="pl-PL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pl-PL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fld id="{BE81E9C6-D066-4F33-A6D5-FBC32A59ED3D}" type="slidenum">
              <a:rPr lang="pl-PL" altLang="pl-PL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 wzorca tytułu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947759A7-C87A-46B5-A42A-B81A8BBE47D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0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 wzorca tytułu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947759A7-C87A-46B5-A42A-B81A8BBE47D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9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 algn="l">
              <a:defRPr/>
            </a:pPr>
            <a:endParaRPr lang="pl-PL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pl-PL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fld id="{DA419481-B54C-485F-8C34-FCADD2000083}" type="slidenum">
              <a:rPr lang="pl-PL" altLang="pl-PL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3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l"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C7EE62B-920C-41F6-9036-E479E1EE649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8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B0ACD59-E493-4BC3-9A9B-51D77F9F30D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0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32A2941-A3DE-4F0A-A0EA-19C8E93C52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1404FF2-4473-467D-B115-F9656022A6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0E5487-1374-40F6-8C50-246CEA7F3F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6F378E5-8E5B-47E6-9D89-0251FBF9F7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CDCE4CF-234D-436F-B09B-5D6A670AFF3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9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52B58F5-132B-4EC4-B38E-739B22CFEF1B}" type="slidenum">
              <a:rPr lang="pl-PL" altLang="pl-PL" b="0"/>
              <a:pPr>
                <a:defRPr/>
              </a:pPr>
              <a:t>‹#›</a:t>
            </a:fld>
            <a:endParaRPr lang="pl-PL" altLang="pl-PL" b="0"/>
          </a:p>
        </p:txBody>
      </p:sp>
    </p:spTree>
    <p:extLst>
      <p:ext uri="{BB962C8B-B14F-4D97-AF65-F5344CB8AC3E}">
        <p14:creationId xmlns:p14="http://schemas.microsoft.com/office/powerpoint/2010/main" val="15406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A572803-5F6F-4FDC-B477-460DF29EA55D}" type="slidenum">
              <a:rPr lang="pl-PL" altLang="pl-PL" b="0"/>
              <a:pPr>
                <a:defRPr/>
              </a:pPr>
              <a:t>‹#›</a:t>
            </a:fld>
            <a:endParaRPr lang="pl-PL" altLang="pl-PL" b="0"/>
          </a:p>
        </p:txBody>
      </p:sp>
    </p:spTree>
    <p:extLst>
      <p:ext uri="{BB962C8B-B14F-4D97-AF65-F5344CB8AC3E}">
        <p14:creationId xmlns:p14="http://schemas.microsoft.com/office/powerpoint/2010/main" val="308926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 algn="l">
              <a:defRPr/>
            </a:pPr>
            <a:endParaRPr lang="pl-PL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pl-PL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fld id="{BE81E9C6-D066-4F33-A6D5-FBC32A59ED3D}" type="slidenum">
              <a:rPr lang="pl-PL" altLang="pl-PL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1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3"/>
          <p:cNvSpPr txBox="1">
            <a:spLocks noChangeArrowheads="1"/>
          </p:cNvSpPr>
          <p:nvPr/>
        </p:nvSpPr>
        <p:spPr bwMode="auto">
          <a:xfrm>
            <a:off x="2195736" y="304800"/>
            <a:ext cx="504326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 dirty="0"/>
              <a:t>Politechnika Łódzka</a:t>
            </a:r>
            <a:endParaRPr lang="pl-PL" altLang="pl-PL" sz="2200" b="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 b="0" dirty="0"/>
              <a:t>Wydział </a:t>
            </a:r>
            <a:r>
              <a:rPr lang="pl-PL" altLang="pl-PL" sz="2200" b="0" dirty="0" smtClean="0"/>
              <a:t>Zarządzania i Inżynierii Produkcji</a:t>
            </a:r>
            <a:endParaRPr lang="pl-PL" altLang="pl-PL" sz="2200" b="0" dirty="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000" b="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 b="0" dirty="0"/>
              <a:t>Studia podyplomowe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 dirty="0"/>
              <a:t>Zarządzanie w spółkach komunalnych</a:t>
            </a:r>
          </a:p>
        </p:txBody>
      </p:sp>
      <p:pic>
        <p:nvPicPr>
          <p:cNvPr id="93188" name="Picture 4" descr="H:\System Identyfikacji Wizualnej\logo_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17792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Rectangle 6"/>
          <p:cNvSpPr>
            <a:spLocks noChangeArrowheads="1"/>
          </p:cNvSpPr>
          <p:nvPr/>
        </p:nvSpPr>
        <p:spPr bwMode="auto">
          <a:xfrm>
            <a:off x="944414" y="5170488"/>
            <a:ext cx="52117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200" b="0" dirty="0" smtClean="0">
                <a:solidFill>
                  <a:schemeClr val="tx2"/>
                </a:solidFill>
              </a:rPr>
              <a:t>Dr hab. inż</a:t>
            </a:r>
            <a:r>
              <a:rPr lang="pl-PL" altLang="pl-PL" sz="2200" b="0" dirty="0">
                <a:solidFill>
                  <a:schemeClr val="tx2"/>
                </a:solidFill>
              </a:rPr>
              <a:t>. Marek </a:t>
            </a:r>
            <a:r>
              <a:rPr lang="pl-PL" altLang="pl-PL" sz="2200" b="0" dirty="0" err="1" smtClean="0">
                <a:solidFill>
                  <a:schemeClr val="tx2"/>
                </a:solidFill>
              </a:rPr>
              <a:t>Matejun</a:t>
            </a:r>
            <a:r>
              <a:rPr lang="pl-PL" altLang="pl-PL" sz="2200" b="0" dirty="0" smtClean="0">
                <a:solidFill>
                  <a:schemeClr val="tx2"/>
                </a:solidFill>
              </a:rPr>
              <a:t>, Prof. PŁ</a:t>
            </a:r>
            <a:r>
              <a:rPr lang="pl-PL" altLang="pl-PL" sz="2200" b="0" dirty="0">
                <a:solidFill>
                  <a:schemeClr val="tx2"/>
                </a:solidFill>
              </a:rPr>
              <a:t/>
            </a:r>
            <a:br>
              <a:rPr lang="pl-PL" altLang="pl-PL" sz="2200" b="0" dirty="0">
                <a:solidFill>
                  <a:schemeClr val="tx2"/>
                </a:solidFill>
              </a:rPr>
            </a:br>
            <a:r>
              <a:rPr lang="pl-PL" altLang="pl-PL" sz="2200" b="0" dirty="0">
                <a:solidFill>
                  <a:schemeClr val="tx2"/>
                </a:solidFill>
              </a:rPr>
              <a:t>Katedra </a:t>
            </a:r>
            <a:r>
              <a:rPr lang="pl-PL" altLang="pl-PL" sz="2200" b="0" dirty="0" smtClean="0">
                <a:solidFill>
                  <a:schemeClr val="tx2"/>
                </a:solidFill>
              </a:rPr>
              <a:t>Zarządzania, Politechnika </a:t>
            </a:r>
            <a:r>
              <a:rPr lang="pl-PL" altLang="pl-PL" sz="2200" b="0" dirty="0">
                <a:solidFill>
                  <a:schemeClr val="tx2"/>
                </a:solidFill>
              </a:rPr>
              <a:t>Łódzka</a:t>
            </a:r>
          </a:p>
        </p:txBody>
      </p:sp>
      <p:pic>
        <p:nvPicPr>
          <p:cNvPr id="93190" name="Picture 20" descr="logo_KZ_ok_du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22850"/>
            <a:ext cx="16795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Rectangle 9"/>
          <p:cNvSpPr>
            <a:spLocks noChangeArrowheads="1"/>
          </p:cNvSpPr>
          <p:nvPr/>
        </p:nvSpPr>
        <p:spPr bwMode="auto">
          <a:xfrm>
            <a:off x="534988" y="2348880"/>
            <a:ext cx="807561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65000"/>
              </a:spcAft>
              <a:buFontTx/>
              <a:buNone/>
            </a:pPr>
            <a:r>
              <a:rPr lang="pl-PL" altLang="pl-PL" sz="5000" dirty="0">
                <a:solidFill>
                  <a:srgbClr val="000099"/>
                </a:solidFill>
              </a:rPr>
              <a:t>Zarządzanie i zarządzanie publiczne - koncepcje, metody i techniki</a:t>
            </a:r>
          </a:p>
        </p:txBody>
      </p:sp>
      <p:pic>
        <p:nvPicPr>
          <p:cNvPr id="8" name="Picture 2" descr="F:\loga_pap_firmowe\ZIP\logo_ZI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5888"/>
            <a:ext cx="1701199" cy="144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Zarządzanie - funkcje zarządzania</a:t>
            </a:r>
          </a:p>
        </p:txBody>
      </p:sp>
      <p:sp>
        <p:nvSpPr>
          <p:cNvPr id="3768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l-PL" altLang="pl-PL" sz="3000" b="1" dirty="0" smtClean="0">
                <a:solidFill>
                  <a:srgbClr val="000099"/>
                </a:solidFill>
              </a:rPr>
              <a:t>Przewodzenie i kierowanie ludźmi – motywowanie</a:t>
            </a:r>
            <a:endParaRPr lang="pl-PL" altLang="pl-PL" sz="2500" dirty="0" smtClean="0"/>
          </a:p>
          <a:p>
            <a:pPr lvl="1"/>
            <a:r>
              <a:rPr lang="pl-PL" altLang="pl-PL" sz="2300" dirty="0" smtClean="0"/>
              <a:t>stosowanie różnych środków i mechanizmów w celu sprawienia, by członkowie organizacji współpracowali ze sobą w jej interesie,</a:t>
            </a:r>
          </a:p>
          <a:p>
            <a:pPr lvl="1"/>
            <a:r>
              <a:rPr lang="pl-PL" altLang="pl-PL" sz="2300" dirty="0" smtClean="0"/>
              <a:t>proces kierowania działaniami członków organizacji, wywieraniu na nich wpływu i motywowaniu tak, by wykonywali istotne zadania z punktu widzenia realizacji celów organizacji.</a:t>
            </a:r>
          </a:p>
          <a:p>
            <a:pPr>
              <a:spcBef>
                <a:spcPct val="70000"/>
              </a:spcBef>
              <a:buFontTx/>
              <a:buNone/>
            </a:pPr>
            <a:r>
              <a:rPr lang="pl-PL" altLang="pl-PL" sz="3000" b="1" dirty="0" smtClean="0">
                <a:solidFill>
                  <a:srgbClr val="000099"/>
                </a:solidFill>
              </a:rPr>
              <a:t>Kontrolowanie</a:t>
            </a:r>
            <a:endParaRPr lang="pl-PL" altLang="pl-PL" sz="2500" dirty="0" smtClean="0"/>
          </a:p>
          <a:p>
            <a:pPr lvl="1"/>
            <a:r>
              <a:rPr lang="pl-PL" altLang="pl-PL" sz="2300" dirty="0" smtClean="0"/>
              <a:t>obserwowanie postępów organizacji w realizowaniu jej celów. </a:t>
            </a:r>
          </a:p>
          <a:p>
            <a:pPr lvl="1"/>
            <a:r>
              <a:rPr lang="pl-PL" altLang="pl-PL" sz="2300" dirty="0" smtClean="0"/>
              <a:t>obejmuje ono następujące elementy:</a:t>
            </a:r>
          </a:p>
          <a:p>
            <a:pPr lvl="2"/>
            <a:r>
              <a:rPr lang="pl-PL" altLang="pl-PL" sz="2300" dirty="0" smtClean="0"/>
              <a:t>określenie norm efektywności, </a:t>
            </a:r>
          </a:p>
          <a:p>
            <a:pPr lvl="2"/>
            <a:r>
              <a:rPr lang="pl-PL" altLang="pl-PL" sz="2300" dirty="0" smtClean="0"/>
              <a:t>pomiar tej efektywności </a:t>
            </a:r>
          </a:p>
          <a:p>
            <a:pPr lvl="2"/>
            <a:r>
              <a:rPr lang="pl-PL" altLang="pl-PL" sz="2300" dirty="0" smtClean="0"/>
              <a:t>porównanie wyników z przyjętymi normami </a:t>
            </a:r>
          </a:p>
          <a:p>
            <a:pPr lvl="2"/>
            <a:r>
              <a:rPr lang="pl-PL" altLang="pl-PL" sz="2300" dirty="0" smtClean="0"/>
              <a:t>w przypadku odchyleń - podejmowanie działań korygujących.</a:t>
            </a:r>
          </a:p>
        </p:txBody>
      </p:sp>
    </p:spTree>
    <p:extLst>
      <p:ext uri="{BB962C8B-B14F-4D97-AF65-F5344CB8AC3E}">
        <p14:creationId xmlns:p14="http://schemas.microsoft.com/office/powerpoint/2010/main" val="38878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4572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Ramowy schemat umowy outsorcingowej</a:t>
            </a:r>
          </a:p>
        </p:txBody>
      </p:sp>
      <p:graphicFrame>
        <p:nvGraphicFramePr>
          <p:cNvPr id="166915" name="Object 3"/>
          <p:cNvGraphicFramePr>
            <a:graphicFrameLocks noChangeAspect="1"/>
          </p:cNvGraphicFramePr>
          <p:nvPr/>
        </p:nvGraphicFramePr>
        <p:xfrm>
          <a:off x="152400" y="762000"/>
          <a:ext cx="9144000" cy="628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5" name="Dokument" r:id="rId3" imgW="6080760" imgH="4177284" progId="Word.Document.8">
                  <p:embed/>
                </p:oleObj>
              </mc:Choice>
              <mc:Fallback>
                <p:oleObj name="Dokument" r:id="rId3" imgW="6080760" imgH="417728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0"/>
                        <a:ext cx="9144000" cy="628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0" y="76200"/>
          <a:ext cx="9448800" cy="710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18" name="Dokument" r:id="rId3" imgW="6080760" imgH="4572000" progId="Word.Document.8">
                  <p:embed/>
                </p:oleObj>
              </mc:Choice>
              <mc:Fallback>
                <p:oleObj name="Dokument" r:id="rId3" imgW="6080760" imgH="4572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"/>
                        <a:ext cx="9448800" cy="710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Analiza umów outsourcingowych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991600" cy="21336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pl-PL" altLang="pl-PL" sz="2600" smtClean="0"/>
              <a:t>analiza umów outsourcingowych może być dokonywana z dwóch punktów widzenia: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2349500"/>
            <a:ext cx="3429000" cy="3641725"/>
            <a:chOff x="720" y="1872"/>
            <a:chExt cx="2160" cy="2294"/>
          </a:xfrm>
        </p:grpSpPr>
        <p:sp>
          <p:nvSpPr>
            <p:cNvPr id="168969" name="Rectangle 5"/>
            <p:cNvSpPr>
              <a:spLocks noChangeArrowheads="1"/>
            </p:cNvSpPr>
            <p:nvPr/>
          </p:nvSpPr>
          <p:spPr bwMode="auto">
            <a:xfrm>
              <a:off x="768" y="2640"/>
              <a:ext cx="187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pl-PL" altLang="pl-PL" sz="2400" b="0">
                  <a:solidFill>
                    <a:srgbClr val="000000"/>
                  </a:solidFill>
                </a:rPr>
                <a:t>analiza </a:t>
              </a:r>
              <a:r>
                <a:rPr lang="pl-PL" altLang="pl-PL" sz="2400">
                  <a:solidFill>
                    <a:srgbClr val="000000"/>
                  </a:solidFill>
                </a:rPr>
                <a:t>elementów</a:t>
              </a:r>
              <a:r>
                <a:rPr lang="pl-PL" altLang="pl-PL" sz="2400" b="0">
                  <a:solidFill>
                    <a:srgbClr val="000000"/>
                  </a:solidFill>
                </a:rPr>
                <a:t> </a:t>
              </a:r>
              <a:r>
                <a:rPr lang="pl-PL" altLang="pl-PL" sz="2400">
                  <a:solidFill>
                    <a:srgbClr val="000000"/>
                  </a:solidFill>
                </a:rPr>
                <a:t>formalnych</a:t>
              </a:r>
              <a:r>
                <a:rPr lang="pl-PL" altLang="pl-PL" sz="2400" b="0">
                  <a:solidFill>
                    <a:srgbClr val="000000"/>
                  </a:solidFill>
                </a:rPr>
                <a:t> umowy</a:t>
              </a:r>
            </a:p>
          </p:txBody>
        </p:sp>
        <p:sp>
          <p:nvSpPr>
            <p:cNvPr id="168970" name="Line 6"/>
            <p:cNvSpPr>
              <a:spLocks noChangeShapeType="1"/>
            </p:cNvSpPr>
            <p:nvPr/>
          </p:nvSpPr>
          <p:spPr bwMode="auto">
            <a:xfrm flipH="1">
              <a:off x="1632" y="1872"/>
              <a:ext cx="1248" cy="8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8971" name="Rectangle 7"/>
            <p:cNvSpPr>
              <a:spLocks noChangeArrowheads="1"/>
            </p:cNvSpPr>
            <p:nvPr/>
          </p:nvSpPr>
          <p:spPr bwMode="auto">
            <a:xfrm>
              <a:off x="720" y="3264"/>
              <a:ext cx="192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pl-PL" altLang="pl-PL" sz="2200" b="0" i="1">
                  <a:solidFill>
                    <a:srgbClr val="000000"/>
                  </a:solidFill>
                </a:rPr>
                <a:t>analiza pod kątem występowania poszczególnych elementów umowy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0" y="2349500"/>
            <a:ext cx="3352800" cy="3641725"/>
            <a:chOff x="2880" y="1872"/>
            <a:chExt cx="2112" cy="2294"/>
          </a:xfrm>
        </p:grpSpPr>
        <p:sp>
          <p:nvSpPr>
            <p:cNvPr id="168966" name="Rectangle 9"/>
            <p:cNvSpPr>
              <a:spLocks noChangeArrowheads="1"/>
            </p:cNvSpPr>
            <p:nvPr/>
          </p:nvSpPr>
          <p:spPr bwMode="auto">
            <a:xfrm>
              <a:off x="3408" y="2640"/>
              <a:ext cx="139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pl-PL" altLang="pl-PL" sz="2400" b="0">
                  <a:solidFill>
                    <a:srgbClr val="000000"/>
                  </a:solidFill>
                </a:rPr>
                <a:t>analiza</a:t>
              </a:r>
              <a:r>
                <a:rPr lang="pl-PL" altLang="pl-PL" sz="2400">
                  <a:solidFill>
                    <a:srgbClr val="000000"/>
                  </a:solidFill>
                </a:rPr>
                <a:t> treści</a:t>
              </a:r>
              <a:r>
                <a:rPr lang="pl-PL" altLang="pl-PL" sz="2400" b="0">
                  <a:solidFill>
                    <a:srgbClr val="000000"/>
                  </a:solidFill>
                </a:rPr>
                <a:t> </a:t>
              </a:r>
              <a:r>
                <a:rPr lang="pl-PL" altLang="pl-PL" sz="2400">
                  <a:solidFill>
                    <a:srgbClr val="000000"/>
                  </a:solidFill>
                </a:rPr>
                <a:t>zapisów</a:t>
              </a:r>
              <a:r>
                <a:rPr lang="pl-PL" altLang="pl-PL" sz="2400" b="0">
                  <a:solidFill>
                    <a:srgbClr val="000000"/>
                  </a:solidFill>
                </a:rPr>
                <a:t> umowy</a:t>
              </a:r>
            </a:p>
          </p:txBody>
        </p:sp>
        <p:sp>
          <p:nvSpPr>
            <p:cNvPr id="168967" name="Line 10"/>
            <p:cNvSpPr>
              <a:spLocks noChangeShapeType="1"/>
            </p:cNvSpPr>
            <p:nvPr/>
          </p:nvSpPr>
          <p:spPr bwMode="auto">
            <a:xfrm>
              <a:off x="2880" y="1872"/>
              <a:ext cx="1248" cy="8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8968" name="Rectangle 11"/>
            <p:cNvSpPr>
              <a:spLocks noChangeArrowheads="1"/>
            </p:cNvSpPr>
            <p:nvPr/>
          </p:nvSpPr>
          <p:spPr bwMode="auto">
            <a:xfrm>
              <a:off x="3264" y="3264"/>
              <a:ext cx="1728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pl-PL" altLang="pl-PL" sz="2200" b="0" i="1">
                  <a:solidFill>
                    <a:srgbClr val="000000"/>
                  </a:solidFill>
                </a:rPr>
                <a:t>analiza jakości zapisów umownych </a:t>
              </a:r>
              <a:br>
                <a:rPr lang="pl-PL" altLang="pl-PL" sz="2200" b="0" i="1">
                  <a:solidFill>
                    <a:srgbClr val="000000"/>
                  </a:solidFill>
                </a:rPr>
              </a:br>
              <a:r>
                <a:rPr lang="pl-PL" altLang="pl-PL" sz="2200" b="0" i="1">
                  <a:solidFill>
                    <a:srgbClr val="000000"/>
                  </a:solidFill>
                </a:rPr>
                <a:t>i ich konsekwencji dla obu stron umowy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382000" cy="21336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pl-PL" altLang="pl-PL" sz="2200" dirty="0" smtClean="0">
                <a:solidFill>
                  <a:srgbClr val="FF0000"/>
                </a:solidFill>
              </a:rPr>
              <a:t>powinny </a:t>
            </a:r>
            <a:r>
              <a:rPr lang="pl-PL" altLang="pl-PL" sz="2200" b="1" dirty="0" smtClean="0">
                <a:solidFill>
                  <a:srgbClr val="FF0000"/>
                </a:solidFill>
              </a:rPr>
              <a:t>zostać wskazane kompetencje</a:t>
            </a:r>
            <a:r>
              <a:rPr lang="pl-PL" altLang="pl-PL" sz="2200" dirty="0" smtClean="0">
                <a:solidFill>
                  <a:srgbClr val="FF0000"/>
                </a:solidFill>
              </a:rPr>
              <a:t>, na podstawie których podmiot wykonuje usługi outsourcingu rachunkowości bądź doradztwa podatkowego. Może to być informacja o wpisie na listę doradców podatkowych bądź posiadaniu certyfikatu księgowego, z podaniem numeru oraz podstawy prawnej uzyskanych uprawnień,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pl-PL" altLang="pl-PL" sz="2200" dirty="0" smtClean="0"/>
              <a:t>powinien zostać szczegółowo określony </a:t>
            </a:r>
            <a:r>
              <a:rPr lang="pl-PL" altLang="pl-PL" sz="2200" b="1" dirty="0" smtClean="0"/>
              <a:t>zakres przedmiotowy umowy</a:t>
            </a:r>
            <a:r>
              <a:rPr lang="pl-PL" altLang="pl-PL" sz="2200" dirty="0" smtClean="0"/>
              <a:t>, a więc jak najdokładniejsze określenie przedmiotu i zakresu umowy. Należy tu zdawać sobie sprawę, że dla pewnych rodzajów czynności istnieje obowiązek lub oczywista wygoda </a:t>
            </a:r>
            <a:r>
              <a:rPr lang="pl-PL" altLang="pl-PL" sz="2200" b="1" dirty="0" smtClean="0"/>
              <a:t>wykonywania ich w przedsiębiorstwie macierzystym</a:t>
            </a:r>
            <a:r>
              <a:rPr lang="pl-PL" altLang="pl-PL" sz="2200" dirty="0" smtClean="0"/>
              <a:t>.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pl-PL" altLang="pl-PL" sz="2200" b="1" dirty="0" smtClean="0"/>
              <a:t>Z powodu „pustych” umów tego obszaru nie będziemy analizować!</a:t>
            </a: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304800" y="228600"/>
            <a:ext cx="8305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pl-PL" altLang="pl-PL" sz="2400" b="0" dirty="0">
                <a:solidFill>
                  <a:srgbClr val="000000"/>
                </a:solidFill>
              </a:rPr>
              <a:t>Należy pamiętać, że </a:t>
            </a:r>
            <a:r>
              <a:rPr lang="pl-PL" altLang="pl-PL" sz="2400" dirty="0">
                <a:solidFill>
                  <a:srgbClr val="000000"/>
                </a:solidFill>
              </a:rPr>
              <a:t>umowy w ramach outsourcingu rachunkowości i doradztwa podatkowego</a:t>
            </a:r>
            <a:r>
              <a:rPr lang="pl-PL" altLang="pl-PL" sz="2400" b="0" dirty="0">
                <a:solidFill>
                  <a:srgbClr val="000000"/>
                </a:solidFill>
              </a:rPr>
              <a:t> powinny zawierać szereg specyficznych zapisów dla tego obszaru obsługi zewnętrznej; oto niektóre z nich: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6400800"/>
          </a:xfrm>
        </p:spPr>
        <p:txBody>
          <a:bodyPr/>
          <a:lstStyle/>
          <a:p>
            <a:pPr>
              <a:spcBef>
                <a:spcPct val="35000"/>
              </a:spcBef>
              <a:spcAft>
                <a:spcPct val="10000"/>
              </a:spcAft>
            </a:pPr>
            <a:r>
              <a:rPr lang="pl-PL" altLang="pl-PL" sz="2300" b="1" smtClean="0"/>
              <a:t>określenie obowiązków stron kontraktu</a:t>
            </a:r>
            <a:r>
              <a:rPr lang="pl-PL" altLang="pl-PL" sz="2300" smtClean="0"/>
              <a:t>:</a:t>
            </a:r>
          </a:p>
          <a:p>
            <a:pPr>
              <a:spcBef>
                <a:spcPct val="35000"/>
              </a:spcBef>
              <a:spcAft>
                <a:spcPct val="10000"/>
              </a:spcAft>
            </a:pPr>
            <a:r>
              <a:rPr lang="pl-PL" altLang="pl-PL" sz="2300" smtClean="0"/>
              <a:t>obowiązki </a:t>
            </a:r>
            <a:r>
              <a:rPr lang="pl-PL" altLang="pl-PL" sz="2300" b="1" smtClean="0"/>
              <a:t>firmy zewnętrznej</a:t>
            </a:r>
            <a:r>
              <a:rPr lang="pl-PL" altLang="pl-PL" sz="2300" smtClean="0"/>
              <a:t> dotyczą przede wszystkim:</a:t>
            </a:r>
          </a:p>
          <a:p>
            <a:pPr lvl="1">
              <a:spcBef>
                <a:spcPct val="35000"/>
              </a:spcBef>
              <a:spcAft>
                <a:spcPct val="10000"/>
              </a:spcAft>
            </a:pPr>
            <a:r>
              <a:rPr lang="pl-PL" altLang="pl-PL" sz="2100" smtClean="0"/>
              <a:t>świadczenia usług według najwyższej staranności, terminowo,</a:t>
            </a:r>
          </a:p>
          <a:p>
            <a:pPr lvl="1">
              <a:spcBef>
                <a:spcPct val="35000"/>
              </a:spcBef>
              <a:spcAft>
                <a:spcPct val="10000"/>
              </a:spcAft>
            </a:pPr>
            <a:r>
              <a:rPr lang="pl-PL" altLang="pl-PL" sz="2100" smtClean="0"/>
              <a:t>zgodnie z prawem i zasadami etyki,</a:t>
            </a:r>
          </a:p>
          <a:p>
            <a:pPr lvl="1">
              <a:spcBef>
                <a:spcPct val="35000"/>
              </a:spcBef>
              <a:spcAft>
                <a:spcPct val="10000"/>
              </a:spcAft>
            </a:pPr>
            <a:r>
              <a:rPr lang="pl-PL" altLang="pl-PL" sz="2100" smtClean="0"/>
              <a:t>sprowadzają się do zachowania w tajemnicy wszystkich okoliczności, związanych z wykonywaniem zlecenia. </a:t>
            </a:r>
          </a:p>
          <a:p>
            <a:pPr>
              <a:spcBef>
                <a:spcPct val="35000"/>
              </a:spcBef>
              <a:spcAft>
                <a:spcPct val="10000"/>
              </a:spcAft>
            </a:pPr>
            <a:r>
              <a:rPr lang="pl-PL" altLang="pl-PL" sz="2300" smtClean="0"/>
              <a:t>obowiązki </a:t>
            </a:r>
            <a:r>
              <a:rPr lang="pl-PL" altLang="pl-PL" sz="2300" b="1" smtClean="0"/>
              <a:t>firmy macierzystej</a:t>
            </a:r>
            <a:r>
              <a:rPr lang="pl-PL" altLang="pl-PL" sz="2300" smtClean="0"/>
              <a:t> są związane przede wszystkim:</a:t>
            </a:r>
          </a:p>
          <a:p>
            <a:pPr lvl="1">
              <a:spcBef>
                <a:spcPct val="35000"/>
              </a:spcBef>
              <a:spcAft>
                <a:spcPct val="10000"/>
              </a:spcAft>
            </a:pPr>
            <a:r>
              <a:rPr lang="pl-PL" altLang="pl-PL" sz="2100" smtClean="0"/>
              <a:t>z dokładnością i sumiennością działania, </a:t>
            </a:r>
          </a:p>
          <a:p>
            <a:pPr lvl="1">
              <a:spcBef>
                <a:spcPct val="35000"/>
              </a:spcBef>
              <a:spcAft>
                <a:spcPct val="10000"/>
              </a:spcAft>
            </a:pPr>
            <a:r>
              <a:rPr lang="pl-PL" altLang="pl-PL" sz="2100" smtClean="0"/>
              <a:t>terminowością współpracy z biurem rachunkowym . </a:t>
            </a:r>
          </a:p>
          <a:p>
            <a:pPr>
              <a:spcBef>
                <a:spcPct val="35000"/>
              </a:spcBef>
              <a:spcAft>
                <a:spcPct val="10000"/>
              </a:spcAft>
            </a:pPr>
            <a:r>
              <a:rPr lang="pl-PL" altLang="pl-PL" sz="2300" smtClean="0"/>
              <a:t>W umowie należy przede wszystkim skonkretyzować </a:t>
            </a:r>
            <a:r>
              <a:rPr lang="pl-PL" altLang="pl-PL" sz="2300" b="1" smtClean="0"/>
              <a:t>terminy oraz sposoby przekazywania</a:t>
            </a:r>
            <a:r>
              <a:rPr lang="pl-PL" altLang="pl-PL" sz="2300" smtClean="0"/>
              <a:t> przez klientów faktur lub zapisów księgowych oraz informacji uzupełniających wiedzę o zdarzeniach gospodarczych w przedsiębiorstwie macierzystym; ważne jest również przekazywanie informacji przez biuro rachunkowe dla klienta.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6400800"/>
          </a:xfrm>
        </p:spPr>
        <p:txBody>
          <a:bodyPr/>
          <a:lstStyle/>
          <a:p>
            <a:pPr>
              <a:spcBef>
                <a:spcPct val="35000"/>
              </a:spcBef>
              <a:spcAft>
                <a:spcPct val="10000"/>
              </a:spcAft>
            </a:pPr>
            <a:r>
              <a:rPr lang="pl-PL" altLang="pl-PL" sz="2100" smtClean="0"/>
              <a:t>określenie wysokości i sposobu rozliczania wynagrodzenia za realizowane usługi:</a:t>
            </a:r>
          </a:p>
          <a:p>
            <a:r>
              <a:rPr lang="pl-PL" altLang="pl-PL" sz="2100" smtClean="0"/>
              <a:t>różnorodne sposoby ustalania wynagrodzenia :</a:t>
            </a:r>
          </a:p>
          <a:p>
            <a:pPr lvl="1"/>
            <a:r>
              <a:rPr lang="pl-PL" altLang="pl-PL" sz="2100" b="1" smtClean="0"/>
              <a:t>wynagrodzenie określone ryczałtowo</a:t>
            </a:r>
            <a:r>
              <a:rPr lang="pl-PL" altLang="pl-PL" sz="2100" smtClean="0"/>
              <a:t>, a więc w postaci określonej, stałej kwoty za pewien zakres wykonywanych usług, która jest niezależna od takich parametrów, jak ilość dokumentów, przychody, czy dochody przedsiębiorstwa. </a:t>
            </a:r>
          </a:p>
          <a:p>
            <a:pPr lvl="1"/>
            <a:r>
              <a:rPr lang="pl-PL" altLang="pl-PL" sz="2100" b="1" smtClean="0"/>
              <a:t>procentowe ustalenie ceny</a:t>
            </a:r>
            <a:r>
              <a:rPr lang="pl-PL" altLang="pl-PL" sz="2100" smtClean="0"/>
              <a:t> za obsługę w zakresie prowadzenia ewidencji rachunkowej firmy, czego podstawą może być wielkość dochodów lub przychodów przedsiębiorstwa macierzystego. Stawka taka waha się przeważnie w granicach od 0,5% do 1,5% kwoty przychodów. </a:t>
            </a:r>
          </a:p>
          <a:p>
            <a:pPr lvl="1"/>
            <a:r>
              <a:rPr lang="pl-PL" altLang="pl-PL" sz="2100" b="1" smtClean="0"/>
              <a:t>system mieszany</a:t>
            </a:r>
            <a:r>
              <a:rPr lang="pl-PL" altLang="pl-PL" sz="2100" smtClean="0"/>
              <a:t>, który określa wynagrodzenie w sposób procentowy, nie mniej niż pewna kwota ryczałtowa. </a:t>
            </a:r>
          </a:p>
          <a:p>
            <a:pPr lvl="1"/>
            <a:r>
              <a:rPr lang="pl-PL" altLang="pl-PL" sz="2100" smtClean="0"/>
              <a:t>dodatkowo, biura rachunkowe mogą wprowadzić </a:t>
            </a:r>
            <a:r>
              <a:rPr lang="pl-PL" altLang="pl-PL" sz="2100" b="1" smtClean="0"/>
              <a:t>pewne dodatkowe opłaty ryczałtowe</a:t>
            </a:r>
            <a:r>
              <a:rPr lang="pl-PL" altLang="pl-PL" sz="2100" smtClean="0"/>
              <a:t>, na przykład </a:t>
            </a:r>
            <a:r>
              <a:rPr lang="pl-PL" altLang="pl-PL" sz="2100" u="sng" smtClean="0"/>
              <a:t>opłatę za każdy zaksięgowany dokument źródłowy</a:t>
            </a:r>
            <a:r>
              <a:rPr lang="pl-PL" altLang="pl-PL" sz="2100" smtClean="0"/>
              <a:t>, lub ryczałt za czynności związane ze sprawami pracowniczymi, które obejmują rozliczenie wynagrodzeń oraz sporządzenie deklaracji ZUS.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6400800"/>
          </a:xfrm>
        </p:spPr>
        <p:txBody>
          <a:bodyPr/>
          <a:lstStyle/>
          <a:p>
            <a:pPr>
              <a:spcBef>
                <a:spcPct val="35000"/>
              </a:spcBef>
              <a:spcAft>
                <a:spcPct val="10000"/>
              </a:spcAft>
            </a:pPr>
            <a:r>
              <a:rPr lang="pl-PL" altLang="pl-PL" sz="2200" smtClean="0"/>
              <a:t>dodatkowo powinny zostać określone takie elementy, jak:</a:t>
            </a:r>
          </a:p>
          <a:p>
            <a:pPr lvl="1"/>
            <a:r>
              <a:rPr lang="pl-PL" altLang="pl-PL" sz="2200" b="1" smtClean="0"/>
              <a:t>system bonifikat i rabatów</a:t>
            </a:r>
            <a:r>
              <a:rPr lang="pl-PL" altLang="pl-PL" sz="2200" smtClean="0"/>
              <a:t> (np. zawieszenie działalności gospodarczej),</a:t>
            </a:r>
          </a:p>
          <a:p>
            <a:pPr lvl="1"/>
            <a:r>
              <a:rPr lang="pl-PL" altLang="pl-PL" sz="2200" b="1" smtClean="0"/>
              <a:t>przesłanki w zakresie renegocjacji cen</a:t>
            </a:r>
            <a:r>
              <a:rPr lang="pl-PL" altLang="pl-PL" sz="2200" smtClean="0"/>
              <a:t> (inflacja? nowy pracownik? transakcje zagraniczne? „wejście” w VAT?),</a:t>
            </a:r>
          </a:p>
          <a:p>
            <a:pPr lvl="1"/>
            <a:r>
              <a:rPr lang="pl-PL" altLang="pl-PL" sz="2200" smtClean="0"/>
              <a:t>ewentualne koszty lub odszkodowania związane z rozwiązaniem współpracy.</a:t>
            </a:r>
          </a:p>
          <a:p>
            <a:r>
              <a:rPr lang="pl-PL" altLang="pl-PL" sz="2200" smtClean="0"/>
              <a:t>określenie </a:t>
            </a:r>
            <a:r>
              <a:rPr lang="pl-PL" altLang="pl-PL" sz="2200" b="1" u="sng" smtClean="0"/>
              <a:t>odpowiedzialności</a:t>
            </a:r>
            <a:r>
              <a:rPr lang="pl-PL" altLang="pl-PL" sz="2200" smtClean="0"/>
              <a:t> biur rachunkowych i kancelarii podatkowych za czynności wykonywane w ramach umowy:</a:t>
            </a:r>
          </a:p>
          <a:p>
            <a:pPr lvl="1"/>
            <a:r>
              <a:rPr lang="pl-PL" altLang="pl-PL" sz="2200" smtClean="0"/>
              <a:t>odpowiedzialność za zobowiązania podatkowe,</a:t>
            </a:r>
          </a:p>
          <a:p>
            <a:pPr lvl="1"/>
            <a:r>
              <a:rPr lang="pl-PL" altLang="pl-PL" sz="2200" smtClean="0"/>
              <a:t>odpowiedzialność cywilna (wzmianka o posiadaniu aktualnego ubezpieczenia od odpowiedzialności cywilnej biura),</a:t>
            </a:r>
          </a:p>
          <a:p>
            <a:pPr lvl="1"/>
            <a:r>
              <a:rPr lang="pl-PL" altLang="pl-PL" sz="2200" smtClean="0"/>
              <a:t>odpowiedzialność z mocy przepisów KKS,</a:t>
            </a:r>
          </a:p>
          <a:p>
            <a:pPr lvl="1"/>
            <a:r>
              <a:rPr lang="pl-PL" altLang="pl-PL" sz="2200" smtClean="0"/>
              <a:t>odpowiedzialność na gruncie prawa bilansowego,</a:t>
            </a:r>
          </a:p>
          <a:p>
            <a:pPr lvl="1"/>
            <a:r>
              <a:rPr lang="pl-PL" altLang="pl-PL" sz="2200" smtClean="0"/>
              <a:t>odpowiedzialność dyscyplinarna (doradcy podatkowi),</a:t>
            </a:r>
          </a:p>
          <a:p>
            <a:pPr lvl="1"/>
            <a:r>
              <a:rPr lang="pl-PL" altLang="pl-PL" sz="2200" smtClean="0"/>
              <a:t>odpowiedzialność etyczna i moralna ;)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225550"/>
            <a:ext cx="8839200" cy="4724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l-PL" altLang="pl-PL" sz="2500" smtClean="0"/>
              <a:t>W ramach analizy przeprowadzimy identyfikację </a:t>
            </a:r>
            <a:r>
              <a:rPr lang="pl-PL" altLang="pl-PL" sz="2500" b="1" u="sng" smtClean="0"/>
              <a:t>zapisów formalnych</a:t>
            </a:r>
            <a:r>
              <a:rPr lang="pl-PL" altLang="pl-PL" sz="2500" smtClean="0"/>
              <a:t> oraz </a:t>
            </a:r>
            <a:r>
              <a:rPr lang="pl-PL" altLang="pl-PL" sz="2500" b="1" u="sng" smtClean="0"/>
              <a:t>analizę treści</a:t>
            </a:r>
            <a:r>
              <a:rPr lang="pl-PL" altLang="pl-PL" sz="2500" smtClean="0"/>
              <a:t> prawdziwych (!) kontraktów outsourcingowych zawieranych przez biura rachunkowe z klientami z sektora MSP na podstawie zaproponowanych dalej list kontrolnych... (listy kontrolne)</a:t>
            </a:r>
          </a:p>
          <a:p>
            <a:pPr>
              <a:lnSpc>
                <a:spcPct val="110000"/>
              </a:lnSpc>
            </a:pPr>
            <a:r>
              <a:rPr lang="pl-PL" altLang="pl-PL" sz="2500" smtClean="0"/>
              <a:t>lista kontrolna składa się z dwóch części:</a:t>
            </a:r>
          </a:p>
          <a:p>
            <a:pPr lvl="1">
              <a:lnSpc>
                <a:spcPct val="110000"/>
              </a:lnSpc>
            </a:pPr>
            <a:r>
              <a:rPr lang="pl-PL" altLang="pl-PL" sz="2500" smtClean="0"/>
              <a:t>formalnych elementów umowy (określamy, czy dany element występuje, czy nie?)</a:t>
            </a:r>
          </a:p>
          <a:p>
            <a:pPr lvl="1">
              <a:lnSpc>
                <a:spcPct val="110000"/>
              </a:lnSpc>
            </a:pPr>
            <a:r>
              <a:rPr lang="pl-PL" altLang="pl-PL" sz="2500" smtClean="0"/>
              <a:t>analizy treści (analizujemy treść i jej konsekwencje dla stron umowy)</a:t>
            </a:r>
          </a:p>
          <a:p>
            <a:pPr>
              <a:lnSpc>
                <a:spcPct val="110000"/>
              </a:lnSpc>
            </a:pPr>
            <a:r>
              <a:rPr lang="pl-PL" altLang="pl-PL" sz="2500" smtClean="0"/>
              <a:t>oto wykaz elementów analizowanych przy użyciu list kontrolnych: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79388" y="115888"/>
            <a:ext cx="87852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500">
                <a:solidFill>
                  <a:srgbClr val="000099"/>
                </a:solidFill>
              </a:rPr>
              <a:t>Trening menedżerski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500">
                <a:solidFill>
                  <a:srgbClr val="000099"/>
                </a:solidFill>
              </a:rPr>
              <a:t>Analiza umów outsourcingowych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Formalne elementy umowy: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4114800"/>
          </a:xfrm>
        </p:spPr>
        <p:txBody>
          <a:bodyPr/>
          <a:lstStyle/>
          <a:p>
            <a:r>
              <a:rPr lang="pl-PL" altLang="pl-PL" sz="1900" smtClean="0"/>
              <a:t>Data zawarcia umowy, miejsce zawarcia umowy</a:t>
            </a:r>
          </a:p>
          <a:p>
            <a:r>
              <a:rPr lang="pl-PL" altLang="pl-PL" sz="1900" smtClean="0"/>
              <a:t>Określenie stron umowy</a:t>
            </a:r>
          </a:p>
          <a:p>
            <a:r>
              <a:rPr lang="pl-PL" altLang="pl-PL" sz="1900" smtClean="0"/>
              <a:t>Określenie przedmiotu umowy</a:t>
            </a:r>
          </a:p>
          <a:p>
            <a:r>
              <a:rPr lang="pl-PL" altLang="pl-PL" sz="1900" smtClean="0"/>
              <a:t>Wskazanie uprawnień biura rachunkowego do świadczenia usług</a:t>
            </a:r>
          </a:p>
          <a:p>
            <a:r>
              <a:rPr lang="pl-PL" altLang="pl-PL" sz="1900" smtClean="0"/>
              <a:t>Oświadczenie biura rachunkowego o posiadaniu (aktualnego?) ubezpieczenia OC</a:t>
            </a:r>
          </a:p>
          <a:p>
            <a:r>
              <a:rPr lang="pl-PL" altLang="pl-PL" sz="1900" smtClean="0"/>
              <a:t>Określenie wynagrodzenia za usługę</a:t>
            </a:r>
          </a:p>
          <a:p>
            <a:r>
              <a:rPr lang="pl-PL" altLang="pl-PL" sz="1900" smtClean="0"/>
              <a:t>Określenie sposobu przekazania dokumentacji</a:t>
            </a:r>
          </a:p>
          <a:p>
            <a:r>
              <a:rPr lang="pl-PL" altLang="pl-PL" sz="1900" smtClean="0"/>
              <a:t>Określenie terminu rozpoczęcia współpracy</a:t>
            </a:r>
          </a:p>
          <a:p>
            <a:r>
              <a:rPr lang="pl-PL" altLang="pl-PL" sz="1900" smtClean="0"/>
              <a:t>Określenie czasu trwania umowy</a:t>
            </a:r>
          </a:p>
          <a:p>
            <a:r>
              <a:rPr lang="pl-PL" altLang="pl-PL" sz="1900" smtClean="0"/>
              <a:t>Określenie zasad poufności danych</a:t>
            </a:r>
          </a:p>
          <a:p>
            <a:r>
              <a:rPr lang="pl-PL" altLang="pl-PL" sz="1900" smtClean="0"/>
              <a:t>Określenie sposobów postępowania po rozwiązaniu umowy</a:t>
            </a:r>
          </a:p>
          <a:p>
            <a:r>
              <a:rPr lang="pl-PL" altLang="pl-PL" sz="1900" smtClean="0"/>
              <a:t>Metody rozwiązywania sporów pomiędzy stronami</a:t>
            </a:r>
          </a:p>
          <a:p>
            <a:r>
              <a:rPr lang="pl-PL" altLang="pl-PL" sz="1900" smtClean="0"/>
              <a:t>Wskazanie pełnomocnictwa dla biura</a:t>
            </a:r>
          </a:p>
          <a:p>
            <a:r>
              <a:rPr lang="pl-PL" altLang="pl-PL" sz="1900" smtClean="0"/>
              <a:t>Określenie sposobów rozwiązania umowy</a:t>
            </a:r>
          </a:p>
          <a:p>
            <a:r>
              <a:rPr lang="pl-PL" altLang="pl-PL" sz="1900" smtClean="0"/>
              <a:t>Odwołania do innych przepisów prawa</a:t>
            </a:r>
          </a:p>
          <a:p>
            <a:r>
              <a:rPr lang="pl-PL" altLang="pl-PL" sz="1900" smtClean="0"/>
              <a:t>Określenie liczby egzemplarzy umowy wraz z ich rozdziałem między stronami</a:t>
            </a:r>
          </a:p>
          <a:p>
            <a:r>
              <a:rPr lang="pl-PL" altLang="pl-PL" sz="1900" smtClean="0"/>
              <a:t>Załączniki, aneksy</a:t>
            </a:r>
          </a:p>
          <a:p>
            <a:r>
              <a:rPr lang="pl-PL" altLang="pl-PL" sz="1900" smtClean="0"/>
              <a:t>Miejsce na podpisy stron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Analiza treści umowy outsourcingowej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79488"/>
            <a:ext cx="8642350" cy="5689600"/>
          </a:xfrm>
        </p:spPr>
        <p:txBody>
          <a:bodyPr/>
          <a:lstStyle/>
          <a:p>
            <a:r>
              <a:rPr lang="pl-PL" altLang="pl-PL" smtClean="0"/>
              <a:t>Analiza treści umowy outsourcingowej dokonywana na podstawie zaproponowanych list kontrolnych obejmuje 4 obszary:</a:t>
            </a:r>
          </a:p>
          <a:p>
            <a:pPr lvl="1"/>
            <a:r>
              <a:rPr lang="pl-PL" altLang="pl-PL" sz="3200" smtClean="0"/>
              <a:t>aspekty organizacyjne współpracy,</a:t>
            </a:r>
          </a:p>
          <a:p>
            <a:pPr lvl="1"/>
            <a:r>
              <a:rPr lang="pl-PL" altLang="pl-PL" sz="3200" smtClean="0"/>
              <a:t>obowiązki biura rachunkowego,</a:t>
            </a:r>
          </a:p>
          <a:p>
            <a:pPr lvl="1"/>
            <a:r>
              <a:rPr lang="pl-PL" altLang="pl-PL" sz="3200" smtClean="0"/>
              <a:t>obowiązki klientów,</a:t>
            </a:r>
          </a:p>
          <a:p>
            <a:pPr lvl="1"/>
            <a:r>
              <a:rPr lang="pl-PL" altLang="pl-PL" sz="3200" smtClean="0"/>
              <a:t>zakres odpowiedzialności dostawcy outsourcingowego i jej ograniczenia (wyłączenia).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Definicje zarządzania</a:t>
            </a:r>
          </a:p>
        </p:txBody>
      </p:sp>
      <p:sp>
        <p:nvSpPr>
          <p:cNvPr id="377859" name="Text Box 1027"/>
          <p:cNvSpPr txBox="1">
            <a:spLocks noChangeArrowheads="1"/>
          </p:cNvSpPr>
          <p:nvPr/>
        </p:nvSpPr>
        <p:spPr bwMode="auto">
          <a:xfrm>
            <a:off x="76200" y="1827213"/>
            <a:ext cx="2057400" cy="18764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l-PL" altLang="pl-PL" sz="1600" b="0">
                <a:solidFill>
                  <a:srgbClr val="000000"/>
                </a:solidFill>
              </a:rPr>
              <a:t>zasoby ludzkie</a:t>
            </a:r>
          </a:p>
          <a:p>
            <a:pPr algn="l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l-PL" altLang="pl-PL" sz="1600" b="0">
                <a:solidFill>
                  <a:srgbClr val="000000"/>
                </a:solidFill>
              </a:rPr>
              <a:t>zasoby finansowe</a:t>
            </a:r>
          </a:p>
          <a:p>
            <a:pPr algn="l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l-PL" altLang="pl-PL" sz="1600" b="0">
                <a:solidFill>
                  <a:srgbClr val="000000"/>
                </a:solidFill>
              </a:rPr>
              <a:t>zasoby rzeczowe</a:t>
            </a:r>
          </a:p>
          <a:p>
            <a:pPr algn="l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l-PL" altLang="pl-PL" sz="1600" b="0">
                <a:solidFill>
                  <a:srgbClr val="000000"/>
                </a:solidFill>
              </a:rPr>
              <a:t>zasoby informacyjne</a:t>
            </a:r>
          </a:p>
          <a:p>
            <a:pPr algn="l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l-PL" altLang="pl-PL" sz="1600" b="0">
                <a:solidFill>
                  <a:srgbClr val="000000"/>
                </a:solidFill>
              </a:rPr>
              <a:t>zasoby niematerialne</a:t>
            </a:r>
            <a:endParaRPr lang="pl-PL" altLang="pl-PL" sz="1000" b="0">
              <a:solidFill>
                <a:srgbClr val="000000"/>
              </a:solidFill>
            </a:endParaRP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2514600" y="912813"/>
            <a:ext cx="4191000" cy="4192587"/>
            <a:chOff x="1584" y="720"/>
            <a:chExt cx="2640" cy="2641"/>
          </a:xfrm>
        </p:grpSpPr>
        <p:sp>
          <p:nvSpPr>
            <p:cNvPr id="181268" name="Rectangle 1029"/>
            <p:cNvSpPr>
              <a:spLocks noChangeArrowheads="1"/>
            </p:cNvSpPr>
            <p:nvPr/>
          </p:nvSpPr>
          <p:spPr bwMode="auto">
            <a:xfrm>
              <a:off x="1584" y="720"/>
              <a:ext cx="2640" cy="264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2000">
                <a:solidFill>
                  <a:srgbClr val="000000"/>
                </a:solidFill>
              </a:endParaRPr>
            </a:p>
          </p:txBody>
        </p:sp>
        <p:sp>
          <p:nvSpPr>
            <p:cNvPr id="181269" name="Oval 1030"/>
            <p:cNvSpPr>
              <a:spLocks noChangeArrowheads="1"/>
            </p:cNvSpPr>
            <p:nvPr/>
          </p:nvSpPr>
          <p:spPr bwMode="auto">
            <a:xfrm>
              <a:off x="1632" y="768"/>
              <a:ext cx="1088" cy="10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000" b="0">
                <a:solidFill>
                  <a:srgbClr val="000000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600" b="0">
                  <a:solidFill>
                    <a:srgbClr val="000000"/>
                  </a:solidFill>
                </a:rPr>
                <a:t>Planowanie i podejmowanie decyzji</a:t>
              </a:r>
              <a:endParaRPr lang="pl-PL" altLang="pl-PL" sz="1400" b="0">
                <a:solidFill>
                  <a:srgbClr val="000000"/>
                </a:solidFill>
              </a:endParaRPr>
            </a:p>
          </p:txBody>
        </p:sp>
      </p:grpSp>
      <p:sp>
        <p:nvSpPr>
          <p:cNvPr id="377863" name="Text Box 1031"/>
          <p:cNvSpPr txBox="1">
            <a:spLocks noChangeArrowheads="1"/>
          </p:cNvSpPr>
          <p:nvPr/>
        </p:nvSpPr>
        <p:spPr bwMode="auto">
          <a:xfrm>
            <a:off x="7113588" y="1981200"/>
            <a:ext cx="1954212" cy="15430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pl-PL" altLang="pl-PL" sz="1600">
                <a:solidFill>
                  <a:srgbClr val="000000"/>
                </a:solidFill>
              </a:rPr>
              <a:t>Cele osiągnięte:</a:t>
            </a:r>
          </a:p>
          <a:p>
            <a:pPr algn="l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pl-PL" altLang="pl-PL" sz="1600">
                <a:solidFill>
                  <a:srgbClr val="000000"/>
                </a:solidFill>
              </a:rPr>
              <a:t>- sprawnie,</a:t>
            </a:r>
          </a:p>
          <a:p>
            <a:pPr algn="l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pl-PL" altLang="pl-PL" sz="1600">
                <a:solidFill>
                  <a:srgbClr val="000000"/>
                </a:solidFill>
              </a:rPr>
              <a:t>- skutecznie,</a:t>
            </a:r>
          </a:p>
          <a:p>
            <a:pPr algn="l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pl-PL" altLang="pl-PL" sz="1600">
                <a:solidFill>
                  <a:srgbClr val="000000"/>
                </a:solidFill>
              </a:rPr>
              <a:t>- społecznie odpowiedzialnie</a:t>
            </a:r>
          </a:p>
        </p:txBody>
      </p:sp>
      <p:sp>
        <p:nvSpPr>
          <p:cNvPr id="377864" name="Oval 1032"/>
          <p:cNvSpPr>
            <a:spLocks noChangeArrowheads="1"/>
          </p:cNvSpPr>
          <p:nvPr/>
        </p:nvSpPr>
        <p:spPr bwMode="auto">
          <a:xfrm>
            <a:off x="4902200" y="989013"/>
            <a:ext cx="1727200" cy="1727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000" b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400" b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500" b="0">
                <a:solidFill>
                  <a:srgbClr val="000000"/>
                </a:solidFill>
              </a:rPr>
              <a:t>Organizowanie</a:t>
            </a:r>
          </a:p>
        </p:txBody>
      </p:sp>
      <p:sp>
        <p:nvSpPr>
          <p:cNvPr id="377865" name="Oval 1033"/>
          <p:cNvSpPr>
            <a:spLocks noChangeArrowheads="1"/>
          </p:cNvSpPr>
          <p:nvPr/>
        </p:nvSpPr>
        <p:spPr bwMode="auto">
          <a:xfrm>
            <a:off x="4902200" y="3275013"/>
            <a:ext cx="1727200" cy="1727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000" b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b="0">
                <a:solidFill>
                  <a:srgbClr val="000000"/>
                </a:solidFill>
              </a:rPr>
              <a:t>Przewodzenie i kierowanie ludźmi</a:t>
            </a:r>
            <a:r>
              <a:rPr lang="pl-PL" altLang="pl-PL" sz="1400"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7866" name="Oval 1034"/>
          <p:cNvSpPr>
            <a:spLocks noChangeArrowheads="1"/>
          </p:cNvSpPr>
          <p:nvPr/>
        </p:nvSpPr>
        <p:spPr bwMode="auto">
          <a:xfrm>
            <a:off x="2590800" y="3300413"/>
            <a:ext cx="1727200" cy="1727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000" b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700" b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500" b="0">
                <a:solidFill>
                  <a:srgbClr val="000000"/>
                </a:solidFill>
              </a:rPr>
              <a:t>Kontrolowanie </a:t>
            </a: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2133600" y="1827213"/>
            <a:ext cx="4937125" cy="2286000"/>
            <a:chOff x="1344" y="1296"/>
            <a:chExt cx="3110" cy="1440"/>
          </a:xfrm>
        </p:grpSpPr>
        <p:sp>
          <p:nvSpPr>
            <p:cNvPr id="181259" name="Line 1036"/>
            <p:cNvSpPr>
              <a:spLocks noChangeShapeType="1"/>
            </p:cNvSpPr>
            <p:nvPr/>
          </p:nvSpPr>
          <p:spPr bwMode="auto">
            <a:xfrm>
              <a:off x="1344" y="1871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81260" name="Line 1037"/>
            <p:cNvSpPr>
              <a:spLocks noChangeShapeType="1"/>
            </p:cNvSpPr>
            <p:nvPr/>
          </p:nvSpPr>
          <p:spPr bwMode="auto">
            <a:xfrm>
              <a:off x="4224" y="1871"/>
              <a:ext cx="23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grpSp>
          <p:nvGrpSpPr>
            <p:cNvPr id="181261" name="Group 1038"/>
            <p:cNvGrpSpPr>
              <a:grpSpLocks/>
            </p:cNvGrpSpPr>
            <p:nvPr/>
          </p:nvGrpSpPr>
          <p:grpSpPr bwMode="auto">
            <a:xfrm>
              <a:off x="2160" y="1296"/>
              <a:ext cx="1488" cy="1440"/>
              <a:chOff x="2160" y="1296"/>
              <a:chExt cx="1488" cy="1440"/>
            </a:xfrm>
          </p:grpSpPr>
          <p:sp>
            <p:nvSpPr>
              <p:cNvPr id="181262" name="Line 1039"/>
              <p:cNvSpPr>
                <a:spLocks noChangeShapeType="1"/>
              </p:cNvSpPr>
              <p:nvPr/>
            </p:nvSpPr>
            <p:spPr bwMode="auto">
              <a:xfrm>
                <a:off x="2736" y="1296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sm"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263" name="Line 1040"/>
              <p:cNvSpPr>
                <a:spLocks noChangeShapeType="1"/>
              </p:cNvSpPr>
              <p:nvPr/>
            </p:nvSpPr>
            <p:spPr bwMode="auto">
              <a:xfrm>
                <a:off x="2736" y="2736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sm"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264" name="Line 1041"/>
              <p:cNvSpPr>
                <a:spLocks noChangeShapeType="1"/>
              </p:cNvSpPr>
              <p:nvPr/>
            </p:nvSpPr>
            <p:spPr bwMode="auto">
              <a:xfrm flipV="1">
                <a:off x="2160" y="1872"/>
                <a:ext cx="1" cy="3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sm"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265" name="Line 1042"/>
              <p:cNvSpPr>
                <a:spLocks noChangeShapeType="1"/>
              </p:cNvSpPr>
              <p:nvPr/>
            </p:nvSpPr>
            <p:spPr bwMode="auto">
              <a:xfrm flipV="1">
                <a:off x="3648" y="1872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sm"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266" name="Line 1043"/>
              <p:cNvSpPr>
                <a:spLocks noChangeShapeType="1"/>
              </p:cNvSpPr>
              <p:nvPr/>
            </p:nvSpPr>
            <p:spPr bwMode="auto">
              <a:xfrm flipV="1">
                <a:off x="2544" y="1680"/>
                <a:ext cx="720" cy="7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sm"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267" name="Line 1044"/>
              <p:cNvSpPr>
                <a:spLocks noChangeShapeType="1"/>
              </p:cNvSpPr>
              <p:nvPr/>
            </p:nvSpPr>
            <p:spPr bwMode="auto">
              <a:xfrm flipH="1" flipV="1">
                <a:off x="2592" y="1632"/>
                <a:ext cx="672" cy="7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sm"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77877" name="Rectangle 1045"/>
          <p:cNvSpPr>
            <a:spLocks noChangeArrowheads="1"/>
          </p:cNvSpPr>
          <p:nvPr/>
        </p:nvSpPr>
        <p:spPr bwMode="auto">
          <a:xfrm>
            <a:off x="265113" y="5254625"/>
            <a:ext cx="872648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100" b="0" i="1">
                <a:solidFill>
                  <a:srgbClr val="000000"/>
                </a:solidFill>
              </a:rPr>
              <a:t>Zarządzanie to zestaw działań obejmujący planowanie i podejmowanie decyzji, </a:t>
            </a:r>
            <a:br>
              <a:rPr lang="pl-PL" altLang="pl-PL" sz="2100" b="0" i="1">
                <a:solidFill>
                  <a:srgbClr val="000000"/>
                </a:solidFill>
              </a:rPr>
            </a:br>
            <a:r>
              <a:rPr lang="pl-PL" altLang="pl-PL" sz="2100" b="0" i="1">
                <a:solidFill>
                  <a:srgbClr val="000000"/>
                </a:solidFill>
              </a:rPr>
              <a:t>organizowanie, przewodzenie i kierowanie ludźmi oraz kontrolowanie </a:t>
            </a:r>
            <a:br>
              <a:rPr lang="pl-PL" altLang="pl-PL" sz="2100" b="0" i="1">
                <a:solidFill>
                  <a:srgbClr val="000000"/>
                </a:solidFill>
              </a:rPr>
            </a:br>
            <a:r>
              <a:rPr lang="pl-PL" altLang="pl-PL" sz="2100" b="0" i="1">
                <a:solidFill>
                  <a:srgbClr val="000000"/>
                </a:solidFill>
              </a:rPr>
              <a:t>skierowanych na zasoby organizacji i wykonywanych z zamiarem osiągnięcia </a:t>
            </a:r>
            <a:br>
              <a:rPr lang="pl-PL" altLang="pl-PL" sz="2100" b="0" i="1">
                <a:solidFill>
                  <a:srgbClr val="000000"/>
                </a:solidFill>
              </a:rPr>
            </a:br>
            <a:r>
              <a:rPr lang="pl-PL" altLang="pl-PL" sz="2100" b="0" i="1">
                <a:solidFill>
                  <a:srgbClr val="000000"/>
                </a:solidFill>
              </a:rPr>
              <a:t>celów organizacji w sposób sprawny, skuteczny i społecznie odpowiedzialny.</a:t>
            </a:r>
          </a:p>
        </p:txBody>
      </p:sp>
    </p:spTree>
    <p:extLst>
      <p:ext uri="{BB962C8B-B14F-4D97-AF65-F5344CB8AC3E}">
        <p14:creationId xmlns:p14="http://schemas.microsoft.com/office/powerpoint/2010/main" val="36460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animBg="1" autoUpdateAnimBg="0"/>
      <p:bldP spid="377863" grpId="0" animBg="1" autoUpdateAnimBg="0"/>
      <p:bldP spid="377864" grpId="0" animBg="1" autoUpdateAnimBg="0"/>
      <p:bldP spid="377865" grpId="0" animBg="1" autoUpdateAnimBg="0"/>
      <p:bldP spid="377866" grpId="0" animBg="1" autoUpdateAnimBg="0"/>
      <p:bldP spid="377877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Analiza treści - aspekty organizacyjne</a:t>
            </a:r>
            <a:r>
              <a:rPr lang="pl-PL" altLang="pl-PL" b="1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pl-PL" altLang="pl-PL" smtClean="0"/>
              <a:t>kto do kogo dostarcza dokumenty?</a:t>
            </a:r>
          </a:p>
          <a:p>
            <a:r>
              <a:rPr lang="pl-PL" altLang="pl-PL" smtClean="0"/>
              <a:t>terminy dostarczenia dokumentacji</a:t>
            </a:r>
          </a:p>
          <a:p>
            <a:r>
              <a:rPr lang="pl-PL" altLang="pl-PL" smtClean="0"/>
              <a:t>terminy wykonania usługi przez biuro</a:t>
            </a:r>
          </a:p>
          <a:p>
            <a:r>
              <a:rPr lang="pl-PL" altLang="pl-PL" smtClean="0"/>
              <a:t>miejsce przechowywania dokumentacji</a:t>
            </a:r>
          </a:p>
          <a:p>
            <a:r>
              <a:rPr lang="pl-PL" altLang="pl-PL" smtClean="0"/>
              <a:t>określenie sposobów dostępu do dokumentacji</a:t>
            </a:r>
          </a:p>
          <a:p>
            <a:r>
              <a:rPr lang="pl-PL" altLang="pl-PL" smtClean="0"/>
              <a:t>co się dzieje z dokumentacją po zakończeniu współpracy?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Analiza treści - obowiązki biura</a:t>
            </a:r>
            <a:r>
              <a:rPr lang="pl-PL" altLang="pl-PL" b="1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pl-PL" altLang="pl-PL" sz="2800" smtClean="0"/>
              <a:t>Prowadzenie prac ze starannością i terminowo, zgodnie z prawem</a:t>
            </a:r>
          </a:p>
          <a:p>
            <a:r>
              <a:rPr lang="pl-PL" altLang="pl-PL" sz="2800" smtClean="0"/>
              <a:t>Zobowiązanie do zachowania poufności danych i informacji o kliencie</a:t>
            </a:r>
          </a:p>
          <a:p>
            <a:r>
              <a:rPr lang="pl-PL" altLang="pl-PL" sz="2800" smtClean="0"/>
              <a:t>Informowanie klienta o pomyłkach w przekazywanej dokumentacji</a:t>
            </a:r>
          </a:p>
          <a:p>
            <a:r>
              <a:rPr lang="pl-PL" altLang="pl-PL" sz="2800" smtClean="0"/>
              <a:t>Informowanie o wysokości zobowiązań podatkowych</a:t>
            </a:r>
          </a:p>
          <a:p>
            <a:r>
              <a:rPr lang="pl-PL" altLang="pl-PL" sz="2800" smtClean="0"/>
              <a:t>Analiza formalna dokumentów</a:t>
            </a:r>
          </a:p>
          <a:p>
            <a:r>
              <a:rPr lang="pl-PL" altLang="pl-PL" sz="2800" smtClean="0"/>
              <a:t>ew. inne obowiązki biura....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Analiza treści - obowiązki klienta</a:t>
            </a:r>
            <a:r>
              <a:rPr lang="pl-PL" altLang="pl-PL" b="1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4114800"/>
          </a:xfrm>
        </p:spPr>
        <p:txBody>
          <a:bodyPr/>
          <a:lstStyle/>
          <a:p>
            <a:r>
              <a:rPr lang="pl-PL" altLang="pl-PL" sz="2000" smtClean="0"/>
              <a:t>Stosowanie się do wskazówek i zaleceń biura</a:t>
            </a:r>
          </a:p>
          <a:p>
            <a:r>
              <a:rPr lang="pl-PL" altLang="pl-PL" sz="2000" smtClean="0"/>
              <a:t>Prowadzenie ewidencji sprzedaży</a:t>
            </a:r>
          </a:p>
          <a:p>
            <a:r>
              <a:rPr lang="pl-PL" altLang="pl-PL" sz="2000" smtClean="0"/>
              <a:t>Zasięganie z własnej inicjatywy informacji o wysokości zobowiązań podatkowych</a:t>
            </a:r>
          </a:p>
          <a:p>
            <a:r>
              <a:rPr lang="pl-PL" altLang="pl-PL" sz="2000" smtClean="0"/>
              <a:t>Zawiadomienie US o zawartej umowie i jej rozwiązaniu</a:t>
            </a:r>
          </a:p>
          <a:p>
            <a:r>
              <a:rPr lang="pl-PL" altLang="pl-PL" sz="2000" smtClean="0"/>
              <a:t>Właściwe pod względem formalnym i rachunkowym dokonywanie operacji gospodarczych</a:t>
            </a:r>
          </a:p>
          <a:p>
            <a:r>
              <a:rPr lang="pl-PL" altLang="pl-PL" sz="2000" smtClean="0"/>
              <a:t>Informowanie o zmianach wpływających na zobowiązania podatkowe</a:t>
            </a:r>
          </a:p>
          <a:p>
            <a:r>
              <a:rPr lang="pl-PL" altLang="pl-PL" sz="2000" smtClean="0"/>
              <a:t>Terminowe dostarczanie dokumentów do biura</a:t>
            </a:r>
          </a:p>
          <a:p>
            <a:r>
              <a:rPr lang="pl-PL" altLang="pl-PL" sz="2000" smtClean="0"/>
              <a:t>Prowadzenie kasy firmy i sporządzanie raportów kasowych</a:t>
            </a:r>
          </a:p>
          <a:p>
            <a:r>
              <a:rPr lang="pl-PL" altLang="pl-PL" sz="2000" smtClean="0"/>
              <a:t>Prowadzenie spraw bankowych i finansowych firmy</a:t>
            </a:r>
          </a:p>
          <a:p>
            <a:r>
              <a:rPr lang="pl-PL" altLang="pl-PL" sz="2000" smtClean="0"/>
              <a:t>Terminowe wpłaty zobowiązań podatkowych</a:t>
            </a:r>
          </a:p>
          <a:p>
            <a:r>
              <a:rPr lang="pl-PL" altLang="pl-PL" sz="2000" smtClean="0"/>
              <a:t>Przeprowadzenie min. raz w roku inwentaryzacji i zapoznanie z jej wynikami biura rachunkowego </a:t>
            </a:r>
          </a:p>
          <a:p>
            <a:r>
              <a:rPr lang="pl-PL" altLang="pl-PL" sz="2000" smtClean="0"/>
              <a:t>Ustalanie stawek VAT dla prowadzonej działalności</a:t>
            </a:r>
          </a:p>
          <a:p>
            <a:r>
              <a:rPr lang="pl-PL" altLang="pl-PL" sz="2000" smtClean="0"/>
              <a:t>ew. inne obowiązki klienta....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Analiza treści - odpowiedzialność biura</a:t>
            </a:r>
            <a:r>
              <a:rPr lang="pl-PL" altLang="pl-PL" b="1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pl-PL" altLang="pl-PL" smtClean="0"/>
              <a:t>Odpowiedzialność za szkody z tytułu ujawnienia poufnych informacji</a:t>
            </a:r>
          </a:p>
          <a:p>
            <a:r>
              <a:rPr lang="pl-PL" altLang="pl-PL" smtClean="0"/>
              <a:t>Odpowiedzialność za szkody wynikłe z niewykonania zobowiązań umownych</a:t>
            </a:r>
          </a:p>
          <a:p>
            <a:r>
              <a:rPr lang="pl-PL" altLang="pl-PL" smtClean="0"/>
              <a:t>Odpowiedzialność za prowadzenie księgi w sposób wadliwy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4572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Analiza treści - wyłączenia odpowiedzialności</a:t>
            </a:r>
            <a:r>
              <a:rPr lang="pl-PL" altLang="pl-PL" b="1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pl-PL" altLang="pl-PL" sz="2500" smtClean="0"/>
              <a:t>za niedopełnienie wymaganych formalności związanych z prowadzeniem firmy</a:t>
            </a:r>
          </a:p>
          <a:p>
            <a:r>
              <a:rPr lang="pl-PL" altLang="pl-PL" sz="2500" smtClean="0"/>
              <a:t>za niepłacenie lub nieterminowe płacenie podatków</a:t>
            </a:r>
          </a:p>
          <a:p>
            <a:r>
              <a:rPr lang="pl-PL" altLang="pl-PL" sz="2500" smtClean="0"/>
              <a:t>za wpisy do ksiąg dokonywane przez inne osoby</a:t>
            </a:r>
          </a:p>
          <a:p>
            <a:r>
              <a:rPr lang="pl-PL" altLang="pl-PL" sz="2500" smtClean="0"/>
              <a:t>za szkody wynikłe z naruszenia zasad umowy</a:t>
            </a:r>
          </a:p>
          <a:p>
            <a:r>
              <a:rPr lang="pl-PL" altLang="pl-PL" sz="2500" smtClean="0"/>
              <a:t>za działania podjęte na podstawie nierzetelnych lub wadliwych dokumentów</a:t>
            </a:r>
          </a:p>
          <a:p>
            <a:r>
              <a:rPr lang="pl-PL" altLang="pl-PL" sz="2500" smtClean="0"/>
              <a:t>za termin rozliczeń w przypadku zbyt późnego dostarczenia dokumentów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5888"/>
            <a:ext cx="8991600" cy="4572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Zadania dla zespołów</a:t>
            </a:r>
            <a:endParaRPr lang="pl-PL" altLang="pl-PL" b="1" smtClean="0">
              <a:solidFill>
                <a:srgbClr val="000099"/>
              </a:solidFill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3588"/>
            <a:ext cx="8569325" cy="6121400"/>
          </a:xfrm>
        </p:spPr>
        <p:txBody>
          <a:bodyPr/>
          <a:lstStyle/>
          <a:p>
            <a:r>
              <a:rPr lang="pl-PL" altLang="pl-PL" sz="2400" smtClean="0"/>
              <a:t>rozdajmy umowy outsourcingowe...</a:t>
            </a:r>
          </a:p>
          <a:p>
            <a:r>
              <a:rPr lang="pl-PL" altLang="pl-PL" sz="2400" smtClean="0"/>
              <a:t>w zespołach proszę dokonać analizy formalnej i analizy treści otrzymanych umów w oparciu o przedstawione listy kontrolne</a:t>
            </a:r>
          </a:p>
          <a:p>
            <a:r>
              <a:rPr lang="pl-PL" altLang="pl-PL" sz="2400" b="1" smtClean="0"/>
              <a:t>Techniczne zasady ćwiczeń:</a:t>
            </a:r>
          </a:p>
          <a:p>
            <a:pPr lvl="1"/>
            <a:r>
              <a:rPr lang="pl-PL" altLang="pl-PL" sz="2400" smtClean="0"/>
              <a:t>proszę wpisać </a:t>
            </a:r>
            <a:r>
              <a:rPr lang="pl-PL" altLang="pl-PL" sz="2400" b="1" u="sng" smtClean="0"/>
              <a:t>skład zespołu </a:t>
            </a:r>
            <a:r>
              <a:rPr lang="pl-PL" altLang="pl-PL" sz="2400" smtClean="0"/>
              <a:t>oraz </a:t>
            </a:r>
            <a:r>
              <a:rPr lang="pl-PL" altLang="pl-PL" sz="2400" b="1" u="sng" smtClean="0"/>
              <a:t>numer </a:t>
            </a:r>
            <a:r>
              <a:rPr lang="pl-PL" altLang="pl-PL" sz="2400" smtClean="0"/>
              <a:t>analizowanej umowy na pierwszej stronie listy kontrolnej </a:t>
            </a:r>
          </a:p>
          <a:p>
            <a:pPr lvl="1"/>
            <a:r>
              <a:rPr lang="pl-PL" altLang="pl-PL" sz="2400" smtClean="0"/>
              <a:t>na ostatniej stronie (ew. na dodatkowej kartce) proszę napisać:</a:t>
            </a:r>
          </a:p>
          <a:p>
            <a:pPr lvl="2"/>
            <a:r>
              <a:rPr lang="pl-PL" altLang="pl-PL" smtClean="0"/>
              <a:t>czy podpisalibyście daną umowę (tak, czy nie?)</a:t>
            </a:r>
          </a:p>
          <a:p>
            <a:pPr lvl="2"/>
            <a:r>
              <a:rPr lang="pl-PL" altLang="pl-PL" smtClean="0"/>
              <a:t>jeśli nie - jakie zmiany i warunki chcielibyście wprowadzić do umowy lub co wykreślić z dotychczasowych wyników?</a:t>
            </a:r>
          </a:p>
          <a:p>
            <a:pPr lvl="1"/>
            <a:r>
              <a:rPr lang="pl-PL" altLang="pl-PL" sz="2400" smtClean="0"/>
              <a:t>każda grupa prezentuje krótko na środku swoje spostrzeżenia – </a:t>
            </a:r>
            <a:r>
              <a:rPr lang="pl-PL" altLang="pl-PL" sz="2400" b="1" smtClean="0"/>
              <a:t>czy ta umowa może być podstawą do kształtowania partnerskich relacji pomiędzy stronami?</a:t>
            </a:r>
          </a:p>
          <a:p>
            <a:pPr lvl="1"/>
            <a:r>
              <a:rPr lang="pl-PL" altLang="pl-PL" sz="2400" b="1" u="sng" smtClean="0">
                <a:solidFill>
                  <a:srgbClr val="FF0000"/>
                </a:solidFill>
              </a:rPr>
              <a:t>NIE piszemy</a:t>
            </a:r>
            <a:r>
              <a:rPr lang="pl-PL" altLang="pl-PL" sz="2400" smtClean="0">
                <a:solidFill>
                  <a:srgbClr val="FF0000"/>
                </a:solidFill>
              </a:rPr>
              <a:t> na umowach - </a:t>
            </a:r>
            <a:r>
              <a:rPr lang="pl-PL" altLang="pl-PL" sz="2400" b="1" u="sng" smtClean="0">
                <a:solidFill>
                  <a:srgbClr val="FF0000"/>
                </a:solidFill>
              </a:rPr>
              <a:t>PROSZĘ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r>
              <a:rPr lang="pl-PL" altLang="pl-PL" b="1" smtClean="0">
                <a:solidFill>
                  <a:srgbClr val="000099"/>
                </a:solidFill>
              </a:rPr>
              <a:t>Planowanie i podejmowanie decyzji w zarządzaniu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221867" y="2133600"/>
            <a:ext cx="68415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i="1" dirty="0">
                <a:solidFill>
                  <a:srgbClr val="000000"/>
                </a:solidFill>
              </a:rPr>
              <a:t>Planowanie</a:t>
            </a:r>
            <a:r>
              <a:rPr lang="pl-PL" altLang="pl-PL" sz="2400" b="0" i="1" dirty="0">
                <a:solidFill>
                  <a:srgbClr val="000000"/>
                </a:solidFill>
              </a:rPr>
              <a:t> – proces zmierzający do </a:t>
            </a:r>
            <a:r>
              <a:rPr lang="pl-PL" altLang="pl-PL" sz="2400" b="0" i="1" u="sng" dirty="0">
                <a:solidFill>
                  <a:srgbClr val="000000"/>
                </a:solidFill>
              </a:rPr>
              <a:t>określenia celów</a:t>
            </a:r>
            <a:endParaRPr lang="pl-PL" altLang="pl-PL" sz="2400" b="0" i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0" i="1" dirty="0">
                <a:solidFill>
                  <a:srgbClr val="000000"/>
                </a:solidFill>
              </a:rPr>
              <a:t>działalności organizacji oraz </a:t>
            </a:r>
            <a:r>
              <a:rPr lang="pl-PL" altLang="pl-PL" sz="2400" b="0" i="1" u="sng" dirty="0">
                <a:solidFill>
                  <a:srgbClr val="000000"/>
                </a:solidFill>
              </a:rPr>
              <a:t>sposobów i środków</a:t>
            </a:r>
            <a:r>
              <a:rPr lang="pl-PL" altLang="pl-PL" sz="2400" b="0" i="1" dirty="0">
                <a:solidFill>
                  <a:srgbClr val="000000"/>
                </a:solidFill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0" i="1" dirty="0">
                <a:solidFill>
                  <a:srgbClr val="000000"/>
                </a:solidFill>
              </a:rPr>
              <a:t>za pomocą których cele te mają być osiągnięte.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95263" y="3644900"/>
            <a:ext cx="89138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0000"/>
                </a:solidFill>
              </a:rPr>
              <a:t>Planowanie</a:t>
            </a:r>
            <a:r>
              <a:rPr lang="pl-PL" altLang="pl-PL" sz="2400" b="0" dirty="0">
                <a:solidFill>
                  <a:srgbClr val="000000"/>
                </a:solidFill>
              </a:rPr>
              <a:t> – podstawa wszystkich innych funkcji kierowniczych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0000"/>
                </a:solidFill>
              </a:rPr>
              <a:t>Planowanie</a:t>
            </a:r>
            <a:r>
              <a:rPr lang="pl-PL" altLang="pl-PL" sz="2400" b="0" dirty="0">
                <a:solidFill>
                  <a:srgbClr val="000000"/>
                </a:solidFill>
              </a:rPr>
              <a:t> – odbywa się zawsze w kontekście określonego otoczenia!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7913" y="5013325"/>
            <a:ext cx="7165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i="1" dirty="0">
                <a:solidFill>
                  <a:srgbClr val="000000"/>
                </a:solidFill>
              </a:rPr>
              <a:t>Podejmowanie decyzji </a:t>
            </a:r>
            <a:r>
              <a:rPr lang="pl-PL" altLang="pl-PL" sz="2400" b="0" i="1" dirty="0">
                <a:solidFill>
                  <a:srgbClr val="000000"/>
                </a:solidFill>
              </a:rPr>
              <a:t>- proces polegający na zbieraniu </a:t>
            </a:r>
            <a:br>
              <a:rPr lang="pl-PL" altLang="pl-PL" sz="2400" b="0" i="1" dirty="0">
                <a:solidFill>
                  <a:srgbClr val="000000"/>
                </a:solidFill>
              </a:rPr>
            </a:br>
            <a:r>
              <a:rPr lang="pl-PL" altLang="pl-PL" sz="2400" b="0" i="1" dirty="0">
                <a:solidFill>
                  <a:srgbClr val="000000"/>
                </a:solidFill>
              </a:rPr>
              <a:t>i przetwarzaniu informacji w celu wyboru </a:t>
            </a:r>
            <a:br>
              <a:rPr lang="pl-PL" altLang="pl-PL" sz="2400" b="0" i="1" dirty="0">
                <a:solidFill>
                  <a:srgbClr val="000000"/>
                </a:solidFill>
              </a:rPr>
            </a:br>
            <a:r>
              <a:rPr lang="pl-PL" altLang="pl-PL" sz="2400" b="0" i="1" dirty="0">
                <a:solidFill>
                  <a:srgbClr val="000000"/>
                </a:solidFill>
              </a:rPr>
              <a:t>odpowiedniego sposobu postępowania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0" i="1" dirty="0">
                <a:solidFill>
                  <a:srgbClr val="000000"/>
                </a:solidFill>
              </a:rPr>
              <a:t>spośród określonych </a:t>
            </a:r>
            <a:r>
              <a:rPr lang="pl-PL" altLang="pl-PL" sz="2400" b="0" i="1" dirty="0" smtClean="0">
                <a:solidFill>
                  <a:srgbClr val="000000"/>
                </a:solidFill>
              </a:rPr>
              <a:t>wariantów. </a:t>
            </a:r>
            <a:endParaRPr lang="pl-PL" altLang="pl-PL" sz="2400" b="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5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73050" y="1257672"/>
            <a:ext cx="8763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None/>
            </a:pPr>
            <a:r>
              <a:rPr lang="pl-PL" altLang="pl-PL" sz="2300" b="0" dirty="0">
                <a:solidFill>
                  <a:srgbClr val="000000"/>
                </a:solidFill>
              </a:rPr>
              <a:t>Planowanie jest procesem i wiąże się z podejmowanie szeregu określonych decyzji menedżerskich:</a:t>
            </a:r>
          </a:p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Jakie działania mają zostać wykonane? (jakie cele mają być osiągnięte?)</a:t>
            </a:r>
          </a:p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Kto ma je wykonać?</a:t>
            </a:r>
          </a:p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Jak powinny być realizowane? </a:t>
            </a:r>
          </a:p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Gdzie powinny zostać wykonane?</a:t>
            </a:r>
          </a:p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Kiedy powinny się rozpocząć, a kiedy zakończyć?</a:t>
            </a:r>
          </a:p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Przy pomocy jakich środków (zasobów) powinny zostać wykonane?</a:t>
            </a:r>
          </a:p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W jakich ilościach powinny zostać zrealizowane?</a:t>
            </a:r>
          </a:p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Jakie efekty prowadzonej działalności zamierzamy osiągnąć</a:t>
            </a:r>
            <a:r>
              <a:rPr lang="pl-PL" altLang="pl-PL" sz="2300" b="0" dirty="0" smtClean="0">
                <a:solidFill>
                  <a:srgbClr val="000000"/>
                </a:solidFill>
              </a:rPr>
              <a:t>? Czy uda się osiągnąć </a:t>
            </a:r>
            <a:r>
              <a:rPr lang="pl-PL" altLang="pl-PL" sz="2300" u="sng" dirty="0" smtClean="0">
                <a:solidFill>
                  <a:srgbClr val="000000"/>
                </a:solidFill>
              </a:rPr>
              <a:t>efekt synergii?</a:t>
            </a:r>
            <a:endParaRPr lang="pl-PL" altLang="pl-PL" sz="2300" u="sng" dirty="0">
              <a:solidFill>
                <a:srgbClr val="000000"/>
              </a:solidFill>
            </a:endParaRPr>
          </a:p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W jaki sposób dokonamy pomiaru osiągniętych rezultatów?</a:t>
            </a:r>
          </a:p>
        </p:txBody>
      </p:sp>
      <p:sp>
        <p:nvSpPr>
          <p:cNvPr id="207875" name="Rectangle 5"/>
          <p:cNvSpPr>
            <a:spLocks noChangeArrowheads="1"/>
          </p:cNvSpPr>
          <p:nvPr/>
        </p:nvSpPr>
        <p:spPr bwMode="auto">
          <a:xfrm>
            <a:off x="323850" y="44450"/>
            <a:ext cx="85693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500" b="1">
                <a:solidFill>
                  <a:srgbClr val="000099"/>
                </a:solidFill>
              </a:rPr>
              <a:t>Podejmowanie decyzji w procesie planowania</a:t>
            </a:r>
          </a:p>
        </p:txBody>
      </p:sp>
    </p:spTree>
    <p:extLst>
      <p:ext uri="{BB962C8B-B14F-4D97-AF65-F5344CB8AC3E}">
        <p14:creationId xmlns:p14="http://schemas.microsoft.com/office/powerpoint/2010/main" val="1811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ytuł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6604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Model racjonalnego podejmowania decyzji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256213"/>
          </a:xfrm>
        </p:spPr>
        <p:txBody>
          <a:bodyPr/>
          <a:lstStyle/>
          <a:p>
            <a:pPr>
              <a:defRPr/>
            </a:pPr>
            <a:r>
              <a:rPr lang="pl-PL" sz="2000" dirty="0" smtClean="0"/>
              <a:t>Umożliwia identyfikację, ocenę i wybór określonego kierunku działania (decyzji) prowadzącego do rozwiązania konkretnego problemu lub do wykorzystania pojawiającej się okazji. Opiera się na 4 krokach: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b="1" dirty="0" smtClean="0"/>
              <a:t>Analiza sytuacji</a:t>
            </a:r>
          </a:p>
          <a:p>
            <a:pPr marL="857250" lvl="1" indent="-457200">
              <a:defRPr/>
            </a:pPr>
            <a:r>
              <a:rPr lang="pl-PL" sz="2000" dirty="0" smtClean="0"/>
              <a:t>identyfikacja problemu do rozwiązania</a:t>
            </a:r>
          </a:p>
          <a:p>
            <a:pPr marL="857250" lvl="1" indent="-457200">
              <a:defRPr/>
            </a:pPr>
            <a:r>
              <a:rPr lang="pl-PL" sz="2000" dirty="0" smtClean="0"/>
              <a:t>określenie celów podjęcia decyzji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b="1" dirty="0" smtClean="0"/>
              <a:t>Wyszukanie potencjalnych rozwiązań</a:t>
            </a:r>
          </a:p>
          <a:p>
            <a:pPr marL="857250" lvl="1" indent="-457200">
              <a:defRPr/>
            </a:pPr>
            <a:r>
              <a:rPr lang="pl-PL" sz="2000" dirty="0" smtClean="0"/>
              <a:t>wyszukanie potencjalnych rozwiązań bez ich oceniania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b="1" dirty="0" smtClean="0"/>
              <a:t>Ocena potencjalnych rozwiązań i wybór rozwiązania optymalnego</a:t>
            </a:r>
          </a:p>
          <a:p>
            <a:pPr marL="857250" lvl="1" indent="-457200">
              <a:defRPr/>
            </a:pPr>
            <a:r>
              <a:rPr lang="pl-PL" sz="2000" dirty="0" smtClean="0"/>
              <a:t>ocena wartości zaproponowanych rozwiązań pod kątem: ich realności, wpływu na rozwiązanie problemu, skutków dla firmy</a:t>
            </a:r>
          </a:p>
          <a:p>
            <a:pPr marL="857250" lvl="1" indent="-457200">
              <a:defRPr/>
            </a:pPr>
            <a:r>
              <a:rPr lang="pl-PL" sz="2000" dirty="0" smtClean="0"/>
              <a:t>wybór najlepszego rozwiązania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b="1" dirty="0" smtClean="0"/>
              <a:t>Wdrożenie decyzji i monitoring skutków</a:t>
            </a:r>
          </a:p>
          <a:p>
            <a:pPr marL="857250" lvl="1" indent="-457200">
              <a:defRPr/>
            </a:pPr>
            <a:r>
              <a:rPr lang="pl-PL" sz="2000" dirty="0" smtClean="0"/>
              <a:t>przygotowanie wdrożenia (wyznaczenie osób, przydzielenie zasobów, opracowanie planów, harmonogramów)</a:t>
            </a:r>
          </a:p>
          <a:p>
            <a:pPr marL="857250" lvl="1" indent="-457200">
              <a:defRPr/>
            </a:pPr>
            <a:r>
              <a:rPr lang="pl-PL" sz="2000" dirty="0" smtClean="0"/>
              <a:t>realizacja wdrożenia,</a:t>
            </a:r>
          </a:p>
          <a:p>
            <a:pPr marL="857250" lvl="1" indent="-457200">
              <a:defRPr/>
            </a:pPr>
            <a:r>
              <a:rPr lang="pl-PL" sz="2000" dirty="0" smtClean="0"/>
              <a:t>kontrola realizacji i ewentualne korekty działań.</a:t>
            </a:r>
          </a:p>
          <a:p>
            <a:pPr marL="857250" lvl="1" indent="-457200">
              <a:defRPr/>
            </a:pP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6408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ytuł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6604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Efekt synergii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257800"/>
          </a:xfrm>
        </p:spPr>
        <p:txBody>
          <a:bodyPr/>
          <a:lstStyle/>
          <a:p>
            <a:r>
              <a:rPr lang="pl-PL" altLang="pl-PL" sz="2400" smtClean="0"/>
              <a:t>Występuje wówczas, kiedy współpraca i wzajemne oddziaływanie odrębnych części składowych (ludzi, działów, przedsiębiorstw) prowadzi do </a:t>
            </a:r>
            <a:r>
              <a:rPr lang="pl-PL" altLang="pl-PL" sz="2400" b="1" smtClean="0"/>
              <a:t>większej łącznej efektywności</a:t>
            </a:r>
            <a:r>
              <a:rPr lang="pl-PL" altLang="pl-PL" sz="2400" smtClean="0"/>
              <a:t>, niż gdyby każda z tych części działała oddzielnie.</a:t>
            </a:r>
          </a:p>
          <a:p>
            <a:r>
              <a:rPr lang="pl-PL" altLang="pl-PL" sz="2400" smtClean="0"/>
              <a:t>Zapisywany jest obrazowo w formie równania: </a:t>
            </a:r>
            <a:r>
              <a:rPr lang="pl-PL" altLang="pl-PL" sz="2400" b="1" smtClean="0"/>
              <a:t>2 + 2 = 5</a:t>
            </a:r>
          </a:p>
          <a:p>
            <a:r>
              <a:rPr lang="pl-PL" altLang="pl-PL" sz="2400" smtClean="0"/>
              <a:t>Oznacza więc sytuację, w której wkład poszczególnych części składowych jakiegoś działania (np. przedsiębiorstw współpracujących przy realizacji jakiegoś projektu) daje większy efekt, niż gdyby każde z tych przedsiębiorstw samodzielnie realizowało ten projekt.</a:t>
            </a:r>
          </a:p>
          <a:p>
            <a:r>
              <a:rPr lang="pl-PL" altLang="pl-PL" sz="2400" b="1" smtClean="0"/>
              <a:t>Nie pojawia się samoistnie </a:t>
            </a:r>
            <a:r>
              <a:rPr lang="pl-PL" altLang="pl-PL" sz="2400" smtClean="0"/>
              <a:t>i wymaga różnych działań menedżerskich, uzupełnionych wiedzą i umiejętnościami, odpowiednim gospodarowaniem czasem, koordynacją zasobów itd.</a:t>
            </a:r>
          </a:p>
          <a:p>
            <a:endParaRPr lang="pl-PL" altLang="pl-PL" sz="2400" smtClean="0"/>
          </a:p>
          <a:p>
            <a:pPr marL="857250" lvl="1" indent="-457200"/>
            <a:endParaRPr lang="pl-PL" altLang="pl-PL" sz="2400" smtClean="0"/>
          </a:p>
        </p:txBody>
      </p:sp>
    </p:spTree>
    <p:extLst>
      <p:ext uri="{BB962C8B-B14F-4D97-AF65-F5344CB8AC3E}">
        <p14:creationId xmlns:p14="http://schemas.microsoft.com/office/powerpoint/2010/main" val="27803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0" y="2270125"/>
            <a:ext cx="9144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000" b="1" dirty="0">
                <a:solidFill>
                  <a:srgbClr val="000099"/>
                </a:solidFill>
              </a:rPr>
              <a:t>Trening menedżerski </a:t>
            </a:r>
            <a:r>
              <a:rPr lang="pl-PL" altLang="pl-PL" sz="4000" b="1" dirty="0" smtClean="0">
                <a:solidFill>
                  <a:srgbClr val="000099"/>
                </a:solidFill>
              </a:rPr>
              <a:t>1</a:t>
            </a:r>
            <a:endParaRPr lang="pl-PL" altLang="pl-PL" sz="4000" b="1" dirty="0">
              <a:solidFill>
                <a:srgbClr val="0000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4000" b="1" dirty="0">
              <a:solidFill>
                <a:srgbClr val="0000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500" b="1" dirty="0" err="1">
                <a:solidFill>
                  <a:srgbClr val="000099"/>
                </a:solidFill>
              </a:rPr>
              <a:t>MakoLab</a:t>
            </a:r>
            <a:r>
              <a:rPr lang="pl-PL" altLang="pl-PL" sz="3500" b="1" dirty="0">
                <a:solidFill>
                  <a:srgbClr val="000099"/>
                </a:solidFill>
              </a:rPr>
              <a:t> S.A. - planowanie i podejmowanie decyzji strategicznych</a:t>
            </a:r>
          </a:p>
        </p:txBody>
      </p:sp>
      <p:sp>
        <p:nvSpPr>
          <p:cNvPr id="365571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5000"/>
              </a:spcBef>
              <a:buFontTx/>
              <a:buNone/>
            </a:pPr>
            <a:endParaRPr lang="pl-PL" altLang="pl-PL" sz="3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Zarządzanie publiczne</a:t>
            </a:r>
          </a:p>
        </p:txBody>
      </p:sp>
      <p:sp>
        <p:nvSpPr>
          <p:cNvPr id="22" name="Rectangle 1027"/>
          <p:cNvSpPr txBox="1">
            <a:spLocks noChangeArrowheads="1"/>
          </p:cNvSpPr>
          <p:nvPr/>
        </p:nvSpPr>
        <p:spPr bwMode="auto">
          <a:xfrm>
            <a:off x="152400" y="685800"/>
            <a:ext cx="883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altLang="pl-PL" sz="2300" b="0" kern="0" dirty="0" smtClean="0"/>
              <a:t>Zarządzanie w sektorze publicznym lub zarządzanie sprawami publicznymi:</a:t>
            </a:r>
          </a:p>
          <a:p>
            <a:pPr lvl="1"/>
            <a:r>
              <a:rPr lang="pl-PL" altLang="pl-PL" sz="2300" b="0" kern="0" dirty="0" smtClean="0"/>
              <a:t>organy administracji rządowej i samorządowej,</a:t>
            </a:r>
          </a:p>
          <a:p>
            <a:pPr lvl="1"/>
            <a:r>
              <a:rPr lang="pl-PL" altLang="pl-PL" sz="2300" b="0" kern="0" dirty="0" smtClean="0"/>
              <a:t>jednostki  </a:t>
            </a:r>
            <a:r>
              <a:rPr lang="pl-PL" altLang="pl-PL" sz="2300" b="0" kern="0" dirty="0"/>
              <a:t>oświaty  publicznej  i  szkolnictwa  wyższego,  służby </a:t>
            </a:r>
            <a:r>
              <a:rPr lang="pl-PL" altLang="pl-PL" sz="2300" b="0" kern="0" dirty="0" smtClean="0"/>
              <a:t>zdrowia </a:t>
            </a:r>
            <a:r>
              <a:rPr lang="pl-PL" altLang="pl-PL" sz="2300" b="0" kern="0" dirty="0"/>
              <a:t>i utrzymania bezpieczeństwa państwa oraz ładu prawno-instytucjonalnego, </a:t>
            </a:r>
            <a:endParaRPr lang="pl-PL" altLang="pl-PL" sz="2300" b="0" kern="0" dirty="0" smtClean="0"/>
          </a:p>
          <a:p>
            <a:pPr lvl="1"/>
            <a:r>
              <a:rPr lang="pl-PL" altLang="pl-PL" sz="2300" b="0" kern="0" dirty="0" smtClean="0"/>
              <a:t>przedsiębiorstwa publiczne.</a:t>
            </a:r>
          </a:p>
          <a:p>
            <a:r>
              <a:rPr lang="pl-PL" altLang="pl-PL" sz="2300" b="0" kern="0" dirty="0" smtClean="0"/>
              <a:t>Zarządzanie nakierowane na </a:t>
            </a:r>
            <a:r>
              <a:rPr lang="pl-PL" altLang="pl-PL" sz="2300" kern="0" dirty="0" smtClean="0"/>
              <a:t>realizację funkcji publicznych</a:t>
            </a:r>
            <a:r>
              <a:rPr lang="pl-PL" altLang="pl-PL" sz="2300" b="0" kern="0" dirty="0" smtClean="0"/>
              <a:t>:</a:t>
            </a:r>
          </a:p>
          <a:p>
            <a:pPr lvl="1"/>
            <a:r>
              <a:rPr lang="pl-PL" altLang="pl-PL" sz="1900" b="0" kern="0" dirty="0" smtClean="0"/>
              <a:t>tworzenie warunków prawno-organizacyjnych niezbędnych do funkcjonowania państwa / samorządu</a:t>
            </a:r>
          </a:p>
          <a:p>
            <a:pPr lvl="1"/>
            <a:r>
              <a:rPr lang="pl-PL" altLang="pl-PL" sz="1900" b="0" kern="0" dirty="0" smtClean="0"/>
              <a:t>dostarczanie określonych produktów/usług świadczonych przez przedsiębiorstwa publiczne lub przez zakup w sektorze prywatnym,</a:t>
            </a:r>
          </a:p>
          <a:p>
            <a:pPr lvl="1"/>
            <a:r>
              <a:rPr lang="pl-PL" altLang="pl-PL" sz="1900" b="0" kern="0" dirty="0" smtClean="0"/>
              <a:t>redystrybucja dochodów w celu zapewnienia obywatelom określonego poziomu egzystencji, ograniczenie zróżnicowania dochodowego i majątkowego, zapewnienie spokoju społecznego,</a:t>
            </a:r>
          </a:p>
          <a:p>
            <a:pPr lvl="1"/>
            <a:r>
              <a:rPr lang="pl-PL" altLang="pl-PL" sz="1900" b="0" kern="0" dirty="0" smtClean="0"/>
              <a:t>oddziaływanie na przebieg procesów społecznych i gospodarczych w celu zapobiegania zjawiskom niepożądanym oraz pobudzania procesów korzystnych. </a:t>
            </a:r>
          </a:p>
          <a:p>
            <a:endParaRPr lang="pl-PL" altLang="pl-PL" sz="2300" b="0" kern="0" dirty="0" smtClean="0"/>
          </a:p>
          <a:p>
            <a:endParaRPr lang="pl-PL" altLang="pl-PL" sz="23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16571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5334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Różnice w zarządzaniu firmą prywatną a </a:t>
            </a:r>
            <a:r>
              <a:rPr lang="pl-PL" altLang="pl-PL" sz="3500" b="1" smtClean="0">
                <a:solidFill>
                  <a:srgbClr val="000099"/>
                </a:solidFill>
              </a:rPr>
              <a:t>organizacją publiczną</a:t>
            </a:r>
            <a:endParaRPr lang="pl-PL" altLang="pl-PL" sz="3500" b="1" dirty="0" smtClean="0">
              <a:solidFill>
                <a:srgbClr val="000099"/>
              </a:solidFill>
            </a:endParaRPr>
          </a:p>
        </p:txBody>
      </p:sp>
      <p:sp>
        <p:nvSpPr>
          <p:cNvPr id="22" name="Rectangle 1027"/>
          <p:cNvSpPr txBox="1">
            <a:spLocks noChangeArrowheads="1"/>
          </p:cNvSpPr>
          <p:nvPr/>
        </p:nvSpPr>
        <p:spPr bwMode="auto">
          <a:xfrm>
            <a:off x="152400" y="5013176"/>
            <a:ext cx="88392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altLang="pl-PL" sz="1900" b="0" kern="0" dirty="0" smtClean="0"/>
              <a:t>. </a:t>
            </a:r>
          </a:p>
          <a:p>
            <a:endParaRPr lang="pl-PL" altLang="pl-PL" sz="2300" b="0" kern="0" dirty="0" smtClean="0"/>
          </a:p>
          <a:p>
            <a:endParaRPr lang="pl-PL" altLang="pl-PL" sz="2300" b="0" kern="0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26829"/>
              </p:ext>
            </p:extLst>
          </p:nvPr>
        </p:nvGraphicFramePr>
        <p:xfrm>
          <a:off x="152399" y="1196750"/>
          <a:ext cx="8884097" cy="5485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1142"/>
                <a:gridCol w="2961142"/>
                <a:gridCol w="2961813"/>
              </a:tblGrid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Cecha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Firmy prywatne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Organizacje publiczne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Władza / Prawo do zarządzania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Prawo własności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Władztwo lub prawo nadzoru organów państwowych/samorządowych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Cele działania kierownictwa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Dobro firmy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Dobro społeczności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Wyznaczanie celów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We własnym zakresie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W drodze aktów administracyjnych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Kryteria oceny działalności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Wynik finansowy / wartość rynkowa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Spełnianie misji, realizacja zadań publicznych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Regulacje prawne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Prawo handlowe i cywilne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Prawo administracyjne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Transparentność działania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Relatywnie niewielka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Relatywnie wysoka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Elastyczność działania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</a:rPr>
                        <a:t>Relatywnie wysoka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</a:rPr>
                        <a:t>Relatywnie niewielka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7" marR="6348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3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27384"/>
            <a:ext cx="7772400" cy="5334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Nowe zarządzanie publiczne</a:t>
            </a:r>
          </a:p>
        </p:txBody>
      </p:sp>
      <p:sp>
        <p:nvSpPr>
          <p:cNvPr id="22" name="Rectangle 1027"/>
          <p:cNvSpPr txBox="1">
            <a:spLocks noChangeArrowheads="1"/>
          </p:cNvSpPr>
          <p:nvPr/>
        </p:nvSpPr>
        <p:spPr bwMode="auto">
          <a:xfrm>
            <a:off x="152400" y="548680"/>
            <a:ext cx="883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00"/>
              </a:spcBef>
            </a:pPr>
            <a:r>
              <a:rPr lang="pl-PL" altLang="pl-PL" sz="1850" b="0" kern="0" dirty="0" smtClean="0"/>
              <a:t>Stereotypowe mankamenty zarządzania publicznego:</a:t>
            </a:r>
            <a:endParaRPr lang="pl-PL" altLang="pl-PL" sz="1850" b="0" kern="0" dirty="0"/>
          </a:p>
          <a:p>
            <a:pPr lvl="1">
              <a:spcBef>
                <a:spcPts val="200"/>
              </a:spcBef>
            </a:pPr>
            <a:r>
              <a:rPr lang="pl-PL" altLang="pl-PL" sz="1850" b="0" kern="0" dirty="0" smtClean="0"/>
              <a:t>nieracjonalne wykorzystanie  </a:t>
            </a:r>
            <a:r>
              <a:rPr lang="pl-PL" altLang="pl-PL" sz="1850" b="0" kern="0" dirty="0"/>
              <a:t>znaczących  środków  finansowych,  </a:t>
            </a:r>
            <a:endParaRPr lang="pl-PL" altLang="pl-PL" sz="1850" b="0" kern="0" dirty="0" smtClean="0"/>
          </a:p>
          <a:p>
            <a:pPr lvl="1">
              <a:spcBef>
                <a:spcPts val="200"/>
              </a:spcBef>
            </a:pPr>
            <a:r>
              <a:rPr lang="pl-PL" altLang="pl-PL" sz="1850" b="0" kern="0" dirty="0" smtClean="0"/>
              <a:t>działania  </a:t>
            </a:r>
            <a:r>
              <a:rPr lang="pl-PL" altLang="pl-PL" sz="1850" b="0" kern="0" dirty="0"/>
              <a:t>w  kategoriach </a:t>
            </a:r>
            <a:r>
              <a:rPr lang="pl-PL" altLang="pl-PL" sz="1850" b="0" kern="0" dirty="0" smtClean="0"/>
              <a:t>krótkiego </a:t>
            </a:r>
            <a:r>
              <a:rPr lang="pl-PL" altLang="pl-PL" sz="1850" b="0" kern="0" dirty="0"/>
              <a:t>horyzontu </a:t>
            </a:r>
            <a:r>
              <a:rPr lang="pl-PL" altLang="pl-PL" sz="1850" b="0" kern="0" dirty="0" smtClean="0"/>
              <a:t>czasu,</a:t>
            </a:r>
          </a:p>
          <a:p>
            <a:pPr lvl="1">
              <a:spcBef>
                <a:spcPts val="200"/>
              </a:spcBef>
            </a:pPr>
            <a:r>
              <a:rPr lang="pl-PL" altLang="pl-PL" sz="1850" b="0" kern="0" dirty="0" smtClean="0"/>
              <a:t>unikanie </a:t>
            </a:r>
            <a:r>
              <a:rPr lang="pl-PL" altLang="pl-PL" sz="1850" b="0" kern="0" dirty="0"/>
              <a:t>głębszych </a:t>
            </a:r>
            <a:r>
              <a:rPr lang="pl-PL" altLang="pl-PL" sz="1850" b="0" kern="0" dirty="0" smtClean="0"/>
              <a:t>i odważnych zmian.</a:t>
            </a:r>
          </a:p>
          <a:p>
            <a:pPr>
              <a:spcBef>
                <a:spcPts val="200"/>
              </a:spcBef>
            </a:pPr>
            <a:r>
              <a:rPr lang="pl-PL" altLang="pl-PL" sz="1850" b="0" kern="0" dirty="0" smtClean="0"/>
              <a:t>Propozycje wprowadzenia nowych zasad działania i metod zarządzania </a:t>
            </a:r>
            <a:r>
              <a:rPr lang="pl-PL" altLang="pl-PL" sz="1850" kern="0" dirty="0"/>
              <a:t>wywodzących się z </a:t>
            </a:r>
            <a:r>
              <a:rPr lang="pl-PL" altLang="pl-PL" sz="1850" kern="0" dirty="0" smtClean="0"/>
              <a:t>praktyki </a:t>
            </a:r>
            <a:r>
              <a:rPr lang="pl-PL" altLang="pl-PL" sz="1850" kern="0" dirty="0"/>
              <a:t>organizacji </a:t>
            </a:r>
            <a:r>
              <a:rPr lang="pl-PL" altLang="pl-PL" sz="1850" kern="0" dirty="0" smtClean="0"/>
              <a:t>gospodarczych</a:t>
            </a:r>
            <a:r>
              <a:rPr lang="pl-PL" altLang="pl-PL" sz="1850" b="0" kern="0" dirty="0" smtClean="0"/>
              <a:t> (koncepcja nowego zarządzania publicznego</a:t>
            </a:r>
            <a:r>
              <a:rPr lang="pl-PL" altLang="pl-PL" sz="1850" b="0" kern="0" dirty="0"/>
              <a:t> </a:t>
            </a:r>
            <a:r>
              <a:rPr lang="pl-PL" altLang="pl-PL" sz="1850" b="0" kern="0" dirty="0" smtClean="0"/>
              <a:t>– New Public Management):</a:t>
            </a:r>
          </a:p>
          <a:p>
            <a:pPr lvl="1">
              <a:spcBef>
                <a:spcPts val="200"/>
              </a:spcBef>
            </a:pPr>
            <a:r>
              <a:rPr lang="pl-PL" altLang="pl-PL" sz="1850" b="0" kern="0" dirty="0" smtClean="0"/>
              <a:t>orientacja </a:t>
            </a:r>
            <a:r>
              <a:rPr lang="pl-PL" altLang="pl-PL" sz="1850" b="0" kern="0" dirty="0"/>
              <a:t>nie na procesy, lecz na osiąganie wyników, </a:t>
            </a:r>
            <a:endParaRPr lang="pl-PL" altLang="pl-PL" sz="1850" b="0" kern="0" dirty="0" smtClean="0"/>
          </a:p>
          <a:p>
            <a:pPr lvl="1">
              <a:spcBef>
                <a:spcPts val="200"/>
              </a:spcBef>
            </a:pPr>
            <a:r>
              <a:rPr lang="pl-PL" altLang="pl-PL" sz="1850" b="0" kern="0" dirty="0"/>
              <a:t>traktowanie  petenta  jako  odbiorcy  usług  publicznych  o odpowiedniej  jakości  i  rzetelności  </a:t>
            </a:r>
            <a:r>
              <a:rPr lang="pl-PL" altLang="pl-PL" sz="1850" b="0" kern="0" dirty="0" smtClean="0"/>
              <a:t>wykonania,</a:t>
            </a:r>
            <a:endParaRPr lang="pl-PL" altLang="pl-PL" sz="1850" b="0" kern="0" dirty="0"/>
          </a:p>
          <a:p>
            <a:pPr lvl="1">
              <a:spcBef>
                <a:spcPts val="200"/>
              </a:spcBef>
            </a:pPr>
            <a:r>
              <a:rPr lang="pl-PL" altLang="pl-PL" sz="1850" b="0" kern="0" dirty="0" smtClean="0"/>
              <a:t>zwiększenie indywidualnej odpowiedzialności kierowników</a:t>
            </a:r>
            <a:r>
              <a:rPr lang="pl-PL" altLang="pl-PL" sz="1850" b="0" kern="0" dirty="0"/>
              <a:t> </a:t>
            </a:r>
            <a:r>
              <a:rPr lang="pl-PL" altLang="pl-PL" sz="1850" b="0" kern="0" dirty="0" smtClean="0"/>
              <a:t>i pracowników,</a:t>
            </a:r>
            <a:endParaRPr lang="pl-PL" altLang="pl-PL" sz="1850" b="0" kern="0" dirty="0"/>
          </a:p>
          <a:p>
            <a:pPr lvl="1">
              <a:spcBef>
                <a:spcPts val="200"/>
              </a:spcBef>
            </a:pPr>
            <a:r>
              <a:rPr lang="pl-PL" altLang="pl-PL" sz="1850" b="0" kern="0" dirty="0" smtClean="0"/>
              <a:t>odejście od   </a:t>
            </a:r>
            <a:r>
              <a:rPr lang="pl-PL" altLang="pl-PL" sz="1850" b="0" kern="0" dirty="0"/>
              <a:t>klasycznej   biurokracji   w   </a:t>
            </a:r>
            <a:r>
              <a:rPr lang="pl-PL" altLang="pl-PL" sz="1850" b="0" kern="0" dirty="0" smtClean="0"/>
              <a:t>bardziej   </a:t>
            </a:r>
            <a:r>
              <a:rPr lang="pl-PL" altLang="pl-PL" sz="1850" b="0" kern="0" dirty="0"/>
              <a:t>elastycznych warunków zatrudnienia, pracy i organizacji, </a:t>
            </a:r>
          </a:p>
          <a:p>
            <a:pPr lvl="1">
              <a:spcBef>
                <a:spcPts val="200"/>
              </a:spcBef>
            </a:pPr>
            <a:r>
              <a:rPr lang="pl-PL" altLang="pl-PL" sz="1850" b="0" kern="0" dirty="0" smtClean="0"/>
              <a:t>wzrost gospodarności i efektywności działania: cele  </a:t>
            </a:r>
            <a:r>
              <a:rPr lang="pl-PL" altLang="pl-PL" sz="1850" b="0" kern="0" dirty="0"/>
              <a:t>stawiane  przed  organizacją  i  przed  pracownikami  są  jasno  wytyczone,  a zakres ich wykonania jest możliwy do oceny za pomocą wskaźników. Ocena programów  publicznych  wykorzystuje  zasadę  3Es’:  oszczędność,  </a:t>
            </a:r>
            <a:r>
              <a:rPr lang="pl-PL" altLang="pl-PL" sz="1850" b="0" kern="0" dirty="0" smtClean="0"/>
              <a:t>efektywność i </a:t>
            </a:r>
            <a:r>
              <a:rPr lang="pl-PL" altLang="pl-PL" sz="1850" b="0" kern="0" dirty="0"/>
              <a:t>skuteczność (</a:t>
            </a:r>
            <a:r>
              <a:rPr lang="pl-PL" altLang="pl-PL" sz="1850" b="0" kern="0" dirty="0" err="1"/>
              <a:t>economy</a:t>
            </a:r>
            <a:r>
              <a:rPr lang="pl-PL" altLang="pl-PL" sz="1850" b="0" kern="0" dirty="0"/>
              <a:t>, </a:t>
            </a:r>
            <a:r>
              <a:rPr lang="pl-PL" altLang="pl-PL" sz="1850" b="0" kern="0" dirty="0" err="1"/>
              <a:t>efficiency</a:t>
            </a:r>
            <a:r>
              <a:rPr lang="pl-PL" altLang="pl-PL" sz="1850" b="0" kern="0" dirty="0"/>
              <a:t> and </a:t>
            </a:r>
            <a:r>
              <a:rPr lang="pl-PL" altLang="pl-PL" sz="1850" b="0" kern="0" dirty="0" err="1"/>
              <a:t>effectiveness</a:t>
            </a:r>
            <a:r>
              <a:rPr lang="pl-PL" altLang="pl-PL" sz="1850" b="0" kern="0" dirty="0"/>
              <a:t>), </a:t>
            </a:r>
          </a:p>
          <a:p>
            <a:pPr lvl="1">
              <a:spcBef>
                <a:spcPts val="200"/>
              </a:spcBef>
            </a:pPr>
            <a:r>
              <a:rPr lang="pl-PL" altLang="pl-PL" sz="1850" b="0" kern="0" dirty="0" smtClean="0"/>
              <a:t>wprowadzanie  </a:t>
            </a:r>
            <a:r>
              <a:rPr lang="pl-PL" altLang="pl-PL" sz="1850" b="0" kern="0" dirty="0"/>
              <a:t>zasad konkurencji do organizacji tego </a:t>
            </a:r>
            <a:r>
              <a:rPr lang="pl-PL" altLang="pl-PL" sz="1850" b="0" kern="0" dirty="0" smtClean="0"/>
              <a:t>sektora,</a:t>
            </a:r>
            <a:endParaRPr lang="pl-PL" altLang="pl-PL" sz="1850" b="0" kern="0" dirty="0"/>
          </a:p>
          <a:p>
            <a:pPr lvl="1">
              <a:spcBef>
                <a:spcPts val="200"/>
              </a:spcBef>
            </a:pPr>
            <a:r>
              <a:rPr lang="pl-PL" altLang="pl-PL" sz="1850" b="0" kern="0" dirty="0" smtClean="0"/>
              <a:t>ograniczanie  </a:t>
            </a:r>
            <a:r>
              <a:rPr lang="pl-PL" altLang="pl-PL" sz="1850" b="0" kern="0" dirty="0"/>
              <a:t>funkcji  pełnionych  przez  władze publiczne poprzez </a:t>
            </a:r>
            <a:r>
              <a:rPr lang="pl-PL" altLang="pl-PL" sz="1850" b="0" kern="0" dirty="0" smtClean="0"/>
              <a:t>prywatyzację,</a:t>
            </a:r>
          </a:p>
          <a:p>
            <a:pPr lvl="1">
              <a:spcBef>
                <a:spcPts val="200"/>
              </a:spcBef>
            </a:pPr>
            <a:r>
              <a:rPr lang="pl-PL" altLang="pl-PL" sz="1850" b="0" kern="0" dirty="0" smtClean="0"/>
              <a:t>ograniczenie administracyjnej roli kierowników </a:t>
            </a:r>
            <a:r>
              <a:rPr lang="pl-PL" altLang="pl-PL" sz="1850" kern="0" dirty="0" smtClean="0"/>
              <a:t>na rzecz zadań menedżerskich</a:t>
            </a:r>
            <a:r>
              <a:rPr lang="pl-PL" altLang="pl-PL" sz="1850" b="0" kern="0" dirty="0" smtClean="0"/>
              <a:t>.</a:t>
            </a:r>
            <a:endParaRPr lang="pl-PL" altLang="pl-PL" sz="1850" b="0" kern="0" dirty="0"/>
          </a:p>
        </p:txBody>
      </p:sp>
    </p:spTree>
    <p:extLst>
      <p:ext uri="{BB962C8B-B14F-4D97-AF65-F5344CB8AC3E}">
        <p14:creationId xmlns:p14="http://schemas.microsoft.com/office/powerpoint/2010/main" val="38499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Program zajęć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712"/>
            <a:ext cx="8640763" cy="4953000"/>
          </a:xfrm>
        </p:spPr>
        <p:txBody>
          <a:bodyPr/>
          <a:lstStyle/>
          <a:p>
            <a:pPr marL="514350" indent="-514350">
              <a:spcBef>
                <a:spcPct val="30000"/>
              </a:spcBef>
              <a:spcAft>
                <a:spcPct val="10000"/>
              </a:spcAft>
              <a:buFont typeface="Times New Roman" pitchFamily="18" charset="0"/>
              <a:buAutoNum type="arabicPeriod"/>
            </a:pPr>
            <a:r>
              <a:rPr lang="pl-PL" altLang="pl-PL" sz="2900" dirty="0"/>
              <a:t>Zarządzanie i podejmowanie decyzji w organizacjach</a:t>
            </a:r>
          </a:p>
          <a:p>
            <a:pPr marL="514350" indent="-514350">
              <a:spcBef>
                <a:spcPct val="30000"/>
              </a:spcBef>
              <a:spcAft>
                <a:spcPct val="10000"/>
              </a:spcAft>
              <a:buFont typeface="Times New Roman" pitchFamily="18" charset="0"/>
              <a:buAutoNum type="arabicPeriod"/>
            </a:pPr>
            <a:r>
              <a:rPr lang="pl-PL" altLang="pl-PL" sz="2900" dirty="0"/>
              <a:t>Zarządzanie publiczne</a:t>
            </a:r>
          </a:p>
          <a:p>
            <a:pPr marL="514350" indent="-514350">
              <a:spcBef>
                <a:spcPct val="30000"/>
              </a:spcBef>
              <a:spcAft>
                <a:spcPct val="10000"/>
              </a:spcAft>
              <a:buFont typeface="Times New Roman" pitchFamily="18" charset="0"/>
              <a:buAutoNum type="arabicPeriod"/>
            </a:pPr>
            <a:r>
              <a:rPr lang="pl-PL" altLang="pl-PL" sz="2900" dirty="0"/>
              <a:t>Style kierowania zespołami pracowniczymi</a:t>
            </a:r>
          </a:p>
          <a:p>
            <a:pPr marL="514350" indent="-514350">
              <a:spcBef>
                <a:spcPct val="30000"/>
              </a:spcBef>
              <a:spcAft>
                <a:spcPct val="10000"/>
              </a:spcAft>
              <a:buFont typeface="Times New Roman" pitchFamily="18" charset="0"/>
              <a:buAutoNum type="arabicPeriod"/>
            </a:pPr>
            <a:r>
              <a:rPr lang="pl-PL" altLang="pl-PL" sz="2900" dirty="0"/>
              <a:t>Otoczenie organizacji</a:t>
            </a:r>
          </a:p>
          <a:p>
            <a:pPr marL="514350" indent="-514350">
              <a:spcBef>
                <a:spcPct val="30000"/>
              </a:spcBef>
              <a:spcAft>
                <a:spcPct val="10000"/>
              </a:spcAft>
              <a:buFont typeface="Times New Roman" pitchFamily="18" charset="0"/>
              <a:buAutoNum type="arabicPeriod"/>
            </a:pPr>
            <a:r>
              <a:rPr lang="pl-PL" altLang="pl-PL" sz="2900" dirty="0"/>
              <a:t>Klasyczna szkoła zarządzania</a:t>
            </a:r>
          </a:p>
          <a:p>
            <a:pPr marL="514350" indent="-514350">
              <a:spcBef>
                <a:spcPct val="30000"/>
              </a:spcBef>
              <a:spcAft>
                <a:spcPct val="10000"/>
              </a:spcAft>
              <a:buFont typeface="Times New Roman" pitchFamily="18" charset="0"/>
              <a:buAutoNum type="arabicPeriod"/>
            </a:pPr>
            <a:r>
              <a:rPr lang="pl-PL" altLang="pl-PL" sz="2900" dirty="0"/>
              <a:t>Szkoła behawioralna</a:t>
            </a:r>
          </a:p>
          <a:p>
            <a:pPr marL="514350" indent="-514350">
              <a:spcBef>
                <a:spcPct val="30000"/>
              </a:spcBef>
              <a:spcAft>
                <a:spcPct val="10000"/>
              </a:spcAft>
              <a:buFont typeface="Times New Roman" pitchFamily="18" charset="0"/>
              <a:buAutoNum type="arabicPeriod"/>
            </a:pPr>
            <a:r>
              <a:rPr lang="pl-PL" altLang="pl-PL" sz="2900" dirty="0"/>
              <a:t>Podejście ilościowe, systemowe i sytuacyjne do zarządzania</a:t>
            </a:r>
          </a:p>
          <a:p>
            <a:pPr marL="514350" indent="-514350">
              <a:spcBef>
                <a:spcPct val="30000"/>
              </a:spcBef>
              <a:spcAft>
                <a:spcPct val="10000"/>
              </a:spcAft>
              <a:buFont typeface="Times New Roman" pitchFamily="18" charset="0"/>
              <a:buAutoNum type="arabicPeriod"/>
            </a:pPr>
            <a:r>
              <a:rPr lang="pl-PL" altLang="pl-PL" sz="2900" dirty="0"/>
              <a:t>Wybrane współczesne koncepcje, metody i techniki zarządzania </a:t>
            </a:r>
            <a:endParaRPr lang="pl-PL" altLang="pl-PL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Menedżerowie w organizacjach</a:t>
            </a:r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784225" y="992188"/>
            <a:ext cx="759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l-PL" altLang="pl-PL" sz="3000">
                <a:solidFill>
                  <a:srgbClr val="000099"/>
                </a:solidFill>
              </a:rPr>
              <a:t>Podział menedżerów wg szczebla zarządzania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828800"/>
            <a:ext cx="8153400" cy="3886200"/>
            <a:chOff x="288" y="1152"/>
            <a:chExt cx="5136" cy="2448"/>
          </a:xfrm>
        </p:grpSpPr>
        <p:sp>
          <p:nvSpPr>
            <p:cNvPr id="182344" name="Rectangle 5"/>
            <p:cNvSpPr>
              <a:spLocks noChangeArrowheads="1"/>
            </p:cNvSpPr>
            <p:nvPr/>
          </p:nvSpPr>
          <p:spPr bwMode="auto">
            <a:xfrm>
              <a:off x="288" y="1301"/>
              <a:ext cx="3148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r>
                <a:rPr lang="pl-PL" altLang="pl-PL" sz="2400">
                  <a:solidFill>
                    <a:srgbClr val="000000"/>
                  </a:solidFill>
                </a:rPr>
                <a:t>Menedżerowie najwyższego szczebla</a:t>
              </a:r>
              <a:r>
                <a:rPr lang="pl-PL" altLang="pl-PL" sz="2400" b="0">
                  <a:solidFill>
                    <a:srgbClr val="000000"/>
                  </a:solidFill>
                </a:rPr>
                <a:t> </a:t>
              </a: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pl-PL" altLang="pl-PL" sz="2400" b="0">
                  <a:solidFill>
                    <a:srgbClr val="000000"/>
                  </a:solidFill>
                </a:rPr>
                <a:t>(naczelne kierownictwo)</a:t>
              </a:r>
            </a:p>
            <a:p>
              <a:pPr algn="l">
                <a:spcBef>
                  <a:spcPct val="0"/>
                </a:spcBef>
                <a:buFontTx/>
                <a:buNone/>
              </a:pPr>
              <a:endParaRPr lang="pl-PL" altLang="pl-PL" sz="2400" b="0">
                <a:solidFill>
                  <a:srgbClr val="000000"/>
                </a:solidFill>
              </a:endParaRPr>
            </a:p>
            <a:p>
              <a:pPr algn="l">
                <a:spcBef>
                  <a:spcPct val="0"/>
                </a:spcBef>
                <a:buFontTx/>
                <a:buNone/>
              </a:pPr>
              <a:endParaRPr lang="pl-PL" altLang="pl-PL" sz="2400" b="0">
                <a:solidFill>
                  <a:srgbClr val="000000"/>
                </a:solidFill>
              </a:endParaRP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pl-PL" altLang="pl-PL" sz="2400">
                  <a:solidFill>
                    <a:srgbClr val="000000"/>
                  </a:solidFill>
                </a:rPr>
                <a:t>Menedżerowie średniego szczebla</a:t>
              </a:r>
              <a:endParaRPr lang="pl-PL" altLang="pl-PL" sz="2400" b="0">
                <a:solidFill>
                  <a:srgbClr val="000000"/>
                </a:solidFill>
              </a:endParaRPr>
            </a:p>
            <a:p>
              <a:pPr algn="l">
                <a:spcBef>
                  <a:spcPct val="0"/>
                </a:spcBef>
                <a:buFontTx/>
                <a:buNone/>
              </a:pPr>
              <a:endParaRPr lang="pl-PL" altLang="pl-PL" sz="2400" b="0">
                <a:solidFill>
                  <a:srgbClr val="000000"/>
                </a:solidFill>
              </a:endParaRPr>
            </a:p>
            <a:p>
              <a:pPr algn="l">
                <a:spcBef>
                  <a:spcPct val="0"/>
                </a:spcBef>
                <a:buFontTx/>
                <a:buNone/>
              </a:pPr>
              <a:endParaRPr lang="pl-PL" altLang="pl-PL" sz="2400" b="0">
                <a:solidFill>
                  <a:srgbClr val="000000"/>
                </a:solidFill>
              </a:endParaRP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pl-PL" altLang="pl-PL" sz="2400">
                  <a:solidFill>
                    <a:srgbClr val="000000"/>
                  </a:solidFill>
                </a:rPr>
                <a:t>Menedżerowie niższego szczebla</a:t>
              </a:r>
              <a:endParaRPr lang="pl-PL" altLang="pl-PL" sz="2400" b="0">
                <a:solidFill>
                  <a:srgbClr val="000000"/>
                </a:solidFill>
              </a:endParaRP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pl-PL" altLang="pl-PL" sz="2400" b="0">
                  <a:solidFill>
                    <a:srgbClr val="000000"/>
                  </a:solidFill>
                </a:rPr>
                <a:t>(kierownicy pierwszej linii)</a:t>
              </a:r>
            </a:p>
          </p:txBody>
        </p:sp>
        <p:sp>
          <p:nvSpPr>
            <p:cNvPr id="182345" name="Line 6"/>
            <p:cNvSpPr>
              <a:spLocks noChangeShapeType="1"/>
            </p:cNvSpPr>
            <p:nvPr/>
          </p:nvSpPr>
          <p:spPr bwMode="auto">
            <a:xfrm flipH="1">
              <a:off x="2880" y="1152"/>
              <a:ext cx="1344" cy="244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82346" name="Line 7"/>
            <p:cNvSpPr>
              <a:spLocks noChangeShapeType="1"/>
            </p:cNvSpPr>
            <p:nvPr/>
          </p:nvSpPr>
          <p:spPr bwMode="auto">
            <a:xfrm>
              <a:off x="4224" y="1152"/>
              <a:ext cx="1200" cy="244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82347" name="Line 8"/>
            <p:cNvSpPr>
              <a:spLocks noChangeShapeType="1"/>
            </p:cNvSpPr>
            <p:nvPr/>
          </p:nvSpPr>
          <p:spPr bwMode="auto">
            <a:xfrm>
              <a:off x="2880" y="3600"/>
              <a:ext cx="254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82348" name="Line 9"/>
            <p:cNvSpPr>
              <a:spLocks noChangeShapeType="1"/>
            </p:cNvSpPr>
            <p:nvPr/>
          </p:nvSpPr>
          <p:spPr bwMode="auto">
            <a:xfrm>
              <a:off x="912" y="2064"/>
              <a:ext cx="44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82349" name="Line 10"/>
            <p:cNvSpPr>
              <a:spLocks noChangeShapeType="1"/>
            </p:cNvSpPr>
            <p:nvPr/>
          </p:nvSpPr>
          <p:spPr bwMode="auto">
            <a:xfrm>
              <a:off x="912" y="2784"/>
              <a:ext cx="44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8200" y="5943600"/>
            <a:ext cx="3886200" cy="762000"/>
            <a:chOff x="2928" y="3696"/>
            <a:chExt cx="2448" cy="480"/>
          </a:xfrm>
        </p:grpSpPr>
        <p:grpSp>
          <p:nvGrpSpPr>
            <p:cNvPr id="182278" name="Group 12"/>
            <p:cNvGrpSpPr>
              <a:grpSpLocks/>
            </p:cNvGrpSpPr>
            <p:nvPr/>
          </p:nvGrpSpPr>
          <p:grpSpPr bwMode="auto">
            <a:xfrm>
              <a:off x="3216" y="3744"/>
              <a:ext cx="192" cy="336"/>
              <a:chOff x="1296" y="3552"/>
              <a:chExt cx="192" cy="336"/>
            </a:xfrm>
          </p:grpSpPr>
          <p:sp>
            <p:nvSpPr>
              <p:cNvPr id="182339" name="AutoShape 13"/>
              <p:cNvSpPr>
                <a:spLocks noChangeArrowheads="1"/>
              </p:cNvSpPr>
              <p:nvPr/>
            </p:nvSpPr>
            <p:spPr bwMode="auto">
              <a:xfrm>
                <a:off x="1344" y="3552"/>
                <a:ext cx="96" cy="96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l-PL" altLang="pl-P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40" name="Line 14"/>
              <p:cNvSpPr>
                <a:spLocks noChangeShapeType="1"/>
              </p:cNvSpPr>
              <p:nvPr/>
            </p:nvSpPr>
            <p:spPr bwMode="auto">
              <a:xfrm>
                <a:off x="1392" y="364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41" name="Line 15"/>
              <p:cNvSpPr>
                <a:spLocks noChangeShapeType="1"/>
              </p:cNvSpPr>
              <p:nvPr/>
            </p:nvSpPr>
            <p:spPr bwMode="auto">
              <a:xfrm flipH="1">
                <a:off x="1296" y="379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42" name="Line 16"/>
              <p:cNvSpPr>
                <a:spLocks noChangeShapeType="1"/>
              </p:cNvSpPr>
              <p:nvPr/>
            </p:nvSpPr>
            <p:spPr bwMode="auto">
              <a:xfrm>
                <a:off x="1392" y="379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43" name="Line 17"/>
              <p:cNvSpPr>
                <a:spLocks noChangeShapeType="1"/>
              </p:cNvSpPr>
              <p:nvPr/>
            </p:nvSpPr>
            <p:spPr bwMode="auto">
              <a:xfrm>
                <a:off x="1296" y="369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279" name="Group 18"/>
            <p:cNvGrpSpPr>
              <a:grpSpLocks/>
            </p:cNvGrpSpPr>
            <p:nvPr/>
          </p:nvGrpSpPr>
          <p:grpSpPr bwMode="auto">
            <a:xfrm>
              <a:off x="2928" y="3696"/>
              <a:ext cx="192" cy="336"/>
              <a:chOff x="1872" y="3504"/>
              <a:chExt cx="192" cy="336"/>
            </a:xfrm>
          </p:grpSpPr>
          <p:sp>
            <p:nvSpPr>
              <p:cNvPr id="182334" name="AutoShape 19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96" cy="96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l-PL" altLang="pl-P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35" name="Line 20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36" name="Line 21"/>
              <p:cNvSpPr>
                <a:spLocks noChangeShapeType="1"/>
              </p:cNvSpPr>
              <p:nvPr/>
            </p:nvSpPr>
            <p:spPr bwMode="auto">
              <a:xfrm flipH="1">
                <a:off x="1872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37" name="Line 22"/>
              <p:cNvSpPr>
                <a:spLocks noChangeShapeType="1"/>
              </p:cNvSpPr>
              <p:nvPr/>
            </p:nvSpPr>
            <p:spPr bwMode="auto">
              <a:xfrm>
                <a:off x="1968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38" name="Line 23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280" name="Group 24"/>
            <p:cNvGrpSpPr>
              <a:grpSpLocks/>
            </p:cNvGrpSpPr>
            <p:nvPr/>
          </p:nvGrpSpPr>
          <p:grpSpPr bwMode="auto">
            <a:xfrm>
              <a:off x="5184" y="3744"/>
              <a:ext cx="192" cy="336"/>
              <a:chOff x="1872" y="3504"/>
              <a:chExt cx="192" cy="336"/>
            </a:xfrm>
          </p:grpSpPr>
          <p:sp>
            <p:nvSpPr>
              <p:cNvPr id="182329" name="AutoShape 25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96" cy="96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l-PL" altLang="pl-P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30" name="Line 26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31" name="Line 27"/>
              <p:cNvSpPr>
                <a:spLocks noChangeShapeType="1"/>
              </p:cNvSpPr>
              <p:nvPr/>
            </p:nvSpPr>
            <p:spPr bwMode="auto">
              <a:xfrm flipH="1">
                <a:off x="1872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32" name="Line 28"/>
              <p:cNvSpPr>
                <a:spLocks noChangeShapeType="1"/>
              </p:cNvSpPr>
              <p:nvPr/>
            </p:nvSpPr>
            <p:spPr bwMode="auto">
              <a:xfrm>
                <a:off x="1968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33" name="Line 29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281" name="Group 30"/>
            <p:cNvGrpSpPr>
              <a:grpSpLocks/>
            </p:cNvGrpSpPr>
            <p:nvPr/>
          </p:nvGrpSpPr>
          <p:grpSpPr bwMode="auto">
            <a:xfrm>
              <a:off x="4944" y="3792"/>
              <a:ext cx="192" cy="336"/>
              <a:chOff x="1872" y="3504"/>
              <a:chExt cx="192" cy="336"/>
            </a:xfrm>
          </p:grpSpPr>
          <p:sp>
            <p:nvSpPr>
              <p:cNvPr id="182324" name="AutoShape 31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96" cy="96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l-PL" altLang="pl-P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25" name="Line 32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26" name="Line 33"/>
              <p:cNvSpPr>
                <a:spLocks noChangeShapeType="1"/>
              </p:cNvSpPr>
              <p:nvPr/>
            </p:nvSpPr>
            <p:spPr bwMode="auto">
              <a:xfrm flipH="1">
                <a:off x="1872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27" name="Line 34"/>
              <p:cNvSpPr>
                <a:spLocks noChangeShapeType="1"/>
              </p:cNvSpPr>
              <p:nvPr/>
            </p:nvSpPr>
            <p:spPr bwMode="auto">
              <a:xfrm>
                <a:off x="1968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28" name="Line 35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282" name="Group 36"/>
            <p:cNvGrpSpPr>
              <a:grpSpLocks/>
            </p:cNvGrpSpPr>
            <p:nvPr/>
          </p:nvGrpSpPr>
          <p:grpSpPr bwMode="auto">
            <a:xfrm>
              <a:off x="4704" y="3696"/>
              <a:ext cx="192" cy="336"/>
              <a:chOff x="1872" y="3504"/>
              <a:chExt cx="192" cy="336"/>
            </a:xfrm>
          </p:grpSpPr>
          <p:sp>
            <p:nvSpPr>
              <p:cNvPr id="182319" name="AutoShape 3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96" cy="96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l-PL" altLang="pl-P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20" name="Line 38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21" name="Line 39"/>
              <p:cNvSpPr>
                <a:spLocks noChangeShapeType="1"/>
              </p:cNvSpPr>
              <p:nvPr/>
            </p:nvSpPr>
            <p:spPr bwMode="auto">
              <a:xfrm flipH="1">
                <a:off x="1872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22" name="Line 40"/>
              <p:cNvSpPr>
                <a:spLocks noChangeShapeType="1"/>
              </p:cNvSpPr>
              <p:nvPr/>
            </p:nvSpPr>
            <p:spPr bwMode="auto">
              <a:xfrm>
                <a:off x="1968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23" name="Line 41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283" name="Group 42"/>
            <p:cNvGrpSpPr>
              <a:grpSpLocks/>
            </p:cNvGrpSpPr>
            <p:nvPr/>
          </p:nvGrpSpPr>
          <p:grpSpPr bwMode="auto">
            <a:xfrm>
              <a:off x="3456" y="3696"/>
              <a:ext cx="192" cy="336"/>
              <a:chOff x="1872" y="3504"/>
              <a:chExt cx="192" cy="336"/>
            </a:xfrm>
          </p:grpSpPr>
          <p:sp>
            <p:nvSpPr>
              <p:cNvPr id="182314" name="AutoShape 43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96" cy="96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l-PL" altLang="pl-P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15" name="Line 44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16" name="Line 45"/>
              <p:cNvSpPr>
                <a:spLocks noChangeShapeType="1"/>
              </p:cNvSpPr>
              <p:nvPr/>
            </p:nvSpPr>
            <p:spPr bwMode="auto">
              <a:xfrm flipH="1">
                <a:off x="1872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17" name="Line 46"/>
              <p:cNvSpPr>
                <a:spLocks noChangeShapeType="1"/>
              </p:cNvSpPr>
              <p:nvPr/>
            </p:nvSpPr>
            <p:spPr bwMode="auto">
              <a:xfrm>
                <a:off x="1968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18" name="Line 47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284" name="Group 48"/>
            <p:cNvGrpSpPr>
              <a:grpSpLocks/>
            </p:cNvGrpSpPr>
            <p:nvPr/>
          </p:nvGrpSpPr>
          <p:grpSpPr bwMode="auto">
            <a:xfrm>
              <a:off x="3648" y="3840"/>
              <a:ext cx="192" cy="336"/>
              <a:chOff x="1872" y="3504"/>
              <a:chExt cx="192" cy="336"/>
            </a:xfrm>
          </p:grpSpPr>
          <p:sp>
            <p:nvSpPr>
              <p:cNvPr id="182309" name="AutoShape 49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96" cy="96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l-PL" altLang="pl-P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10" name="Line 50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11" name="Line 51"/>
              <p:cNvSpPr>
                <a:spLocks noChangeShapeType="1"/>
              </p:cNvSpPr>
              <p:nvPr/>
            </p:nvSpPr>
            <p:spPr bwMode="auto">
              <a:xfrm flipH="1">
                <a:off x="1872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12" name="Line 52"/>
              <p:cNvSpPr>
                <a:spLocks noChangeShapeType="1"/>
              </p:cNvSpPr>
              <p:nvPr/>
            </p:nvSpPr>
            <p:spPr bwMode="auto">
              <a:xfrm>
                <a:off x="1968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13" name="Line 53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285" name="Group 54"/>
            <p:cNvGrpSpPr>
              <a:grpSpLocks/>
            </p:cNvGrpSpPr>
            <p:nvPr/>
          </p:nvGrpSpPr>
          <p:grpSpPr bwMode="auto">
            <a:xfrm>
              <a:off x="3984" y="3792"/>
              <a:ext cx="192" cy="336"/>
              <a:chOff x="1872" y="3504"/>
              <a:chExt cx="192" cy="336"/>
            </a:xfrm>
          </p:grpSpPr>
          <p:sp>
            <p:nvSpPr>
              <p:cNvPr id="182304" name="AutoShape 55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96" cy="96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l-PL" altLang="pl-P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05" name="Line 56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06" name="Line 57"/>
              <p:cNvSpPr>
                <a:spLocks noChangeShapeType="1"/>
              </p:cNvSpPr>
              <p:nvPr/>
            </p:nvSpPr>
            <p:spPr bwMode="auto">
              <a:xfrm flipH="1">
                <a:off x="1872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07" name="Line 58"/>
              <p:cNvSpPr>
                <a:spLocks noChangeShapeType="1"/>
              </p:cNvSpPr>
              <p:nvPr/>
            </p:nvSpPr>
            <p:spPr bwMode="auto">
              <a:xfrm>
                <a:off x="1968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08" name="Line 59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286" name="Group 60"/>
            <p:cNvGrpSpPr>
              <a:grpSpLocks/>
            </p:cNvGrpSpPr>
            <p:nvPr/>
          </p:nvGrpSpPr>
          <p:grpSpPr bwMode="auto">
            <a:xfrm>
              <a:off x="4224" y="3696"/>
              <a:ext cx="192" cy="336"/>
              <a:chOff x="1872" y="3504"/>
              <a:chExt cx="192" cy="336"/>
            </a:xfrm>
          </p:grpSpPr>
          <p:sp>
            <p:nvSpPr>
              <p:cNvPr id="182299" name="AutoShape 61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96" cy="96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l-PL" altLang="pl-P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00" name="Line 62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01" name="Line 63"/>
              <p:cNvSpPr>
                <a:spLocks noChangeShapeType="1"/>
              </p:cNvSpPr>
              <p:nvPr/>
            </p:nvSpPr>
            <p:spPr bwMode="auto">
              <a:xfrm flipH="1">
                <a:off x="1872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02" name="Line 64"/>
              <p:cNvSpPr>
                <a:spLocks noChangeShapeType="1"/>
              </p:cNvSpPr>
              <p:nvPr/>
            </p:nvSpPr>
            <p:spPr bwMode="auto">
              <a:xfrm>
                <a:off x="1968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03" name="Line 65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287" name="Group 66"/>
            <p:cNvGrpSpPr>
              <a:grpSpLocks/>
            </p:cNvGrpSpPr>
            <p:nvPr/>
          </p:nvGrpSpPr>
          <p:grpSpPr bwMode="auto">
            <a:xfrm>
              <a:off x="3792" y="3744"/>
              <a:ext cx="192" cy="336"/>
              <a:chOff x="1872" y="3504"/>
              <a:chExt cx="192" cy="336"/>
            </a:xfrm>
          </p:grpSpPr>
          <p:sp>
            <p:nvSpPr>
              <p:cNvPr id="182294" name="AutoShape 6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96" cy="96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l-PL" altLang="pl-P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295" name="Line 68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296" name="Line 69"/>
              <p:cNvSpPr>
                <a:spLocks noChangeShapeType="1"/>
              </p:cNvSpPr>
              <p:nvPr/>
            </p:nvSpPr>
            <p:spPr bwMode="auto">
              <a:xfrm flipH="1">
                <a:off x="1872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297" name="Line 70"/>
              <p:cNvSpPr>
                <a:spLocks noChangeShapeType="1"/>
              </p:cNvSpPr>
              <p:nvPr/>
            </p:nvSpPr>
            <p:spPr bwMode="auto">
              <a:xfrm>
                <a:off x="1968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298" name="Line 71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288" name="Group 72"/>
            <p:cNvGrpSpPr>
              <a:grpSpLocks/>
            </p:cNvGrpSpPr>
            <p:nvPr/>
          </p:nvGrpSpPr>
          <p:grpSpPr bwMode="auto">
            <a:xfrm>
              <a:off x="4464" y="3792"/>
              <a:ext cx="192" cy="336"/>
              <a:chOff x="1872" y="3504"/>
              <a:chExt cx="192" cy="336"/>
            </a:xfrm>
          </p:grpSpPr>
          <p:sp>
            <p:nvSpPr>
              <p:cNvPr id="182289" name="AutoShape 73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96" cy="96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l-PL" altLang="pl-P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290" name="Line 74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291" name="Line 75"/>
              <p:cNvSpPr>
                <a:spLocks noChangeShapeType="1"/>
              </p:cNvSpPr>
              <p:nvPr/>
            </p:nvSpPr>
            <p:spPr bwMode="auto">
              <a:xfrm flipH="1">
                <a:off x="1872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292" name="Line 76"/>
              <p:cNvSpPr>
                <a:spLocks noChangeShapeType="1"/>
              </p:cNvSpPr>
              <p:nvPr/>
            </p:nvSpPr>
            <p:spPr bwMode="auto">
              <a:xfrm>
                <a:off x="1968" y="374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293" name="Line 77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012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534400" cy="4114800"/>
          </a:xfrm>
        </p:spPr>
        <p:txBody>
          <a:bodyPr/>
          <a:lstStyle/>
          <a:p>
            <a:pPr algn="just">
              <a:spcBef>
                <a:spcPts val="100"/>
              </a:spcBef>
              <a:spcAft>
                <a:spcPct val="55000"/>
              </a:spcAft>
              <a:buFontTx/>
              <a:buNone/>
            </a:pPr>
            <a:r>
              <a:rPr lang="pl-PL" altLang="pl-PL" sz="2500" b="1" smtClean="0"/>
              <a:t>Menedżerowie najwyższego szczebla (naczelne kierownictwo)</a:t>
            </a:r>
            <a:endParaRPr lang="pl-PL" altLang="pl-PL" sz="2200" b="1" smtClean="0"/>
          </a:p>
          <a:p>
            <a:pPr algn="just">
              <a:spcBef>
                <a:spcPts val="400"/>
              </a:spcBef>
              <a:spcAft>
                <a:spcPts val="700"/>
              </a:spcAft>
            </a:pPr>
            <a:r>
              <a:rPr lang="pl-PL" altLang="pl-PL" sz="2300" smtClean="0"/>
              <a:t>Stanowią oni względnie niewielką grupę kadry kierowniczej kontrolującą firmę i odpowiedzialną za całokształt zarządzania organizacją. Posługują się tytułami: prezesa, wiceprezesa, dyrektora naczelnego, dyrektora zarządzającego, prezydenta</a:t>
            </a:r>
          </a:p>
          <a:p>
            <a:pPr algn="just">
              <a:spcBef>
                <a:spcPts val="1500"/>
              </a:spcBef>
              <a:spcAft>
                <a:spcPts val="400"/>
              </a:spcAft>
            </a:pPr>
            <a:r>
              <a:rPr lang="pl-PL" altLang="pl-PL" sz="2300" smtClean="0"/>
              <a:t>Kierownicy tego szczebla:</a:t>
            </a:r>
          </a:p>
          <a:p>
            <a:pPr lvl="1" algn="just"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-"/>
            </a:pPr>
            <a:r>
              <a:rPr lang="pl-PL" altLang="pl-PL" sz="2300" smtClean="0"/>
              <a:t>wyznaczają cele organizacji, jej strategię. </a:t>
            </a:r>
          </a:p>
          <a:p>
            <a:pPr lvl="1" algn="just"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-"/>
            </a:pPr>
            <a:r>
              <a:rPr lang="pl-PL" altLang="pl-PL" sz="2300" smtClean="0"/>
              <a:t>reprezentują oficjalnie organizacje w kontaktach zewnętrznych z innymi firmami lub organizacjami. </a:t>
            </a:r>
          </a:p>
          <a:p>
            <a:pPr lvl="1" algn="just"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-"/>
            </a:pPr>
            <a:r>
              <a:rPr lang="pl-PL" altLang="pl-PL" sz="2300" smtClean="0"/>
              <a:t>podejmują decyzje dotyczące zakupu nowych firm, inwestycji badawczo-rozwojowych, wchodzenia na nowe rynki lub wycofywania się z nich czy też budowy nowych zakładów. </a:t>
            </a:r>
          </a:p>
          <a:p>
            <a:pPr algn="just">
              <a:spcBef>
                <a:spcPts val="1400"/>
              </a:spcBef>
              <a:spcAft>
                <a:spcPts val="400"/>
              </a:spcAft>
            </a:pPr>
            <a:r>
              <a:rPr lang="pl-PL" altLang="pl-PL" sz="2300" smtClean="0"/>
              <a:t>Ich praca jest niezwykle złożona i zróżnicowana.</a:t>
            </a:r>
            <a:endParaRPr lang="pl-PL" altLang="pl-PL" sz="2200" smtClean="0"/>
          </a:p>
        </p:txBody>
      </p:sp>
    </p:spTree>
    <p:extLst>
      <p:ext uri="{BB962C8B-B14F-4D97-AF65-F5344CB8AC3E}">
        <p14:creationId xmlns:p14="http://schemas.microsoft.com/office/powerpoint/2010/main" val="17879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458200" cy="4114800"/>
          </a:xfrm>
        </p:spPr>
        <p:txBody>
          <a:bodyPr/>
          <a:lstStyle/>
          <a:p>
            <a:pPr algn="just">
              <a:spcBef>
                <a:spcPts val="400"/>
              </a:spcBef>
              <a:spcAft>
                <a:spcPct val="55000"/>
              </a:spcAft>
              <a:buFontTx/>
              <a:buNone/>
            </a:pPr>
            <a:r>
              <a:rPr lang="pl-PL" altLang="pl-PL" sz="2500" b="1" smtClean="0"/>
              <a:t>Menedżerowie średniego szczebla</a:t>
            </a:r>
            <a:endParaRPr lang="pl-PL" altLang="pl-PL" sz="3100" b="1" smtClean="0"/>
          </a:p>
          <a:p>
            <a:pPr algn="just">
              <a:spcBef>
                <a:spcPts val="400"/>
              </a:spcBef>
              <a:spcAft>
                <a:spcPct val="65000"/>
              </a:spcAft>
            </a:pPr>
            <a:r>
              <a:rPr lang="pl-PL" altLang="pl-PL" sz="2200" smtClean="0"/>
              <a:t>Kierownicy ci odpowiadają przede wszystkim za realizację polityki i planów opracowanych na najwyższym szczeblu oraz za nadzorowanie i koordynację działań menedżerów niższego szczebla. </a:t>
            </a:r>
          </a:p>
          <a:p>
            <a:pPr algn="just">
              <a:spcBef>
                <a:spcPts val="400"/>
              </a:spcBef>
              <a:spcAft>
                <a:spcPct val="65000"/>
              </a:spcAft>
            </a:pPr>
            <a:r>
              <a:rPr lang="pl-PL" altLang="pl-PL" sz="2200" smtClean="0"/>
              <a:t>Ich rola polega na równoważeniu wymagań stawianych przez ich przełożonych z możliwościami podwładnych. </a:t>
            </a:r>
          </a:p>
          <a:p>
            <a:pPr algn="just">
              <a:spcBef>
                <a:spcPts val="400"/>
              </a:spcBef>
              <a:spcAft>
                <a:spcPct val="65000"/>
              </a:spcAft>
            </a:pPr>
            <a:r>
              <a:rPr lang="pl-PL" altLang="pl-PL" sz="2200" smtClean="0"/>
              <a:t>Posługują się tytułami: kierownik zakładu, działu, szef wydziału</a:t>
            </a:r>
          </a:p>
          <a:p>
            <a:pPr algn="just">
              <a:spcBef>
                <a:spcPts val="400"/>
              </a:spcBef>
              <a:spcAft>
                <a:spcPct val="65000"/>
              </a:spcAft>
            </a:pPr>
            <a:r>
              <a:rPr lang="pl-PL" altLang="pl-PL" sz="2200" smtClean="0"/>
              <a:t>Kierownicy zakładów zajmują się np. zarządzaniem zapasami, kontrolą jakości, awariami sprzętu, itp. </a:t>
            </a:r>
          </a:p>
          <a:p>
            <a:pPr algn="just">
              <a:spcBef>
                <a:spcPts val="400"/>
              </a:spcBef>
              <a:spcAft>
                <a:spcPct val="65000"/>
              </a:spcAft>
            </a:pPr>
            <a:r>
              <a:rPr lang="pl-PL" altLang="pl-PL" sz="2200" smtClean="0"/>
              <a:t>Są oni niezbędni, aby łączyć niższe i wyższe szczeble organizacji i realizować strategie i plany przygotowywane na szczycie hierarchii. </a:t>
            </a:r>
          </a:p>
          <a:p>
            <a:pPr algn="just">
              <a:spcBef>
                <a:spcPts val="400"/>
              </a:spcBef>
              <a:spcAft>
                <a:spcPct val="65000"/>
              </a:spcAft>
            </a:pPr>
            <a:r>
              <a:rPr lang="pl-PL" altLang="pl-PL" sz="2200" smtClean="0"/>
              <a:t>w nowoczesnych „spłaszczonych” strukturach organizacyjnych następuje ograniczenie liczby menedżerów średniego szczebla.</a:t>
            </a:r>
          </a:p>
        </p:txBody>
      </p:sp>
    </p:spTree>
    <p:extLst>
      <p:ext uri="{BB962C8B-B14F-4D97-AF65-F5344CB8AC3E}">
        <p14:creationId xmlns:p14="http://schemas.microsoft.com/office/powerpoint/2010/main" val="31197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4114800"/>
          </a:xfrm>
        </p:spPr>
        <p:txBody>
          <a:bodyPr/>
          <a:lstStyle/>
          <a:p>
            <a:pPr algn="just">
              <a:spcBef>
                <a:spcPts val="400"/>
              </a:spcBef>
              <a:spcAft>
                <a:spcPct val="55000"/>
              </a:spcAft>
              <a:buFontTx/>
              <a:buNone/>
            </a:pPr>
            <a:r>
              <a:rPr lang="pl-PL" altLang="pl-PL" sz="2500" b="1" smtClean="0"/>
              <a:t>Menedżerowie niższego szczebla</a:t>
            </a:r>
            <a:endParaRPr lang="pl-PL" altLang="pl-PL" sz="3100" b="1" smtClean="0"/>
          </a:p>
          <a:p>
            <a:pPr algn="just">
              <a:spcBef>
                <a:spcPts val="400"/>
              </a:spcBef>
              <a:spcAft>
                <a:spcPct val="55000"/>
              </a:spcAft>
            </a:pPr>
            <a:r>
              <a:rPr lang="pl-PL" altLang="pl-PL" sz="2300" smtClean="0"/>
              <a:t>Menedżerowie ci nadzorują i koordynują działania pracowników wykonawczych w organizacji. Nie są przełożonymi innych kierowników.</a:t>
            </a:r>
          </a:p>
          <a:p>
            <a:pPr algn="just">
              <a:spcBef>
                <a:spcPts val="400"/>
              </a:spcBef>
              <a:spcAft>
                <a:spcPct val="55000"/>
              </a:spcAft>
            </a:pPr>
            <a:r>
              <a:rPr lang="pl-PL" altLang="pl-PL" sz="2300" smtClean="0"/>
              <a:t>Posługują się tytułami: mistrz, brygadzista, kierownik biura, lider projektu</a:t>
            </a:r>
          </a:p>
          <a:p>
            <a:pPr algn="just">
              <a:spcBef>
                <a:spcPts val="400"/>
              </a:spcBef>
              <a:spcAft>
                <a:spcPct val="55000"/>
              </a:spcAft>
            </a:pPr>
            <a:r>
              <a:rPr lang="pl-PL" altLang="pl-PL" sz="2300" smtClean="0"/>
              <a:t>Najczęściej stanowiska te są pierwszymi stanowiskami kierowniczymi pracowników awansowanych z szeregu personelu wykonawczego. </a:t>
            </a:r>
          </a:p>
          <a:p>
            <a:pPr algn="just">
              <a:spcBef>
                <a:spcPts val="400"/>
              </a:spcBef>
              <a:spcAft>
                <a:spcPct val="55000"/>
              </a:spcAft>
            </a:pPr>
            <a:r>
              <a:rPr lang="pl-PL" altLang="pl-PL" sz="2300" smtClean="0"/>
              <a:t>Zajmują najniższy szczebel w hierarchii kierownictwa.</a:t>
            </a:r>
          </a:p>
        </p:txBody>
      </p:sp>
    </p:spTree>
    <p:extLst>
      <p:ext uri="{BB962C8B-B14F-4D97-AF65-F5344CB8AC3E}">
        <p14:creationId xmlns:p14="http://schemas.microsoft.com/office/powerpoint/2010/main" val="27890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Podział menedżerów wg obszaru zarządzania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8763000" cy="4114800"/>
          </a:xfrm>
        </p:spPr>
        <p:txBody>
          <a:bodyPr/>
          <a:lstStyle/>
          <a:p>
            <a:r>
              <a:rPr lang="pl-PL" altLang="pl-PL" b="1" smtClean="0">
                <a:solidFill>
                  <a:srgbClr val="000099"/>
                </a:solidFill>
              </a:rPr>
              <a:t>menedżerowie ogólni</a:t>
            </a:r>
            <a:r>
              <a:rPr lang="pl-PL" altLang="pl-PL" smtClean="0"/>
              <a:t> </a:t>
            </a:r>
            <a:r>
              <a:rPr lang="pl-PL" altLang="pl-PL" sz="2000" smtClean="0"/>
              <a:t>- nadzorują całą jednostkę i ponoszą odpowiedzialność za wszystkie jej działania, np. produkcja, marketing, finanse. Muszą dysponować podstawową znajomością wszystkich dziedzin zarządzania</a:t>
            </a:r>
            <a:r>
              <a:rPr lang="pl-PL" altLang="pl-PL" smtClean="0"/>
              <a:t>.</a:t>
            </a:r>
          </a:p>
          <a:p>
            <a:pPr>
              <a:spcBef>
                <a:spcPts val="1200"/>
              </a:spcBef>
            </a:pPr>
            <a:r>
              <a:rPr lang="pl-PL" altLang="pl-PL" b="1" smtClean="0">
                <a:solidFill>
                  <a:srgbClr val="000099"/>
                </a:solidFill>
              </a:rPr>
              <a:t>menedżerowie funkcjonalni</a:t>
            </a:r>
            <a:r>
              <a:rPr lang="pl-PL" altLang="pl-PL" smtClean="0"/>
              <a:t> - </a:t>
            </a:r>
            <a:r>
              <a:rPr lang="pl-PL" altLang="pl-PL" sz="2000" smtClean="0"/>
              <a:t>ponoszą odpowiedzialność tylko za jeden rodzaj działalności, np.:</a:t>
            </a:r>
          </a:p>
          <a:p>
            <a:pPr lvl="1"/>
            <a:r>
              <a:rPr lang="pl-PL" altLang="pl-PL" sz="2600" smtClean="0"/>
              <a:t>menedżerowie marketingu,</a:t>
            </a:r>
          </a:p>
          <a:p>
            <a:pPr lvl="1"/>
            <a:r>
              <a:rPr lang="pl-PL" altLang="pl-PL" sz="2600" smtClean="0"/>
              <a:t>menedżerowie finansów,</a:t>
            </a:r>
          </a:p>
          <a:p>
            <a:pPr lvl="1"/>
            <a:r>
              <a:rPr lang="pl-PL" altLang="pl-PL" sz="2600" smtClean="0"/>
              <a:t>menedżerowie produkcji,</a:t>
            </a:r>
          </a:p>
          <a:p>
            <a:pPr lvl="1"/>
            <a:r>
              <a:rPr lang="pl-PL" altLang="pl-PL" sz="2600" smtClean="0"/>
              <a:t>menedżerowie zasobów ludzkich,</a:t>
            </a:r>
          </a:p>
          <a:p>
            <a:pPr lvl="1"/>
            <a:r>
              <a:rPr lang="pl-PL" altLang="pl-PL" sz="2600" smtClean="0"/>
              <a:t>menedżerowie public-relations,</a:t>
            </a:r>
          </a:p>
          <a:p>
            <a:pPr lvl="1"/>
            <a:r>
              <a:rPr lang="pl-PL" altLang="pl-PL" sz="2600" smtClean="0"/>
              <a:t>menedżerowie badań i rozwoju,</a:t>
            </a:r>
          </a:p>
          <a:p>
            <a:pPr lvl="1"/>
            <a:r>
              <a:rPr lang="pl-PL" altLang="pl-PL" sz="2600" smtClean="0"/>
              <a:t>menedżerowie logistyki.</a:t>
            </a:r>
          </a:p>
        </p:txBody>
      </p:sp>
    </p:spTree>
    <p:extLst>
      <p:ext uri="{BB962C8B-B14F-4D97-AF65-F5344CB8AC3E}">
        <p14:creationId xmlns:p14="http://schemas.microsoft.com/office/powerpoint/2010/main" val="26142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Podział menedżerów ze względu </a:t>
            </a:r>
            <a:br>
              <a:rPr lang="pl-PL" altLang="pl-PL" sz="3500" b="1" smtClean="0">
                <a:solidFill>
                  <a:srgbClr val="000099"/>
                </a:solidFill>
              </a:rPr>
            </a:br>
            <a:r>
              <a:rPr lang="pl-PL" altLang="pl-PL" sz="3500" b="1" smtClean="0">
                <a:solidFill>
                  <a:srgbClr val="000099"/>
                </a:solidFill>
              </a:rPr>
              <a:t>na stosunek do powierzanych </a:t>
            </a:r>
            <a:br>
              <a:rPr lang="pl-PL" altLang="pl-PL" sz="3500" b="1" smtClean="0">
                <a:solidFill>
                  <a:srgbClr val="000099"/>
                </a:solidFill>
              </a:rPr>
            </a:br>
            <a:r>
              <a:rPr lang="pl-PL" altLang="pl-PL" sz="3500" b="1" smtClean="0">
                <a:solidFill>
                  <a:srgbClr val="000099"/>
                </a:solidFill>
              </a:rPr>
              <a:t>i zarządzanych przez nich zasobów</a:t>
            </a:r>
          </a:p>
        </p:txBody>
      </p:sp>
      <p:graphicFrame>
        <p:nvGraphicFramePr>
          <p:cNvPr id="188419" name="Object 1024"/>
          <p:cNvGraphicFramePr>
            <a:graphicFrameLocks noChangeAspect="1"/>
          </p:cNvGraphicFramePr>
          <p:nvPr/>
        </p:nvGraphicFramePr>
        <p:xfrm>
          <a:off x="304800" y="2384425"/>
          <a:ext cx="8534400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27" name="Dokument" r:id="rId3" imgW="6597396" imgH="2750820" progId="Word.Document.8">
                  <p:embed/>
                </p:oleObj>
              </mc:Choice>
              <mc:Fallback>
                <p:oleObj name="Dokument" r:id="rId3" imgW="6597396" imgH="27508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84425"/>
                        <a:ext cx="8534400" cy="355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20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0" y="2270125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dirty="0">
                <a:solidFill>
                  <a:srgbClr val="000099"/>
                </a:solidFill>
              </a:rPr>
              <a:t>Trening </a:t>
            </a:r>
            <a:r>
              <a:rPr lang="pl-PL" altLang="pl-PL" sz="4000" dirty="0" smtClean="0">
                <a:solidFill>
                  <a:srgbClr val="000099"/>
                </a:solidFill>
              </a:rPr>
              <a:t>menedżerski 2</a:t>
            </a:r>
            <a:endParaRPr lang="pl-PL" altLang="pl-PL" sz="40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40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4000" dirty="0">
                <a:solidFill>
                  <a:srgbClr val="000099"/>
                </a:solidFill>
              </a:rPr>
              <a:t>Cechy współczesnego menedżera </a:t>
            </a:r>
            <a:r>
              <a:rPr lang="pl-PL" altLang="pl-PL" sz="4000" dirty="0" smtClean="0">
                <a:solidFill>
                  <a:srgbClr val="000099"/>
                </a:solidFill>
              </a:rPr>
              <a:t/>
            </a:r>
            <a:br>
              <a:rPr lang="pl-PL" altLang="pl-PL" sz="4000" dirty="0" smtClean="0">
                <a:solidFill>
                  <a:srgbClr val="000099"/>
                </a:solidFill>
              </a:rPr>
            </a:br>
            <a:r>
              <a:rPr lang="pl-PL" altLang="pl-PL" sz="4000" dirty="0" smtClean="0">
                <a:solidFill>
                  <a:srgbClr val="000099"/>
                </a:solidFill>
              </a:rPr>
              <a:t>spółki komunalnej</a:t>
            </a:r>
            <a:endParaRPr lang="pl-PL" altLang="pl-PL" sz="4000" dirty="0">
              <a:solidFill>
                <a:srgbClr val="000099"/>
              </a:solidFill>
            </a:endParaRPr>
          </a:p>
        </p:txBody>
      </p:sp>
      <p:sp>
        <p:nvSpPr>
          <p:cNvPr id="497667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5000"/>
              </a:spcBef>
              <a:buFontTx/>
              <a:buNone/>
            </a:pPr>
            <a:endParaRPr lang="pl-PL" altLang="pl-PL" sz="3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5000"/>
              </a:spcBef>
              <a:buFontTx/>
              <a:buNone/>
            </a:pPr>
            <a:endParaRPr lang="pl-PL" altLang="pl-PL" sz="3000" b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5000"/>
              </a:spcBef>
              <a:buFontTx/>
              <a:buNone/>
            </a:pPr>
            <a:endParaRPr lang="pl-PL" altLang="pl-PL" sz="3000" b="0">
              <a:solidFill>
                <a:srgbClr val="000000"/>
              </a:solidFill>
            </a:endParaRPr>
          </a:p>
        </p:txBody>
      </p:sp>
      <p:sp>
        <p:nvSpPr>
          <p:cNvPr id="193540" name="Text Box 2050"/>
          <p:cNvSpPr txBox="1">
            <a:spLocks noChangeArrowheads="1"/>
          </p:cNvSpPr>
          <p:nvPr/>
        </p:nvSpPr>
        <p:spPr bwMode="auto">
          <a:xfrm>
            <a:off x="0" y="2582034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dirty="0" smtClean="0">
                <a:solidFill>
                  <a:srgbClr val="000099"/>
                </a:solidFill>
              </a:rPr>
              <a:t>Style </a:t>
            </a:r>
            <a:r>
              <a:rPr lang="pl-PL" altLang="pl-PL" sz="4000" dirty="0">
                <a:solidFill>
                  <a:srgbClr val="000099"/>
                </a:solidFill>
              </a:rPr>
              <a:t>kierowania zespołem pracowniczym</a:t>
            </a:r>
          </a:p>
        </p:txBody>
      </p:sp>
    </p:spTree>
    <p:extLst>
      <p:ext uri="{BB962C8B-B14F-4D97-AF65-F5344CB8AC3E}">
        <p14:creationId xmlns:p14="http://schemas.microsoft.com/office/powerpoint/2010/main" val="40416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6200" y="838200"/>
            <a:ext cx="9144000" cy="1828800"/>
          </a:xfrm>
        </p:spPr>
        <p:txBody>
          <a:bodyPr/>
          <a:lstStyle/>
          <a:p>
            <a:r>
              <a:rPr lang="pl-PL" altLang="pl-PL" sz="2500" smtClean="0"/>
              <a:t>Przez </a:t>
            </a:r>
            <a:r>
              <a:rPr lang="pl-PL" altLang="pl-PL" sz="2500" b="1" smtClean="0"/>
              <a:t>styl kierowania</a:t>
            </a:r>
            <a:r>
              <a:rPr lang="pl-PL" altLang="pl-PL" sz="2500" smtClean="0"/>
              <a:t> zespołem pracowniczym rozumie się zazwyczaj sposób postępowania kierownika w kontaktach z pracownikami podwładnymi. Określa on więc postawę kierownika wobec zarządzanego zespołu, wobec potrzeb oraz problemów zawodowych i osobistych pracowników. Wpływa w istotnym zakresie na charakter stosunków pomiędzy kierownikiem i podwładnymi oraz wewnątrz zespołów pracowniczych.</a:t>
            </a:r>
          </a:p>
          <a:p>
            <a:r>
              <a:rPr lang="pl-PL" altLang="pl-PL" sz="2500" smtClean="0"/>
              <a:t>W analizach stylów kierowania można spotkać wiele różnorodnych podziałów i typologii. Niektórzy autorzy uważają, że tyle stylów kierowania ilu menedżerów w konkretnej firmie.</a:t>
            </a:r>
          </a:p>
          <a:p>
            <a:r>
              <a:rPr lang="pl-PL" altLang="pl-PL" sz="2500" smtClean="0"/>
              <a:t>Najbardziej znany podział stylów kierowania wiąże się z koncepcją amerykańskiego psychologa J.A. Browna, który wyróżnił trzy podstawowe style kierowania ze względu na stopień swobody działania podwładnych, a mianowicie: autokratyczny, demokratyczny i liberalny (bierny). </a:t>
            </a:r>
          </a:p>
        </p:txBody>
      </p:sp>
      <p:sp>
        <p:nvSpPr>
          <p:cNvPr id="194563" name="Rectangle 5"/>
          <p:cNvSpPr>
            <a:spLocks noChangeArrowheads="1"/>
          </p:cNvSpPr>
          <p:nvPr/>
        </p:nvSpPr>
        <p:spPr bwMode="auto">
          <a:xfrm>
            <a:off x="1198563" y="15875"/>
            <a:ext cx="68135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3500">
                <a:solidFill>
                  <a:srgbClr val="000099"/>
                </a:solidFill>
              </a:rPr>
              <a:t>Istota stylów kierowania zespołami</a:t>
            </a:r>
          </a:p>
        </p:txBody>
      </p:sp>
    </p:spTree>
    <p:extLst>
      <p:ext uri="{BB962C8B-B14F-4D97-AF65-F5344CB8AC3E}">
        <p14:creationId xmlns:p14="http://schemas.microsoft.com/office/powerpoint/2010/main" val="77154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6200" y="838200"/>
            <a:ext cx="9144000" cy="1828800"/>
          </a:xfrm>
        </p:spPr>
        <p:txBody>
          <a:bodyPr/>
          <a:lstStyle/>
          <a:p>
            <a:r>
              <a:rPr lang="pl-PL" altLang="pl-PL" sz="2600" smtClean="0"/>
              <a:t>Styl </a:t>
            </a:r>
            <a:r>
              <a:rPr lang="pl-PL" altLang="pl-PL" sz="2600" b="1" smtClean="0"/>
              <a:t>autokratyczny</a:t>
            </a:r>
            <a:r>
              <a:rPr lang="pl-PL" altLang="pl-PL" sz="2600" smtClean="0"/>
              <a:t> (autorytarny) charakteryzuje się następującymi przejawami:</a:t>
            </a:r>
          </a:p>
          <a:p>
            <a:pPr lvl="1"/>
            <a:r>
              <a:rPr lang="pl-PL" altLang="pl-PL" sz="2600" smtClean="0"/>
              <a:t>określanie działalności grupy samodzielnie przez kierownika, bez konsultacji,</a:t>
            </a:r>
          </a:p>
          <a:p>
            <a:pPr lvl="1"/>
            <a:r>
              <a:rPr lang="pl-PL" altLang="pl-PL" sz="2600" smtClean="0"/>
              <a:t>niedopuszczanie podwładnych do udziału w podejmowaniu decyzji,</a:t>
            </a:r>
          </a:p>
          <a:p>
            <a:pPr lvl="1"/>
            <a:r>
              <a:rPr lang="pl-PL" altLang="pl-PL" sz="2600" smtClean="0"/>
              <a:t>przewaga kar i nagan nad nagrodami i pochwałami,</a:t>
            </a:r>
          </a:p>
          <a:p>
            <a:pPr lvl="1"/>
            <a:r>
              <a:rPr lang="pl-PL" altLang="pl-PL" sz="2600" smtClean="0"/>
              <a:t>drobiazgowe formułowanie zadań i metod ich wykonywania bez pozostawienia podwładnym pola do samodzielności i inicjatywy,</a:t>
            </a:r>
          </a:p>
          <a:p>
            <a:pPr lvl="1"/>
            <a:r>
              <a:rPr lang="pl-PL" altLang="pl-PL" sz="2600" smtClean="0"/>
              <a:t>utrzymywanie dystansu w stosunkach z pracownikami,</a:t>
            </a:r>
          </a:p>
          <a:p>
            <a:pPr lvl="1"/>
            <a:r>
              <a:rPr lang="pl-PL" altLang="pl-PL" sz="2600" smtClean="0"/>
              <a:t>dążenie do koncentracji informacji w „rękach” kierownika.</a:t>
            </a:r>
          </a:p>
        </p:txBody>
      </p:sp>
      <p:sp>
        <p:nvSpPr>
          <p:cNvPr id="195587" name="Rectangle 5"/>
          <p:cNvSpPr>
            <a:spLocks noChangeArrowheads="1"/>
          </p:cNvSpPr>
          <p:nvPr/>
        </p:nvSpPr>
        <p:spPr bwMode="auto">
          <a:xfrm>
            <a:off x="1354138" y="15875"/>
            <a:ext cx="65055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3500">
                <a:solidFill>
                  <a:srgbClr val="000099"/>
                </a:solidFill>
              </a:rPr>
              <a:t>Style kierowania wg J.A. Browna</a:t>
            </a:r>
          </a:p>
        </p:txBody>
      </p:sp>
    </p:spTree>
    <p:extLst>
      <p:ext uri="{BB962C8B-B14F-4D97-AF65-F5344CB8AC3E}">
        <p14:creationId xmlns:p14="http://schemas.microsoft.com/office/powerpoint/2010/main" val="38253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pl-PL" altLang="pl-PL" sz="3500" dirty="0">
                <a:solidFill>
                  <a:srgbClr val="000099"/>
                </a:solidFill>
              </a:rPr>
              <a:t>Podstawy </a:t>
            </a:r>
            <a:r>
              <a:rPr lang="pl-PL" altLang="pl-PL" sz="3500" dirty="0" smtClean="0">
                <a:solidFill>
                  <a:srgbClr val="000099"/>
                </a:solidFill>
              </a:rPr>
              <a:t>zarządzania - </a:t>
            </a:r>
            <a:r>
              <a:rPr lang="pl-PL" altLang="pl-PL" sz="3500" dirty="0">
                <a:solidFill>
                  <a:srgbClr val="000099"/>
                </a:solidFill>
              </a:rPr>
              <a:t>literatura</a:t>
            </a:r>
            <a:endParaRPr lang="pl-PL" altLang="pl-PL" sz="3500" dirty="0">
              <a:solidFill>
                <a:srgbClr val="000000"/>
              </a:solidFill>
            </a:endParaRPr>
          </a:p>
        </p:txBody>
      </p:sp>
      <p:sp>
        <p:nvSpPr>
          <p:cNvPr id="143363" name="Rectangle 5"/>
          <p:cNvSpPr>
            <a:spLocks noChangeArrowheads="1"/>
          </p:cNvSpPr>
          <p:nvPr/>
        </p:nvSpPr>
        <p:spPr bwMode="auto">
          <a:xfrm>
            <a:off x="304800" y="908050"/>
            <a:ext cx="8534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pl-PL" altLang="pl-PL" sz="2400" b="0" dirty="0">
                <a:solidFill>
                  <a:srgbClr val="000000"/>
                </a:solidFill>
              </a:rPr>
              <a:t>Zakrzewska-Bielawska A. (red.), Podstawy zarządzania, Wolters Kluwer business, Warszawa 2012. </a:t>
            </a:r>
          </a:p>
          <a:p>
            <a:pPr algn="just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pl-PL" altLang="pl-PL" sz="2400" b="0" dirty="0" err="1">
                <a:solidFill>
                  <a:srgbClr val="000000"/>
                </a:solidFill>
              </a:rPr>
              <a:t>Stoner</a:t>
            </a:r>
            <a:r>
              <a:rPr lang="pl-PL" altLang="pl-PL" sz="2400" b="0" dirty="0">
                <a:solidFill>
                  <a:srgbClr val="000000"/>
                </a:solidFill>
              </a:rPr>
              <a:t> J., Freeman E., Gilbert D., Kierowanie, Polskie Wydawnictwo Ekonomiczne, </a:t>
            </a:r>
            <a:r>
              <a:rPr lang="pl-PL" altLang="pl-PL" sz="2400" b="0" dirty="0" smtClean="0">
                <a:solidFill>
                  <a:srgbClr val="000000"/>
                </a:solidFill>
              </a:rPr>
              <a:t>Warszawa 2011</a:t>
            </a:r>
            <a:r>
              <a:rPr lang="pl-PL" altLang="pl-PL" sz="2400" b="0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pl-PL" altLang="pl-PL" sz="2400" b="0" dirty="0">
                <a:solidFill>
                  <a:srgbClr val="000000"/>
                </a:solidFill>
              </a:rPr>
              <a:t>Griffin R. W., Podstawy zarządzania organizacjami, Wydawnictwo Naukowe PWN, </a:t>
            </a:r>
            <a:r>
              <a:rPr lang="pl-PL" altLang="pl-PL" sz="2400" b="0" dirty="0" smtClean="0">
                <a:solidFill>
                  <a:srgbClr val="000000"/>
                </a:solidFill>
              </a:rPr>
              <a:t>Warszawa </a:t>
            </a:r>
            <a:r>
              <a:rPr lang="pl-PL" altLang="pl-PL" sz="2400" b="0" dirty="0">
                <a:solidFill>
                  <a:srgbClr val="000000"/>
                </a:solidFill>
              </a:rPr>
              <a:t>2013</a:t>
            </a:r>
          </a:p>
          <a:p>
            <a:pPr algn="just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pl-PL" altLang="pl-PL" sz="2400" b="0" dirty="0">
                <a:solidFill>
                  <a:srgbClr val="000000"/>
                </a:solidFill>
              </a:rPr>
              <a:t>Koźmiński K., Piotrowski W. (red.), Zarządzanie – teoria </a:t>
            </a:r>
            <a:br>
              <a:rPr lang="pl-PL" altLang="pl-PL" sz="2400" b="0" dirty="0">
                <a:solidFill>
                  <a:srgbClr val="000000"/>
                </a:solidFill>
              </a:rPr>
            </a:br>
            <a:r>
              <a:rPr lang="pl-PL" altLang="pl-PL" sz="2400" b="0" dirty="0">
                <a:solidFill>
                  <a:srgbClr val="000000"/>
                </a:solidFill>
              </a:rPr>
              <a:t>i praktyka, Wydawnictwo Naukowe PWN, </a:t>
            </a:r>
            <a:r>
              <a:rPr lang="pl-PL" altLang="pl-PL" sz="2400" b="0" dirty="0" smtClean="0">
                <a:solidFill>
                  <a:srgbClr val="000000"/>
                </a:solidFill>
              </a:rPr>
              <a:t>Warszawa </a:t>
            </a:r>
            <a:r>
              <a:rPr lang="pl-PL" altLang="pl-PL" sz="2400" b="0" dirty="0">
                <a:solidFill>
                  <a:srgbClr val="000000"/>
                </a:solidFill>
              </a:rPr>
              <a:t>2010</a:t>
            </a:r>
          </a:p>
          <a:p>
            <a:pPr algn="just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pl-PL" altLang="pl-PL" sz="2400" b="0" dirty="0">
                <a:solidFill>
                  <a:srgbClr val="000000"/>
                </a:solidFill>
              </a:rPr>
              <a:t>Bielski M., Podstawy teorii organizacji i zarządzania, Wydawnictwo C.H. Beck, </a:t>
            </a:r>
            <a:r>
              <a:rPr lang="pl-PL" altLang="pl-PL" sz="2400" b="0" dirty="0" smtClean="0">
                <a:solidFill>
                  <a:srgbClr val="000000"/>
                </a:solidFill>
              </a:rPr>
              <a:t>Warszawa </a:t>
            </a:r>
            <a:r>
              <a:rPr lang="pl-PL" altLang="pl-PL" sz="2400" b="0" dirty="0">
                <a:solidFill>
                  <a:srgbClr val="000000"/>
                </a:solidFill>
              </a:rPr>
              <a:t>2002.</a:t>
            </a:r>
          </a:p>
          <a:p>
            <a:pPr algn="just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pl-PL" altLang="pl-PL" sz="2400" b="0" dirty="0" err="1">
                <a:solidFill>
                  <a:srgbClr val="000000"/>
                </a:solidFill>
              </a:rPr>
              <a:t>Lachiewicz</a:t>
            </a:r>
            <a:r>
              <a:rPr lang="pl-PL" altLang="pl-PL" sz="2400" b="0" dirty="0">
                <a:solidFill>
                  <a:srgbClr val="000000"/>
                </a:solidFill>
              </a:rPr>
              <a:t> S. (red.), Organizacja pracy kierowniczej, Wydawnictwo Absolwent, </a:t>
            </a:r>
            <a:r>
              <a:rPr lang="pl-PL" altLang="pl-PL" sz="2400" b="0" dirty="0" smtClean="0">
                <a:solidFill>
                  <a:srgbClr val="000000"/>
                </a:solidFill>
              </a:rPr>
              <a:t>Łódź </a:t>
            </a:r>
            <a:r>
              <a:rPr lang="pl-PL" altLang="pl-PL" sz="2400" b="0" dirty="0">
                <a:solidFill>
                  <a:srgbClr val="000000"/>
                </a:solidFill>
              </a:rPr>
              <a:t>1994.</a:t>
            </a:r>
          </a:p>
        </p:txBody>
      </p:sp>
    </p:spTree>
    <p:extLst>
      <p:ext uri="{BB962C8B-B14F-4D97-AF65-F5344CB8AC3E}">
        <p14:creationId xmlns:p14="http://schemas.microsoft.com/office/powerpoint/2010/main" val="16262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6200" y="692150"/>
            <a:ext cx="9144000" cy="1828800"/>
          </a:xfrm>
        </p:spPr>
        <p:txBody>
          <a:bodyPr/>
          <a:lstStyle/>
          <a:p>
            <a:r>
              <a:rPr lang="pl-PL" altLang="pl-PL" sz="2600" smtClean="0"/>
              <a:t>Do zasadniczych przejawów stylu </a:t>
            </a:r>
            <a:r>
              <a:rPr lang="pl-PL" altLang="pl-PL" sz="2600" b="1" smtClean="0"/>
              <a:t>demokratycznego</a:t>
            </a:r>
            <a:r>
              <a:rPr lang="pl-PL" altLang="pl-PL" sz="2600" smtClean="0"/>
              <a:t> (integratywnego) należy zaliczyć:</a:t>
            </a:r>
          </a:p>
          <a:p>
            <a:pPr lvl="1"/>
            <a:r>
              <a:rPr lang="pl-PL" altLang="pl-PL" sz="2400" smtClean="0"/>
              <a:t>uczestnictwo pracowników w podejmowaniu decyzji dotyczących funkcjonowania zespołu,</a:t>
            </a:r>
          </a:p>
          <a:p>
            <a:pPr lvl="1"/>
            <a:r>
              <a:rPr lang="pl-PL" altLang="pl-PL" sz="2400" smtClean="0"/>
              <a:t>dążenie kierownika do konsultowania spraw istotnych dla podległych pracowników i uzyskiwania aprobaty przed ich wprowadzeniem do realizacji,</a:t>
            </a:r>
          </a:p>
          <a:p>
            <a:pPr lvl="1"/>
            <a:r>
              <a:rPr lang="pl-PL" altLang="pl-PL" sz="2400" smtClean="0"/>
              <a:t>przewaga bodźców pozytywnych (nagród) w sferze motywacji pracowników,</a:t>
            </a:r>
          </a:p>
          <a:p>
            <a:pPr lvl="1"/>
            <a:r>
              <a:rPr lang="pl-PL" altLang="pl-PL" sz="2400" smtClean="0"/>
              <a:t>pełne informowanie podwładnych o dotyczących ich sprawach i stosunkach z innymi zespołami czy przedsiębiorstwami,</a:t>
            </a:r>
          </a:p>
          <a:p>
            <a:pPr lvl="1"/>
            <a:r>
              <a:rPr lang="pl-PL" altLang="pl-PL" sz="2400" smtClean="0"/>
              <a:t>umożliwienie pracownikom podwładnym możliwości przejawiania inicjatywy i dążenie do zwiększania zakresu ich samodzielności,</a:t>
            </a:r>
          </a:p>
          <a:p>
            <a:pPr lvl="1"/>
            <a:r>
              <a:rPr lang="pl-PL" altLang="pl-PL" sz="2400" smtClean="0"/>
              <a:t>sprawiedliwe traktowanie wszystkich pracowników, unikanie zachowań i ocen tendencyjnych w stosunku do osób podległych.</a:t>
            </a:r>
          </a:p>
        </p:txBody>
      </p:sp>
      <p:sp>
        <p:nvSpPr>
          <p:cNvPr id="196611" name="Rectangle 5"/>
          <p:cNvSpPr>
            <a:spLocks noChangeArrowheads="1"/>
          </p:cNvSpPr>
          <p:nvPr/>
        </p:nvSpPr>
        <p:spPr bwMode="auto">
          <a:xfrm>
            <a:off x="1354138" y="15875"/>
            <a:ext cx="65055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3500">
                <a:solidFill>
                  <a:srgbClr val="000099"/>
                </a:solidFill>
              </a:rPr>
              <a:t>Style kierowania wg J.A. Browna</a:t>
            </a:r>
          </a:p>
        </p:txBody>
      </p:sp>
    </p:spTree>
    <p:extLst>
      <p:ext uri="{BB962C8B-B14F-4D97-AF65-F5344CB8AC3E}">
        <p14:creationId xmlns:p14="http://schemas.microsoft.com/office/powerpoint/2010/main" val="31523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6200" y="838200"/>
            <a:ext cx="9144000" cy="1828800"/>
          </a:xfrm>
        </p:spPr>
        <p:txBody>
          <a:bodyPr/>
          <a:lstStyle/>
          <a:p>
            <a:r>
              <a:rPr lang="pl-PL" altLang="pl-PL" sz="2600" smtClean="0"/>
              <a:t>Styl </a:t>
            </a:r>
            <a:r>
              <a:rPr lang="pl-PL" altLang="pl-PL" sz="2600" b="1" smtClean="0"/>
              <a:t>liberalny</a:t>
            </a:r>
            <a:r>
              <a:rPr lang="pl-PL" altLang="pl-PL" sz="2600" smtClean="0"/>
              <a:t> (bierny) występujący rzadziej w praktyce kierowniczej, przejawia się natomiast w następujących zachowaniach przełożonego:</a:t>
            </a:r>
          </a:p>
          <a:p>
            <a:pPr lvl="1"/>
            <a:r>
              <a:rPr lang="pl-PL" altLang="pl-PL" sz="2600" smtClean="0"/>
              <a:t>pozostawienie podwładnym pełnej swobody decyzji, dotyczących zadań i sposobów ich wykonania,</a:t>
            </a:r>
          </a:p>
          <a:p>
            <a:pPr lvl="1"/>
            <a:r>
              <a:rPr lang="pl-PL" altLang="pl-PL" sz="2600" smtClean="0"/>
              <a:t>bierność kierownika w zakresie sprawowania funkcji kierowniczych,</a:t>
            </a:r>
          </a:p>
          <a:p>
            <a:pPr lvl="1"/>
            <a:r>
              <a:rPr lang="pl-PL" altLang="pl-PL" sz="2600" smtClean="0"/>
              <a:t>unikanie przez kierownika podejmowania decyzji przy szerokim ich przekazywaniu na szczebel podległy.</a:t>
            </a:r>
          </a:p>
        </p:txBody>
      </p:sp>
      <p:sp>
        <p:nvSpPr>
          <p:cNvPr id="197635" name="Rectangle 5"/>
          <p:cNvSpPr>
            <a:spLocks noChangeArrowheads="1"/>
          </p:cNvSpPr>
          <p:nvPr/>
        </p:nvSpPr>
        <p:spPr bwMode="auto">
          <a:xfrm>
            <a:off x="1354138" y="15875"/>
            <a:ext cx="65055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3500">
                <a:solidFill>
                  <a:srgbClr val="000099"/>
                </a:solidFill>
              </a:rPr>
              <a:t>Style kierowania wg J.A. Browna</a:t>
            </a:r>
          </a:p>
        </p:txBody>
      </p:sp>
    </p:spTree>
    <p:extLst>
      <p:ext uri="{BB962C8B-B14F-4D97-AF65-F5344CB8AC3E}">
        <p14:creationId xmlns:p14="http://schemas.microsoft.com/office/powerpoint/2010/main" val="22176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6200" y="838200"/>
            <a:ext cx="9144000" cy="1828800"/>
          </a:xfrm>
        </p:spPr>
        <p:txBody>
          <a:bodyPr/>
          <a:lstStyle/>
          <a:p>
            <a:r>
              <a:rPr lang="pl-PL" altLang="pl-PL" sz="2400" smtClean="0"/>
              <a:t>Omówione powyżej odmiany stylów kierowania mają charakter modelowy. W praktyce zarządzania występuje </a:t>
            </a:r>
            <a:r>
              <a:rPr lang="pl-PL" altLang="pl-PL" sz="2400" b="1" smtClean="0"/>
              <a:t>wiele form pośrednich</a:t>
            </a:r>
            <a:r>
              <a:rPr lang="pl-PL" altLang="pl-PL" sz="2400" smtClean="0"/>
              <a:t>, łączących w swojej treści różnorodne przejawy wymienionych stylów. Można więc tę różnorodność stylów kierowania przedstawić w formie określonego kontinuum, którego jeden kraniec stanowią style skoncentrowane na osobie kierownika, a drugi – style skoncentrowane na podwładnych.</a:t>
            </a:r>
          </a:p>
          <a:p>
            <a:endParaRPr lang="pl-PL" altLang="pl-PL" sz="2400" smtClean="0"/>
          </a:p>
        </p:txBody>
      </p:sp>
      <p:sp>
        <p:nvSpPr>
          <p:cNvPr id="198659" name="Rectangle 5"/>
          <p:cNvSpPr>
            <a:spLocks noChangeArrowheads="1"/>
          </p:cNvSpPr>
          <p:nvPr/>
        </p:nvSpPr>
        <p:spPr bwMode="auto">
          <a:xfrm>
            <a:off x="1354138" y="15875"/>
            <a:ext cx="65055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3500">
                <a:solidFill>
                  <a:srgbClr val="000099"/>
                </a:solidFill>
              </a:rPr>
              <a:t>Style kierowania wg J.A. Browna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16013" y="3860800"/>
            <a:ext cx="6408737" cy="2728913"/>
            <a:chOff x="703" y="2432"/>
            <a:chExt cx="4037" cy="1719"/>
          </a:xfrm>
        </p:grpSpPr>
        <p:sp>
          <p:nvSpPr>
            <p:cNvPr id="198661" name="Rectangle 5"/>
            <p:cNvSpPr>
              <a:spLocks noChangeArrowheads="1"/>
            </p:cNvSpPr>
            <p:nvPr/>
          </p:nvSpPr>
          <p:spPr bwMode="auto">
            <a:xfrm>
              <a:off x="1021" y="2447"/>
              <a:ext cx="3627" cy="9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Aft>
                  <a:spcPct val="10000"/>
                </a:spcAft>
                <a:buFontTx/>
                <a:buNone/>
              </a:pPr>
              <a:endParaRPr lang="pl-PL" altLang="pl-PL" sz="2100" b="0">
                <a:solidFill>
                  <a:srgbClr val="000000"/>
                </a:solidFill>
              </a:endParaRPr>
            </a:p>
          </p:txBody>
        </p:sp>
        <p:sp>
          <p:nvSpPr>
            <p:cNvPr id="198662" name="Line 6"/>
            <p:cNvSpPr>
              <a:spLocks noChangeShapeType="1"/>
            </p:cNvSpPr>
            <p:nvPr/>
          </p:nvSpPr>
          <p:spPr bwMode="auto">
            <a:xfrm flipV="1">
              <a:off x="1029" y="2432"/>
              <a:ext cx="3627" cy="9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98663" name="Text Box 7"/>
            <p:cNvSpPr txBox="1">
              <a:spLocks noChangeArrowheads="1"/>
            </p:cNvSpPr>
            <p:nvPr/>
          </p:nvSpPr>
          <p:spPr bwMode="auto">
            <a:xfrm>
              <a:off x="1112" y="2492"/>
              <a:ext cx="1594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Aft>
                  <a:spcPct val="10000"/>
                </a:spcAft>
                <a:buFontTx/>
                <a:buNone/>
              </a:pPr>
              <a:r>
                <a:rPr lang="pl-PL" altLang="pl-PL" sz="2000" b="0">
                  <a:solidFill>
                    <a:srgbClr val="000000"/>
                  </a:solidFill>
                </a:rPr>
                <a:t>Zakres władzy kierownika</a:t>
              </a:r>
            </a:p>
          </p:txBody>
        </p:sp>
        <p:sp>
          <p:nvSpPr>
            <p:cNvPr id="198664" name="Text Box 8"/>
            <p:cNvSpPr txBox="1">
              <a:spLocks noChangeArrowheads="1"/>
            </p:cNvSpPr>
            <p:nvPr/>
          </p:nvSpPr>
          <p:spPr bwMode="auto">
            <a:xfrm>
              <a:off x="3017" y="2936"/>
              <a:ext cx="1595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Aft>
                  <a:spcPct val="10000"/>
                </a:spcAft>
                <a:buFontTx/>
                <a:buNone/>
              </a:pPr>
              <a:r>
                <a:rPr lang="pl-PL" altLang="pl-PL" sz="2000" b="0">
                  <a:solidFill>
                    <a:srgbClr val="000000"/>
                  </a:solidFill>
                </a:rPr>
                <a:t>Zakres samodzielności podwładnych</a:t>
              </a:r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703" y="3717"/>
              <a:ext cx="127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Aft>
                  <a:spcPct val="10000"/>
                </a:spcAft>
                <a:buFontTx/>
                <a:buNone/>
              </a:pPr>
              <a:r>
                <a:rPr lang="pl-PL" altLang="pl-PL" sz="1800" b="0">
                  <a:solidFill>
                    <a:srgbClr val="000000"/>
                  </a:solidFill>
                </a:rPr>
                <a:t>style autokratyczne</a:t>
              </a:r>
            </a:p>
          </p:txBody>
        </p:sp>
        <p:sp>
          <p:nvSpPr>
            <p:cNvPr id="198666" name="Text Box 10"/>
            <p:cNvSpPr txBox="1">
              <a:spLocks noChangeArrowheads="1"/>
            </p:cNvSpPr>
            <p:nvPr/>
          </p:nvSpPr>
          <p:spPr bwMode="auto">
            <a:xfrm>
              <a:off x="2064" y="3737"/>
              <a:ext cx="141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Aft>
                  <a:spcPct val="10000"/>
                </a:spcAft>
                <a:buFontTx/>
                <a:buNone/>
              </a:pPr>
              <a:r>
                <a:rPr lang="pl-PL" altLang="pl-PL" sz="1800" b="0">
                  <a:solidFill>
                    <a:srgbClr val="000000"/>
                  </a:solidFill>
                </a:rPr>
                <a:t>style demokratyczne</a:t>
              </a:r>
            </a:p>
          </p:txBody>
        </p:sp>
        <p:sp>
          <p:nvSpPr>
            <p:cNvPr id="198667" name="Text Box 11"/>
            <p:cNvSpPr txBox="1">
              <a:spLocks noChangeArrowheads="1"/>
            </p:cNvSpPr>
            <p:nvPr/>
          </p:nvSpPr>
          <p:spPr bwMode="auto">
            <a:xfrm>
              <a:off x="3742" y="3763"/>
              <a:ext cx="99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Aft>
                  <a:spcPct val="10000"/>
                </a:spcAft>
                <a:buFontTx/>
                <a:buNone/>
              </a:pPr>
              <a:r>
                <a:rPr lang="pl-PL" altLang="pl-PL" sz="1800" b="0">
                  <a:solidFill>
                    <a:srgbClr val="000000"/>
                  </a:solidFill>
                </a:rPr>
                <a:t>style liberalne</a:t>
              </a:r>
            </a:p>
          </p:txBody>
        </p:sp>
        <p:sp>
          <p:nvSpPr>
            <p:cNvPr id="198668" name="Line 12"/>
            <p:cNvSpPr>
              <a:spLocks noChangeShapeType="1"/>
            </p:cNvSpPr>
            <p:nvPr/>
          </p:nvSpPr>
          <p:spPr bwMode="auto">
            <a:xfrm flipV="1">
              <a:off x="1115" y="350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98669" name="Line 13"/>
            <p:cNvSpPr>
              <a:spLocks noChangeShapeType="1"/>
            </p:cNvSpPr>
            <p:nvPr/>
          </p:nvSpPr>
          <p:spPr bwMode="auto">
            <a:xfrm flipV="1">
              <a:off x="1299" y="350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98670" name="Line 14"/>
            <p:cNvSpPr>
              <a:spLocks noChangeShapeType="1"/>
            </p:cNvSpPr>
            <p:nvPr/>
          </p:nvSpPr>
          <p:spPr bwMode="auto">
            <a:xfrm flipV="1">
              <a:off x="1483" y="350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98671" name="Line 15"/>
            <p:cNvSpPr>
              <a:spLocks noChangeShapeType="1"/>
            </p:cNvSpPr>
            <p:nvPr/>
          </p:nvSpPr>
          <p:spPr bwMode="auto">
            <a:xfrm flipV="1">
              <a:off x="1667" y="350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98672" name="Line 16"/>
            <p:cNvSpPr>
              <a:spLocks noChangeShapeType="1"/>
            </p:cNvSpPr>
            <p:nvPr/>
          </p:nvSpPr>
          <p:spPr bwMode="auto">
            <a:xfrm flipV="1">
              <a:off x="2863" y="350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98673" name="Line 17"/>
            <p:cNvSpPr>
              <a:spLocks noChangeShapeType="1"/>
            </p:cNvSpPr>
            <p:nvPr/>
          </p:nvSpPr>
          <p:spPr bwMode="auto">
            <a:xfrm flipV="1">
              <a:off x="2679" y="350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98674" name="Line 18"/>
            <p:cNvSpPr>
              <a:spLocks noChangeShapeType="1"/>
            </p:cNvSpPr>
            <p:nvPr/>
          </p:nvSpPr>
          <p:spPr bwMode="auto">
            <a:xfrm flipV="1">
              <a:off x="2495" y="350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98675" name="Line 19"/>
            <p:cNvSpPr>
              <a:spLocks noChangeShapeType="1"/>
            </p:cNvSpPr>
            <p:nvPr/>
          </p:nvSpPr>
          <p:spPr bwMode="auto">
            <a:xfrm flipV="1">
              <a:off x="3047" y="350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98676" name="Line 20"/>
            <p:cNvSpPr>
              <a:spLocks noChangeShapeType="1"/>
            </p:cNvSpPr>
            <p:nvPr/>
          </p:nvSpPr>
          <p:spPr bwMode="auto">
            <a:xfrm flipV="1">
              <a:off x="4426" y="350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98677" name="Line 21"/>
            <p:cNvSpPr>
              <a:spLocks noChangeShapeType="1"/>
            </p:cNvSpPr>
            <p:nvPr/>
          </p:nvSpPr>
          <p:spPr bwMode="auto">
            <a:xfrm flipV="1">
              <a:off x="4242" y="350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98678" name="Line 22"/>
            <p:cNvSpPr>
              <a:spLocks noChangeShapeType="1"/>
            </p:cNvSpPr>
            <p:nvPr/>
          </p:nvSpPr>
          <p:spPr bwMode="auto">
            <a:xfrm flipV="1">
              <a:off x="4058" y="350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98679" name="Line 23"/>
            <p:cNvSpPr>
              <a:spLocks noChangeShapeType="1"/>
            </p:cNvSpPr>
            <p:nvPr/>
          </p:nvSpPr>
          <p:spPr bwMode="auto">
            <a:xfrm flipV="1">
              <a:off x="3874" y="350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5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5175"/>
            <a:ext cx="9144000" cy="1828800"/>
          </a:xfrm>
        </p:spPr>
        <p:txBody>
          <a:bodyPr/>
          <a:lstStyle/>
          <a:p>
            <a:r>
              <a:rPr lang="pl-PL" altLang="pl-PL" sz="2400" smtClean="0"/>
              <a:t>Kontinuum stylów kierowania można też przedstawić w formie poniższej tabeli:</a:t>
            </a:r>
          </a:p>
          <a:p>
            <a:endParaRPr lang="pl-PL" altLang="pl-PL" sz="2400" smtClean="0"/>
          </a:p>
        </p:txBody>
      </p:sp>
      <p:sp>
        <p:nvSpPr>
          <p:cNvPr id="199683" name="Rectangle 5"/>
          <p:cNvSpPr>
            <a:spLocks noChangeArrowheads="1"/>
          </p:cNvSpPr>
          <p:nvPr/>
        </p:nvSpPr>
        <p:spPr bwMode="auto">
          <a:xfrm>
            <a:off x="1616075" y="0"/>
            <a:ext cx="59404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3500">
                <a:solidFill>
                  <a:srgbClr val="000099"/>
                </a:solidFill>
              </a:rPr>
              <a:t>Kontinuum stylów kierowania</a:t>
            </a:r>
          </a:p>
        </p:txBody>
      </p:sp>
      <p:graphicFrame>
        <p:nvGraphicFramePr>
          <p:cNvPr id="141386" name="Object 74"/>
          <p:cNvGraphicFramePr>
            <a:graphicFrameLocks noChangeAspect="1"/>
          </p:cNvGraphicFramePr>
          <p:nvPr/>
        </p:nvGraphicFramePr>
        <p:xfrm>
          <a:off x="250825" y="2276475"/>
          <a:ext cx="8713788" cy="30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7" name="CorelPhotoPaint.Image.9" r:id="rId3" imgW="6038095" imgH="2133333" progId="CorelPhotoPaint.Image.9">
                  <p:embed/>
                </p:oleObj>
              </mc:Choice>
              <mc:Fallback>
                <p:oleObj name="CorelPhotoPaint.Image.9" r:id="rId3" imgW="6038095" imgH="2133333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76475"/>
                        <a:ext cx="8713788" cy="307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64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0" y="1916832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dirty="0">
                <a:solidFill>
                  <a:srgbClr val="000099"/>
                </a:solidFill>
              </a:rPr>
              <a:t>Trening menedżerski </a:t>
            </a:r>
            <a:r>
              <a:rPr lang="pl-PL" altLang="pl-PL" sz="4000" dirty="0" smtClean="0">
                <a:solidFill>
                  <a:srgbClr val="000099"/>
                </a:solidFill>
              </a:rPr>
              <a:t>3</a:t>
            </a:r>
            <a:endParaRPr lang="pl-PL" altLang="pl-PL" sz="40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40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4000" dirty="0">
                <a:solidFill>
                  <a:srgbClr val="000099"/>
                </a:solidFill>
              </a:rPr>
              <a:t>Style kierowania </a:t>
            </a:r>
            <a:br>
              <a:rPr lang="pl-PL" altLang="pl-PL" sz="4000" dirty="0">
                <a:solidFill>
                  <a:srgbClr val="000099"/>
                </a:solidFill>
              </a:rPr>
            </a:br>
            <a:r>
              <a:rPr lang="pl-PL" altLang="pl-PL" sz="4000" dirty="0">
                <a:solidFill>
                  <a:srgbClr val="000099"/>
                </a:solidFill>
              </a:rPr>
              <a:t>zespołem pracowniczym</a:t>
            </a:r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5000"/>
              </a:spcBef>
              <a:buFontTx/>
              <a:buNone/>
            </a:pPr>
            <a:endParaRPr lang="pl-PL" altLang="pl-PL" sz="3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9144000" cy="1828800"/>
          </a:xfrm>
        </p:spPr>
        <p:txBody>
          <a:bodyPr/>
          <a:lstStyle/>
          <a:p>
            <a:r>
              <a:rPr lang="pl-PL" altLang="pl-PL" sz="2200" smtClean="0"/>
              <a:t>Przedstawiona charakterystyka stylów kierowania pozwala wnioskować, iż przy odpowiednim nastawieniu kadry kierowniczej można osiągnąć stan pogodzenia interesów organizacji (maksymalizacja zadań) z potrzebami pracowników.</a:t>
            </a:r>
          </a:p>
          <a:p>
            <a:pPr>
              <a:buFontTx/>
              <a:buNone/>
            </a:pPr>
            <a:r>
              <a:rPr lang="pl-PL" altLang="pl-PL" sz="2200" smtClean="0"/>
              <a:t>Analizując powyższe modele można sformułować pewne ogólne wnioski:</a:t>
            </a:r>
          </a:p>
          <a:p>
            <a:r>
              <a:rPr lang="pl-PL" altLang="pl-PL" sz="2200" smtClean="0"/>
              <a:t>Stosowanie </a:t>
            </a:r>
            <a:r>
              <a:rPr lang="pl-PL" altLang="pl-PL" sz="2200" b="1" smtClean="0"/>
              <a:t>autokratycznych</a:t>
            </a:r>
            <a:r>
              <a:rPr lang="pl-PL" altLang="pl-PL" sz="2200" smtClean="0"/>
              <a:t> stylów kierowania ludźmi umożliwia często szybkie osiągnięcie efektów ekonomicznych, wzmocnienie dyscypliny formalnej, sprawne podejmowanie jednoosobowych decyzji kierowniczych oraz skuteczność koordynacji i kontroli pracy, zwłaszcza w przypadku stosunkowo prostych zadań. Z drugiej jednak strony formy te wymagają uniwersalizmu kierownika i jego koncentrację na decyzjach operatywnych, wiążą się z brakiem mechanizmów integracyjnych i samokontrolnych w zespołach a ponadto wymagają zwiększenia kosztów kontroli i rozrostu aparatu zarządu.</a:t>
            </a:r>
          </a:p>
          <a:p>
            <a:r>
              <a:rPr lang="pl-PL" altLang="pl-PL" sz="2200" smtClean="0"/>
              <a:t>Natomiast </a:t>
            </a:r>
            <a:r>
              <a:rPr lang="pl-PL" altLang="pl-PL" sz="2200" b="1" smtClean="0"/>
              <a:t>demokratyczne formy kierowania</a:t>
            </a:r>
            <a:r>
              <a:rPr lang="pl-PL" altLang="pl-PL" sz="2200" smtClean="0"/>
              <a:t> pozwalają na osiągnięcie wyższego poziomu integracji zespołu wokół wspólnych celów, na budowanie atmosfery współdziałania oraz zaufania w relacjach przełożeni – podwładni i na systematyczne dochodzenie do wyższej efektywności pracy.</a:t>
            </a:r>
          </a:p>
        </p:txBody>
      </p:sp>
      <p:sp>
        <p:nvSpPr>
          <p:cNvPr id="201731" name="Rectangle 5"/>
          <p:cNvSpPr>
            <a:spLocks noChangeArrowheads="1"/>
          </p:cNvSpPr>
          <p:nvPr/>
        </p:nvSpPr>
        <p:spPr bwMode="auto">
          <a:xfrm>
            <a:off x="1619250" y="0"/>
            <a:ext cx="6053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</a:rPr>
              <a:t>Style kierowania – wnioski ogólne</a:t>
            </a:r>
          </a:p>
        </p:txBody>
      </p:sp>
    </p:spTree>
    <p:extLst>
      <p:ext uri="{BB962C8B-B14F-4D97-AF65-F5344CB8AC3E}">
        <p14:creationId xmlns:p14="http://schemas.microsoft.com/office/powerpoint/2010/main" val="31627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9144000" cy="1828800"/>
          </a:xfrm>
        </p:spPr>
        <p:txBody>
          <a:bodyPr/>
          <a:lstStyle/>
          <a:p>
            <a:r>
              <a:rPr lang="pl-PL" altLang="pl-PL" sz="2400" smtClean="0"/>
              <a:t>Można zatem powiedzieć, że w sytuacjach krańcowych (łatwych lub trudnych) dobre efekty daje kierowanie </a:t>
            </a:r>
            <a:r>
              <a:rPr lang="pl-PL" altLang="pl-PL" sz="2400" b="1" smtClean="0"/>
              <a:t>stylem autokratycznym</a:t>
            </a:r>
            <a:r>
              <a:rPr lang="pl-PL" altLang="pl-PL" sz="2400" smtClean="0"/>
              <a:t>, natomiast w warunkach umiarkowanych bardziej skuteczny jest </a:t>
            </a:r>
            <a:r>
              <a:rPr lang="pl-PL" altLang="pl-PL" sz="2400" b="1" smtClean="0"/>
              <a:t>demokratyczny styl</a:t>
            </a:r>
            <a:r>
              <a:rPr lang="pl-PL" altLang="pl-PL" sz="2400" smtClean="0"/>
              <a:t> kierowania.</a:t>
            </a:r>
          </a:p>
          <a:p>
            <a:r>
              <a:rPr lang="pl-PL" altLang="pl-PL" sz="2400" smtClean="0"/>
              <a:t>Można zatem wyodrębnić pewne rodzaje uwarunkowań wywierających wpływ na </a:t>
            </a:r>
            <a:r>
              <a:rPr lang="pl-PL" altLang="pl-PL" sz="2400" b="1" smtClean="0"/>
              <a:t>dobór skutecznego stylu </a:t>
            </a:r>
            <a:r>
              <a:rPr lang="pl-PL" altLang="pl-PL" sz="2400" smtClean="0"/>
              <a:t>kierowania:</a:t>
            </a:r>
          </a:p>
          <a:p>
            <a:pPr lvl="1"/>
            <a:r>
              <a:rPr lang="pl-PL" altLang="pl-PL" sz="2400" smtClean="0"/>
              <a:t>charakter zadań realizowanych w kierowanym zespole,</a:t>
            </a:r>
          </a:p>
          <a:p>
            <a:pPr lvl="1"/>
            <a:r>
              <a:rPr lang="pl-PL" altLang="pl-PL" sz="2400" smtClean="0"/>
              <a:t>typ osobowości, poziom dojrzałości oraz kwalifikacji pracowników podwładnych,</a:t>
            </a:r>
          </a:p>
          <a:p>
            <a:pPr lvl="1"/>
            <a:r>
              <a:rPr lang="pl-PL" altLang="pl-PL" sz="2400" smtClean="0"/>
              <a:t>subkultura środowisk wykonawczych i kierowniczych,</a:t>
            </a:r>
          </a:p>
          <a:p>
            <a:pPr lvl="1"/>
            <a:r>
              <a:rPr lang="pl-PL" altLang="pl-PL" sz="2400" smtClean="0"/>
              <a:t>stopień zgodności interesów oraz aspiracji kierownictwa i podwładnych,</a:t>
            </a:r>
          </a:p>
          <a:p>
            <a:pPr lvl="1"/>
            <a:r>
              <a:rPr lang="pl-PL" altLang="pl-PL" sz="2400" smtClean="0"/>
              <a:t>cechy osobowości i kwalifikacje kierowników,</a:t>
            </a:r>
          </a:p>
          <a:p>
            <a:pPr lvl="1"/>
            <a:r>
              <a:rPr lang="pl-PL" altLang="pl-PL" sz="2400" smtClean="0"/>
              <a:t>styl pracy jednostki zwierzchniej.</a:t>
            </a:r>
          </a:p>
        </p:txBody>
      </p:sp>
      <p:sp>
        <p:nvSpPr>
          <p:cNvPr id="202755" name="Rectangle 5"/>
          <p:cNvSpPr>
            <a:spLocks noChangeArrowheads="1"/>
          </p:cNvSpPr>
          <p:nvPr/>
        </p:nvSpPr>
        <p:spPr bwMode="auto">
          <a:xfrm>
            <a:off x="1331913" y="0"/>
            <a:ext cx="6605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</a:rPr>
              <a:t>Dobór optymalnego stylu kierowania</a:t>
            </a:r>
          </a:p>
        </p:txBody>
      </p:sp>
    </p:spTree>
    <p:extLst>
      <p:ext uri="{BB962C8B-B14F-4D97-AF65-F5344CB8AC3E}">
        <p14:creationId xmlns:p14="http://schemas.microsoft.com/office/powerpoint/2010/main" val="138144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Otoczenie organizacji</a:t>
            </a:r>
            <a:r>
              <a:rPr lang="pl-PL" altLang="pl-PL" sz="3500" b="1" dirty="0">
                <a:solidFill>
                  <a:srgbClr val="000099"/>
                </a:solidFill>
              </a:rPr>
              <a:t> </a:t>
            </a:r>
            <a:r>
              <a:rPr lang="pl-PL" altLang="pl-PL" sz="3500" b="1" dirty="0" smtClean="0">
                <a:solidFill>
                  <a:srgbClr val="000099"/>
                </a:solidFill>
              </a:rPr>
              <a:t>– kontekst zarządzania</a:t>
            </a:r>
          </a:p>
        </p:txBody>
      </p:sp>
      <p:sp>
        <p:nvSpPr>
          <p:cNvPr id="159747" name="Rectangle 4"/>
          <p:cNvSpPr>
            <a:spLocks noChangeArrowheads="1"/>
          </p:cNvSpPr>
          <p:nvPr/>
        </p:nvSpPr>
        <p:spPr bwMode="auto">
          <a:xfrm>
            <a:off x="314325" y="836613"/>
            <a:ext cx="84248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40000"/>
              </a:spcAft>
              <a:buFontTx/>
              <a:buNone/>
            </a:pPr>
            <a:r>
              <a:rPr lang="pl-PL" altLang="pl-PL" sz="2400" b="0" dirty="0" smtClean="0">
                <a:solidFill>
                  <a:srgbClr val="000000"/>
                </a:solidFill>
              </a:rPr>
              <a:t>Zarządzanie ma charakter wysoce kontekstowy. </a:t>
            </a:r>
            <a:br>
              <a:rPr lang="pl-PL" altLang="pl-PL" sz="2400" b="0" dirty="0" smtClean="0">
                <a:solidFill>
                  <a:srgbClr val="000000"/>
                </a:solidFill>
              </a:rPr>
            </a:br>
            <a:r>
              <a:rPr lang="pl-PL" altLang="pl-PL" sz="2400" b="0" dirty="0" smtClean="0">
                <a:solidFill>
                  <a:srgbClr val="000000"/>
                </a:solidFill>
              </a:rPr>
              <a:t>Przebiega zawsze </a:t>
            </a:r>
            <a:r>
              <a:rPr lang="pl-PL" altLang="pl-PL" sz="2400" u="sng" dirty="0" smtClean="0">
                <a:solidFill>
                  <a:srgbClr val="000000"/>
                </a:solidFill>
              </a:rPr>
              <a:t>w określonym otoczeniu</a:t>
            </a:r>
            <a:endParaRPr lang="pl-PL" altLang="pl-PL" sz="2400" u="sng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4325" y="1988840"/>
            <a:ext cx="8424863" cy="479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500"/>
              </a:spcAft>
              <a:buFontTx/>
              <a:buNone/>
            </a:pPr>
            <a:r>
              <a:rPr lang="pl-PL" altLang="pl-PL" sz="2400" u="sng" dirty="0" smtClean="0">
                <a:solidFill>
                  <a:srgbClr val="000000"/>
                </a:solidFill>
              </a:rPr>
              <a:t>Otoczenie</a:t>
            </a:r>
            <a:r>
              <a:rPr lang="pl-PL" altLang="pl-PL" sz="2400" b="0" dirty="0" smtClean="0">
                <a:solidFill>
                  <a:srgbClr val="000000"/>
                </a:solidFill>
              </a:rPr>
              <a:t> to ogół </a:t>
            </a:r>
            <a:r>
              <a:rPr lang="pl-PL" altLang="pl-PL" sz="2400" b="0" dirty="0">
                <a:solidFill>
                  <a:srgbClr val="000000"/>
                </a:solidFill>
              </a:rPr>
              <a:t>warunków i wzajemnych zależności</a:t>
            </a:r>
            <a:br>
              <a:rPr lang="pl-PL" altLang="pl-PL" sz="2400" b="0" dirty="0">
                <a:solidFill>
                  <a:srgbClr val="000000"/>
                </a:solidFill>
              </a:rPr>
            </a:br>
            <a:r>
              <a:rPr lang="pl-PL" altLang="pl-PL" sz="2400" dirty="0">
                <a:solidFill>
                  <a:srgbClr val="000000"/>
                </a:solidFill>
              </a:rPr>
              <a:t>różnorodnych elementów</a:t>
            </a:r>
            <a:r>
              <a:rPr lang="pl-PL" altLang="pl-PL" sz="2400" b="0" dirty="0">
                <a:solidFill>
                  <a:srgbClr val="000000"/>
                </a:solidFill>
              </a:rPr>
              <a:t>:</a:t>
            </a:r>
          </a:p>
          <a:p>
            <a:pPr>
              <a:spcAft>
                <a:spcPts val="500"/>
              </a:spcAft>
              <a:buFontTx/>
              <a:buNone/>
            </a:pPr>
            <a:r>
              <a:rPr lang="pl-PL" altLang="pl-PL" sz="2400" b="0" dirty="0">
                <a:solidFill>
                  <a:srgbClr val="000000"/>
                </a:solidFill>
              </a:rPr>
              <a:t>sfer, zjawisk, procesów, trendów, zdarzeń, sytuacji, zjawisk, obiektów, podmiotów (w tym organizacji i ludzi)</a:t>
            </a:r>
          </a:p>
          <a:p>
            <a:pPr>
              <a:spcAft>
                <a:spcPts val="500"/>
              </a:spcAft>
              <a:buFontTx/>
              <a:buNone/>
            </a:pPr>
            <a:r>
              <a:rPr lang="pl-PL" altLang="pl-PL" sz="2400" b="0" dirty="0">
                <a:solidFill>
                  <a:srgbClr val="000000"/>
                </a:solidFill>
              </a:rPr>
              <a:t>które </a:t>
            </a:r>
            <a:r>
              <a:rPr lang="pl-PL" altLang="pl-PL" sz="2400" dirty="0">
                <a:solidFill>
                  <a:srgbClr val="000000"/>
                </a:solidFill>
              </a:rPr>
              <a:t>nie wchodzą w skład systemu </a:t>
            </a:r>
            <a:r>
              <a:rPr lang="pl-PL" altLang="pl-PL" sz="2400" dirty="0" smtClean="0">
                <a:solidFill>
                  <a:srgbClr val="000000"/>
                </a:solidFill>
              </a:rPr>
              <a:t>organizacyjnego</a:t>
            </a:r>
            <a:r>
              <a:rPr lang="pl-PL" altLang="pl-PL" sz="2400" b="0" dirty="0">
                <a:solidFill>
                  <a:srgbClr val="000000"/>
                </a:solidFill>
              </a:rPr>
              <a:t/>
            </a:r>
            <a:br>
              <a:rPr lang="pl-PL" altLang="pl-PL" sz="2400" b="0" dirty="0">
                <a:solidFill>
                  <a:srgbClr val="000000"/>
                </a:solidFill>
              </a:rPr>
            </a:br>
            <a:r>
              <a:rPr lang="pl-PL" altLang="pl-PL" sz="2400" b="0" dirty="0">
                <a:solidFill>
                  <a:srgbClr val="000000"/>
                </a:solidFill>
              </a:rPr>
              <a:t>i pozostają poza jej bezpośrednią kontrolą, </a:t>
            </a:r>
          </a:p>
          <a:p>
            <a:pPr>
              <a:spcAft>
                <a:spcPts val="500"/>
              </a:spcAft>
              <a:buFontTx/>
              <a:buNone/>
            </a:pPr>
            <a:r>
              <a:rPr lang="pl-PL" altLang="pl-PL" sz="2400" dirty="0">
                <a:solidFill>
                  <a:srgbClr val="000000"/>
                </a:solidFill>
              </a:rPr>
              <a:t>ale są z nią związane</a:t>
            </a:r>
            <a:r>
              <a:rPr lang="pl-PL" altLang="pl-PL" sz="2400" b="0" dirty="0">
                <a:solidFill>
                  <a:srgbClr val="000000"/>
                </a:solidFill>
              </a:rPr>
              <a:t>, czyli wywierają wpływ na daną firmę oraz/lub podlegają jej oddziaływaniu </a:t>
            </a:r>
          </a:p>
          <a:p>
            <a:pPr>
              <a:spcAft>
                <a:spcPct val="40000"/>
              </a:spcAft>
              <a:buFontTx/>
              <a:buNone/>
            </a:pPr>
            <a:r>
              <a:rPr lang="pl-PL" altLang="pl-PL" sz="2400" b="0" dirty="0">
                <a:solidFill>
                  <a:srgbClr val="000000"/>
                </a:solidFill>
              </a:rPr>
              <a:t>(wpływ/oddziaływanie </a:t>
            </a:r>
            <a:r>
              <a:rPr lang="pl-PL" altLang="pl-PL" sz="2400" b="0" dirty="0" err="1">
                <a:solidFill>
                  <a:srgbClr val="000000"/>
                </a:solidFill>
              </a:rPr>
              <a:t>zachowań</a:t>
            </a:r>
            <a:r>
              <a:rPr lang="pl-PL" altLang="pl-PL" sz="2400" b="0" dirty="0">
                <a:solidFill>
                  <a:srgbClr val="000000"/>
                </a:solidFill>
              </a:rPr>
              <a:t>, podejmowanych działań i decyzji, procesów zarządzania, rozwiązań strukturalnych oraz przejawów rozwoju danej firmy)</a:t>
            </a:r>
          </a:p>
        </p:txBody>
      </p:sp>
    </p:spTree>
    <p:extLst>
      <p:ext uri="{BB962C8B-B14F-4D97-AF65-F5344CB8AC3E}">
        <p14:creationId xmlns:p14="http://schemas.microsoft.com/office/powerpoint/2010/main" val="37897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zawartości 2"/>
          <p:cNvSpPr>
            <a:spLocks noGrp="1"/>
          </p:cNvSpPr>
          <p:nvPr>
            <p:ph idx="1"/>
          </p:nvPr>
        </p:nvSpPr>
        <p:spPr>
          <a:xfrm>
            <a:off x="0" y="692150"/>
            <a:ext cx="9072563" cy="5761038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pl-PL" altLang="pl-PL" sz="2400" b="1" smtClean="0"/>
              <a:t>Kierunek działania </a:t>
            </a:r>
            <a:r>
              <a:rPr lang="pl-PL" altLang="pl-PL" sz="2400" smtClean="0"/>
              <a:t>- analiza otoczenia pod kątem siły jego wpływu</a:t>
            </a:r>
            <a:br>
              <a:rPr lang="pl-PL" altLang="pl-PL" sz="2400" smtClean="0"/>
            </a:br>
            <a:r>
              <a:rPr lang="pl-PL" altLang="pl-PL" sz="2400" smtClean="0"/>
              <a:t>i częstotliwości interakcji z firmą</a:t>
            </a:r>
          </a:p>
          <a:p>
            <a:pPr marL="857250" lvl="1" indent="-457200">
              <a:spcBef>
                <a:spcPts val="500"/>
              </a:spcBef>
              <a:buFont typeface="Times New Roman" panose="02020603050405020304" pitchFamily="18" charset="0"/>
              <a:buAutoNum type="arabicPeriod"/>
            </a:pPr>
            <a:r>
              <a:rPr lang="pl-PL" altLang="pl-PL" sz="2100" smtClean="0"/>
              <a:t>Bliższe (bezpośrednie, konkurencyjne, transakcyjne, zadaniowe, celowe, mikrootoczenie)</a:t>
            </a:r>
          </a:p>
          <a:p>
            <a:pPr marL="857250" lvl="1" indent="-457200">
              <a:spcBef>
                <a:spcPts val="500"/>
              </a:spcBef>
              <a:buFont typeface="Times New Roman" panose="02020603050405020304" pitchFamily="18" charset="0"/>
              <a:buAutoNum type="arabicPeriod"/>
            </a:pPr>
            <a:r>
              <a:rPr lang="pl-PL" altLang="pl-PL" sz="2100" smtClean="0"/>
              <a:t>Dalsze (pośrednie, ogólne, kontekstowe, makrootoczenie)</a:t>
            </a:r>
          </a:p>
          <a:p>
            <a:pPr>
              <a:spcBef>
                <a:spcPts val="500"/>
              </a:spcBef>
            </a:pPr>
            <a:r>
              <a:rPr lang="pl-PL" altLang="pl-PL" sz="2400" b="1" smtClean="0"/>
              <a:t>Zmienność</a:t>
            </a:r>
            <a:r>
              <a:rPr lang="pl-PL" altLang="pl-PL" sz="2400" smtClean="0"/>
              <a:t>	- analiza otoczenia pod kątem szybkości i dynamiki zachodzących zmian oraz siły i intensywności wpływu tych zmian na firmę</a:t>
            </a:r>
          </a:p>
          <a:p>
            <a:pPr marL="857250" lvl="1" indent="-457200">
              <a:spcBef>
                <a:spcPts val="500"/>
              </a:spcBef>
              <a:buFont typeface="Times New Roman" panose="02020603050405020304" pitchFamily="18" charset="0"/>
              <a:buAutoNum type="arabicPeriod"/>
            </a:pPr>
            <a:r>
              <a:rPr lang="pl-PL" altLang="pl-PL" sz="2100" smtClean="0"/>
              <a:t>Stabilne</a:t>
            </a:r>
          </a:p>
          <a:p>
            <a:pPr marL="857250" lvl="1" indent="-457200">
              <a:spcBef>
                <a:spcPts val="500"/>
              </a:spcBef>
              <a:buFont typeface="Times New Roman" panose="02020603050405020304" pitchFamily="18" charset="0"/>
              <a:buAutoNum type="arabicPeriod"/>
            </a:pPr>
            <a:r>
              <a:rPr lang="pl-PL" altLang="pl-PL" sz="2100" smtClean="0"/>
              <a:t>Zmienne</a:t>
            </a:r>
          </a:p>
          <a:p>
            <a:pPr marL="857250" lvl="1" indent="-457200">
              <a:spcBef>
                <a:spcPts val="500"/>
              </a:spcBef>
              <a:buFont typeface="Times New Roman" panose="02020603050405020304" pitchFamily="18" charset="0"/>
              <a:buAutoNum type="arabicPeriod"/>
            </a:pPr>
            <a:r>
              <a:rPr lang="pl-PL" altLang="pl-PL" sz="2100" smtClean="0"/>
              <a:t>Burzliwe (turbulentne)</a:t>
            </a:r>
          </a:p>
          <a:p>
            <a:pPr marL="857250" lvl="1" indent="-457200">
              <a:spcBef>
                <a:spcPts val="500"/>
              </a:spcBef>
              <a:buFont typeface="Times New Roman" panose="02020603050405020304" pitchFamily="18" charset="0"/>
              <a:buAutoNum type="arabicPeriod"/>
            </a:pPr>
            <a:r>
              <a:rPr lang="pl-PL" altLang="pl-PL" sz="2100" smtClean="0"/>
              <a:t>Migocące</a:t>
            </a:r>
          </a:p>
          <a:p>
            <a:pPr>
              <a:spcBef>
                <a:spcPts val="500"/>
              </a:spcBef>
            </a:pPr>
            <a:r>
              <a:rPr lang="pl-PL" altLang="pl-PL" sz="2400" b="1" smtClean="0"/>
              <a:t>Złożoność</a:t>
            </a:r>
            <a:r>
              <a:rPr lang="pl-PL" altLang="pl-PL" sz="2400" smtClean="0"/>
              <a:t> - analiza otoczenia pod względem liczby, komplikowania i różnorodności występujących w nim elementów</a:t>
            </a:r>
          </a:p>
          <a:p>
            <a:pPr marL="857250" lvl="1" indent="-457200">
              <a:spcBef>
                <a:spcPts val="500"/>
              </a:spcBef>
              <a:buFont typeface="Times New Roman" panose="02020603050405020304" pitchFamily="18" charset="0"/>
              <a:buAutoNum type="arabicPeriod"/>
            </a:pPr>
            <a:r>
              <a:rPr lang="pl-PL" altLang="pl-PL" sz="2100" smtClean="0"/>
              <a:t>Proste</a:t>
            </a:r>
          </a:p>
          <a:p>
            <a:pPr marL="857250" lvl="1" indent="-457200">
              <a:spcBef>
                <a:spcPts val="500"/>
              </a:spcBef>
              <a:buFont typeface="Times New Roman" panose="02020603050405020304" pitchFamily="18" charset="0"/>
              <a:buAutoNum type="arabicPeriod"/>
            </a:pPr>
            <a:r>
              <a:rPr lang="pl-PL" altLang="pl-PL" sz="2100" smtClean="0"/>
              <a:t>Złożone</a:t>
            </a:r>
          </a:p>
        </p:txBody>
      </p:sp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Rodzaje otoczenia firmy - kryteria</a:t>
            </a:r>
          </a:p>
        </p:txBody>
      </p:sp>
    </p:spTree>
    <p:extLst>
      <p:ext uri="{BB962C8B-B14F-4D97-AF65-F5344CB8AC3E}">
        <p14:creationId xmlns:p14="http://schemas.microsoft.com/office/powerpoint/2010/main" val="23077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752600" y="1077913"/>
            <a:ext cx="5399088" cy="5399087"/>
            <a:chOff x="1104" y="679"/>
            <a:chExt cx="3401" cy="3401"/>
          </a:xfrm>
        </p:grpSpPr>
        <p:sp>
          <p:nvSpPr>
            <p:cNvPr id="162833" name="Oval 14"/>
            <p:cNvSpPr>
              <a:spLocks noChangeArrowheads="1"/>
            </p:cNvSpPr>
            <p:nvPr/>
          </p:nvSpPr>
          <p:spPr bwMode="auto">
            <a:xfrm>
              <a:off x="1104" y="679"/>
              <a:ext cx="3401" cy="3401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2000">
                <a:solidFill>
                  <a:srgbClr val="000000"/>
                </a:solidFill>
              </a:endParaRPr>
            </a:p>
          </p:txBody>
        </p:sp>
        <p:sp>
          <p:nvSpPr>
            <p:cNvPr id="16283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344" y="864"/>
              <a:ext cx="2880" cy="2220"/>
            </a:xfrm>
            <a:prstGeom prst="rect">
              <a:avLst/>
            </a:prstGeom>
          </p:spPr>
          <p:txBody>
            <a:bodyPr spcFirstLastPara="1" wrap="none" fromWordArt="1">
              <a:prstTxWarp prst="textCircle">
                <a:avLst>
                  <a:gd name="adj" fmla="val 10846252"/>
                </a:avLst>
              </a:prstTxWarp>
            </a:bodyPr>
            <a:lstStyle/>
            <a:p>
              <a:r>
                <a:rPr lang="pl-PL" sz="9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                         otoczenie ogólne, dalsze, pośrednie                                                                                                                 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341563" y="1557338"/>
            <a:ext cx="4318000" cy="4318000"/>
            <a:chOff x="1456" y="1008"/>
            <a:chExt cx="2720" cy="2720"/>
          </a:xfrm>
        </p:grpSpPr>
        <p:sp>
          <p:nvSpPr>
            <p:cNvPr id="162831" name="Oval 7"/>
            <p:cNvSpPr>
              <a:spLocks noChangeArrowheads="1"/>
            </p:cNvSpPr>
            <p:nvPr/>
          </p:nvSpPr>
          <p:spPr bwMode="auto">
            <a:xfrm>
              <a:off x="1456" y="1008"/>
              <a:ext cx="2720" cy="2720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2000">
                <a:solidFill>
                  <a:srgbClr val="000000"/>
                </a:solidFill>
              </a:endParaRPr>
            </a:p>
          </p:txBody>
        </p:sp>
        <p:sp>
          <p:nvSpPr>
            <p:cNvPr id="16283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728" y="1344"/>
              <a:ext cx="2160" cy="2112"/>
            </a:xfrm>
            <a:prstGeom prst="rect">
              <a:avLst/>
            </a:prstGeom>
          </p:spPr>
          <p:txBody>
            <a:bodyPr spcFirstLastPara="1" wrap="none" fromWordArt="1">
              <a:prstTxWarp prst="textCircle">
                <a:avLst>
                  <a:gd name="adj" fmla="val 10858668"/>
                </a:avLst>
              </a:prstTxWarp>
            </a:bodyPr>
            <a:lstStyle/>
            <a:p>
              <a:r>
                <a:rPr lang="pl-PL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otoczenie bezpośrednie, bliższe, celowe                                 </a:t>
              </a:r>
            </a:p>
            <a:p>
              <a:r>
                <a:rPr lang="pl-PL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                                                                                          </a:t>
              </a:r>
            </a:p>
          </p:txBody>
        </p:sp>
      </p:grpSp>
      <p:sp>
        <p:nvSpPr>
          <p:cNvPr id="162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Kryterium kierunku działania</a:t>
            </a:r>
          </a:p>
        </p:txBody>
      </p:sp>
      <p:sp>
        <p:nvSpPr>
          <p:cNvPr id="163844" name="Oval 4"/>
          <p:cNvSpPr>
            <a:spLocks noChangeArrowheads="1"/>
          </p:cNvSpPr>
          <p:nvPr/>
        </p:nvSpPr>
        <p:spPr bwMode="auto">
          <a:xfrm>
            <a:off x="2895600" y="2133600"/>
            <a:ext cx="3238500" cy="32385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pl-PL" altLang="pl-PL" sz="2200">
                <a:solidFill>
                  <a:srgbClr val="000000"/>
                </a:solidFill>
              </a:rPr>
              <a:t>Rdzeń organizacji</a:t>
            </a:r>
          </a:p>
          <a:p>
            <a:pPr>
              <a:buFontTx/>
              <a:buNone/>
            </a:pPr>
            <a:r>
              <a:rPr lang="pl-PL" altLang="pl-PL" sz="2200" b="0">
                <a:solidFill>
                  <a:srgbClr val="000000"/>
                </a:solidFill>
              </a:rPr>
              <a:t>(otoczenie wewnętrzne)</a:t>
            </a:r>
          </a:p>
          <a:p>
            <a:pPr>
              <a:buFontTx/>
              <a:buNone/>
            </a:pPr>
            <a:r>
              <a:rPr lang="pl-PL" altLang="pl-PL" sz="2200" b="0">
                <a:solidFill>
                  <a:srgbClr val="000000"/>
                </a:solidFill>
              </a:rPr>
              <a:t>zarząd</a:t>
            </a:r>
          </a:p>
          <a:p>
            <a:pPr>
              <a:buFontTx/>
              <a:buNone/>
            </a:pPr>
            <a:r>
              <a:rPr lang="pl-PL" altLang="pl-PL" sz="2200" b="0">
                <a:solidFill>
                  <a:srgbClr val="000000"/>
                </a:solidFill>
              </a:rPr>
              <a:t>pracownicy</a:t>
            </a:r>
          </a:p>
          <a:p>
            <a:pPr>
              <a:buFontTx/>
              <a:buNone/>
            </a:pPr>
            <a:r>
              <a:rPr lang="pl-PL" altLang="pl-PL" sz="2200" b="0">
                <a:solidFill>
                  <a:srgbClr val="000000"/>
                </a:solidFill>
              </a:rPr>
              <a:t>kultura</a:t>
            </a:r>
            <a:endParaRPr lang="pl-PL" altLang="pl-PL" sz="2200">
              <a:solidFill>
                <a:srgbClr val="000000"/>
              </a:solidFill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76200" y="1371600"/>
            <a:ext cx="3810000" cy="4968875"/>
            <a:chOff x="48" y="864"/>
            <a:chExt cx="2400" cy="3130"/>
          </a:xfrm>
        </p:grpSpPr>
        <p:sp>
          <p:nvSpPr>
            <p:cNvPr id="162828" name="Rectangle 17"/>
            <p:cNvSpPr>
              <a:spLocks noChangeArrowheads="1"/>
            </p:cNvSpPr>
            <p:nvPr/>
          </p:nvSpPr>
          <p:spPr bwMode="auto">
            <a:xfrm>
              <a:off x="48" y="864"/>
              <a:ext cx="1008" cy="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r>
                <a:rPr lang="pl-PL" altLang="pl-PL" sz="2000" b="0">
                  <a:solidFill>
                    <a:srgbClr val="000000"/>
                  </a:solidFill>
                </a:rPr>
                <a:t>-klienci,</a:t>
              </a: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pl-PL" altLang="pl-PL" sz="2000" b="0">
                  <a:solidFill>
                    <a:srgbClr val="000000"/>
                  </a:solidFill>
                </a:rPr>
                <a:t>-dostawcy, </a:t>
              </a: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pl-PL" altLang="pl-PL" sz="2000" b="0">
                  <a:solidFill>
                    <a:srgbClr val="000000"/>
                  </a:solidFill>
                </a:rPr>
                <a:t>-konkurenci,</a:t>
              </a: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pl-PL" altLang="pl-PL" sz="2000" b="0">
                  <a:solidFill>
                    <a:srgbClr val="000000"/>
                  </a:solidFill>
                </a:rPr>
                <a:t>-właściciele,</a:t>
              </a: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pl-PL" altLang="pl-PL" sz="2000" b="0">
                  <a:solidFill>
                    <a:srgbClr val="000000"/>
                  </a:solidFill>
                </a:rPr>
                <a:t>-sojusznicy strategiczni,</a:t>
              </a: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pl-PL" altLang="pl-PL" sz="2000" b="0">
                  <a:solidFill>
                    <a:srgbClr val="000000"/>
                  </a:solidFill>
                </a:rPr>
                <a:t>-firmy obsługi finansowej, </a:t>
              </a: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pl-PL" altLang="pl-PL" sz="2000" b="0">
                  <a:solidFill>
                    <a:srgbClr val="000000"/>
                  </a:solidFill>
                </a:rPr>
                <a:t>-rynek kapitałowy,</a:t>
              </a: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pl-PL" altLang="pl-PL" sz="2000" b="0">
                  <a:solidFill>
                    <a:srgbClr val="000000"/>
                  </a:solidFill>
                </a:rPr>
                <a:t>-instytucje administracji publicznej, </a:t>
              </a: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pl-PL" altLang="pl-PL" sz="2000" b="0">
                  <a:solidFill>
                    <a:srgbClr val="000000"/>
                  </a:solidFill>
                </a:rPr>
                <a:t>-lokalny rynek pracy.</a:t>
              </a:r>
            </a:p>
          </p:txBody>
        </p:sp>
        <p:sp>
          <p:nvSpPr>
            <p:cNvPr id="162829" name="Line 18"/>
            <p:cNvSpPr>
              <a:spLocks noChangeShapeType="1"/>
            </p:cNvSpPr>
            <p:nvPr/>
          </p:nvSpPr>
          <p:spPr bwMode="auto">
            <a:xfrm flipH="1">
              <a:off x="816" y="1152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62830" name="Text Box 25"/>
            <p:cNvSpPr txBox="1">
              <a:spLocks noChangeArrowheads="1"/>
            </p:cNvSpPr>
            <p:nvPr/>
          </p:nvSpPr>
          <p:spPr bwMode="auto">
            <a:xfrm rot="-2624930">
              <a:off x="624" y="3744"/>
              <a:ext cx="10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2000" i="1">
                  <a:solidFill>
                    <a:srgbClr val="000000"/>
                  </a:solidFill>
                </a:rPr>
                <a:t>„specyficzne”</a:t>
              </a:r>
              <a:endParaRPr lang="pl-PL" altLang="pl-PL" sz="20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181600" y="1203325"/>
            <a:ext cx="3886200" cy="4603750"/>
            <a:chOff x="3264" y="758"/>
            <a:chExt cx="2448" cy="2900"/>
          </a:xfrm>
        </p:grpSpPr>
        <p:grpSp>
          <p:nvGrpSpPr>
            <p:cNvPr id="162824" name="Group 24"/>
            <p:cNvGrpSpPr>
              <a:grpSpLocks/>
            </p:cNvGrpSpPr>
            <p:nvPr/>
          </p:nvGrpSpPr>
          <p:grpSpPr bwMode="auto">
            <a:xfrm>
              <a:off x="3264" y="758"/>
              <a:ext cx="2448" cy="2160"/>
              <a:chOff x="3264" y="758"/>
              <a:chExt cx="2448" cy="2160"/>
            </a:xfrm>
          </p:grpSpPr>
          <p:sp>
            <p:nvSpPr>
              <p:cNvPr id="162826" name="Rectangle 19"/>
              <p:cNvSpPr>
                <a:spLocks noChangeArrowheads="1"/>
              </p:cNvSpPr>
              <p:nvPr/>
            </p:nvSpPr>
            <p:spPr bwMode="auto">
              <a:xfrm>
                <a:off x="4464" y="758"/>
                <a:ext cx="1248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pl-PL" altLang="pl-PL" sz="2000" b="0">
                    <a:solidFill>
                      <a:srgbClr val="000000"/>
                    </a:solidFill>
                  </a:rPr>
                  <a:t>-techniczno-technologiczne,</a:t>
                </a:r>
              </a:p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pl-PL" altLang="pl-PL" sz="2000" b="0">
                    <a:solidFill>
                      <a:srgbClr val="000000"/>
                    </a:solidFill>
                  </a:rPr>
                  <a:t>-edukacyjne,</a:t>
                </a:r>
              </a:p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pl-PL" altLang="pl-PL" sz="2000" b="0">
                    <a:solidFill>
                      <a:srgbClr val="000000"/>
                    </a:solidFill>
                  </a:rPr>
                  <a:t>-ekonomiczne,</a:t>
                </a:r>
              </a:p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pl-PL" altLang="pl-PL" sz="2000" b="0">
                    <a:solidFill>
                      <a:srgbClr val="000000"/>
                    </a:solidFill>
                  </a:rPr>
                  <a:t>-polityczne,</a:t>
                </a:r>
              </a:p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pl-PL" altLang="pl-PL" sz="2000" b="0">
                    <a:solidFill>
                      <a:srgbClr val="000000"/>
                    </a:solidFill>
                  </a:rPr>
                  <a:t>-prawne,</a:t>
                </a:r>
              </a:p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pl-PL" altLang="pl-PL" sz="2000" b="0">
                    <a:solidFill>
                      <a:srgbClr val="000000"/>
                    </a:solidFill>
                  </a:rPr>
                  <a:t>-demograficzno--społeczne,</a:t>
                </a:r>
              </a:p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pl-PL" altLang="pl-PL" sz="2000" b="0">
                    <a:solidFill>
                      <a:srgbClr val="000000"/>
                    </a:solidFill>
                  </a:rPr>
                  <a:t>-naturalne,</a:t>
                </a:r>
              </a:p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pl-PL" altLang="pl-PL" sz="2000" b="0">
                    <a:solidFill>
                      <a:srgbClr val="000000"/>
                    </a:solidFill>
                  </a:rPr>
                  <a:t>-kulturowe,</a:t>
                </a:r>
              </a:p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pl-PL" altLang="pl-PL" sz="1900" b="0">
                    <a:solidFill>
                      <a:srgbClr val="000000"/>
                    </a:solidFill>
                  </a:rPr>
                  <a:t>-międzynarodowe</a:t>
                </a:r>
                <a:endParaRPr lang="pl-PL" altLang="pl-PL" sz="20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27" name="Line 20"/>
              <p:cNvSpPr>
                <a:spLocks noChangeShapeType="1"/>
              </p:cNvSpPr>
              <p:nvPr/>
            </p:nvSpPr>
            <p:spPr bwMode="auto">
              <a:xfrm>
                <a:off x="3264" y="864"/>
                <a:ext cx="13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pl-PL" sz="2900" b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2825" name="Text Box 28"/>
            <p:cNvSpPr txBox="1">
              <a:spLocks noChangeArrowheads="1"/>
            </p:cNvSpPr>
            <p:nvPr/>
          </p:nvSpPr>
          <p:spPr bwMode="auto">
            <a:xfrm>
              <a:off x="4752" y="3216"/>
              <a:ext cx="70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2000" i="1">
                  <a:solidFill>
                    <a:srgbClr val="000000"/>
                  </a:solidFill>
                </a:rPr>
                <a:t>„stanowi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2000" i="1">
                  <a:solidFill>
                    <a:srgbClr val="000000"/>
                  </a:solidFill>
                </a:rPr>
                <a:t>bazę”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7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4800" y="1676400"/>
            <a:ext cx="8610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20000"/>
              </a:spcAft>
            </a:pPr>
            <a:endParaRPr lang="pl-PL" altLang="pl-PL" b="0">
              <a:solidFill>
                <a:srgbClr val="000000"/>
              </a:solidFill>
            </a:endParaRPr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107950" y="1052736"/>
            <a:ext cx="8893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500"/>
              </a:spcBef>
              <a:spcAft>
                <a:spcPct val="20000"/>
              </a:spcAft>
            </a:pPr>
            <a:r>
              <a:rPr lang="pl-PL" altLang="pl-PL" sz="3300" b="0" dirty="0">
                <a:solidFill>
                  <a:srgbClr val="000000"/>
                </a:solidFill>
              </a:rPr>
              <a:t>zapraszam na </a:t>
            </a:r>
            <a:r>
              <a:rPr lang="pl-PL" altLang="pl-PL" sz="3300" b="0" u="sng" dirty="0">
                <a:solidFill>
                  <a:srgbClr val="000000"/>
                </a:solidFill>
              </a:rPr>
              <a:t>www.matejun.pl</a:t>
            </a:r>
          </a:p>
          <a:p>
            <a:pPr lvl="1">
              <a:spcBef>
                <a:spcPts val="1500"/>
              </a:spcBef>
              <a:spcAft>
                <a:spcPct val="20000"/>
              </a:spcAft>
            </a:pPr>
            <a:r>
              <a:rPr lang="pl-PL" altLang="pl-PL" sz="3300" b="0" dirty="0">
                <a:solidFill>
                  <a:srgbClr val="000000"/>
                </a:solidFill>
              </a:rPr>
              <a:t>hasło: </a:t>
            </a:r>
            <a:r>
              <a:rPr lang="pl-PL" altLang="pl-PL" sz="3300" b="0" dirty="0" err="1" smtClean="0">
                <a:solidFill>
                  <a:srgbClr val="000000"/>
                </a:solidFill>
              </a:rPr>
              <a:t>sieradz</a:t>
            </a:r>
            <a:endParaRPr lang="pl-PL" altLang="pl-PL" sz="3300" b="0" dirty="0">
              <a:solidFill>
                <a:srgbClr val="000000"/>
              </a:solidFill>
            </a:endParaRPr>
          </a:p>
          <a:p>
            <a:pPr>
              <a:spcBef>
                <a:spcPts val="1500"/>
              </a:spcBef>
              <a:spcAft>
                <a:spcPct val="20000"/>
              </a:spcAft>
            </a:pPr>
            <a:r>
              <a:rPr lang="pl-PL" altLang="pl-PL" sz="3300" b="0" dirty="0">
                <a:solidFill>
                  <a:srgbClr val="000000"/>
                </a:solidFill>
              </a:rPr>
              <a:t>wymiar godzin: </a:t>
            </a:r>
            <a:r>
              <a:rPr lang="pl-PL" altLang="pl-PL" sz="3300" b="0" dirty="0" smtClean="0">
                <a:solidFill>
                  <a:srgbClr val="000000"/>
                </a:solidFill>
              </a:rPr>
              <a:t>8h</a:t>
            </a:r>
            <a:endParaRPr lang="pl-PL" altLang="pl-PL" sz="3300" b="0" dirty="0">
              <a:solidFill>
                <a:srgbClr val="000000"/>
              </a:solidFill>
            </a:endParaRPr>
          </a:p>
          <a:p>
            <a:pPr>
              <a:spcBef>
                <a:spcPts val="1500"/>
              </a:spcBef>
              <a:spcAft>
                <a:spcPct val="20000"/>
              </a:spcAft>
            </a:pPr>
            <a:r>
              <a:rPr lang="pl-PL" altLang="pl-PL" sz="3300" b="0" dirty="0">
                <a:solidFill>
                  <a:srgbClr val="000000"/>
                </a:solidFill>
              </a:rPr>
              <a:t>forma zaliczenia:</a:t>
            </a:r>
          </a:p>
          <a:p>
            <a:pPr lvl="1">
              <a:spcBef>
                <a:spcPts val="1500"/>
              </a:spcBef>
              <a:spcAft>
                <a:spcPct val="15000"/>
              </a:spcAft>
            </a:pPr>
            <a:r>
              <a:rPr lang="pl-PL" altLang="pl-PL" sz="3300" b="0" dirty="0">
                <a:solidFill>
                  <a:srgbClr val="000000"/>
                </a:solidFill>
              </a:rPr>
              <a:t>zaliczenie na podstawie ćwiczeń wykonywanych na zajęciach</a:t>
            </a:r>
          </a:p>
          <a:p>
            <a:pPr>
              <a:spcBef>
                <a:spcPts val="1500"/>
              </a:spcBef>
              <a:spcAft>
                <a:spcPct val="20000"/>
              </a:spcAft>
            </a:pPr>
            <a:r>
              <a:rPr lang="pl-PL" altLang="pl-PL" sz="3300" b="0" dirty="0">
                <a:solidFill>
                  <a:srgbClr val="000000"/>
                </a:solidFill>
              </a:rPr>
              <a:t>godziny dyżurów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500" dirty="0">
                <a:solidFill>
                  <a:srgbClr val="000099"/>
                </a:solidFill>
              </a:rPr>
              <a:t>Sprawy organizacyjne</a:t>
            </a:r>
            <a:endParaRPr lang="pl-PL" altLang="pl-PL" sz="3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4648200"/>
          </a:xfrm>
          <a:noFill/>
        </p:spPr>
        <p:txBody>
          <a:bodyPr/>
          <a:lstStyle/>
          <a:p>
            <a:r>
              <a:rPr lang="pl-PL" altLang="pl-PL" sz="2300" b="1" smtClean="0"/>
              <a:t>otoczenie techniczno-technologiczne</a:t>
            </a:r>
            <a:r>
              <a:rPr lang="pl-PL" altLang="pl-PL" sz="2300" smtClean="0"/>
              <a:t> - infrastruktura, poziom rozwiązań technicznych, rozwoju technicznego i technologicznego itd.</a:t>
            </a:r>
          </a:p>
          <a:p>
            <a:r>
              <a:rPr lang="pl-PL" altLang="pl-PL" sz="2300" b="1" smtClean="0"/>
              <a:t>otoczenie edukacyjne</a:t>
            </a:r>
            <a:r>
              <a:rPr lang="pl-PL" altLang="pl-PL" sz="2300" smtClean="0"/>
              <a:t> - poziom edukacji, system szkolnictwa, system szkoleń itd.</a:t>
            </a:r>
          </a:p>
          <a:p>
            <a:r>
              <a:rPr lang="pl-PL" altLang="pl-PL" sz="2300" b="1" smtClean="0"/>
              <a:t>otoczenie ekonomiczne</a:t>
            </a:r>
            <a:r>
              <a:rPr lang="pl-PL" altLang="pl-PL" sz="2300" smtClean="0"/>
              <a:t> - model gospodarki danego kraju, tempo wzrostu, poziom dochodu narodowego itd.</a:t>
            </a:r>
          </a:p>
          <a:p>
            <a:r>
              <a:rPr lang="pl-PL" altLang="pl-PL" sz="2300" b="1" smtClean="0"/>
              <a:t>otoczenie polityczne</a:t>
            </a:r>
            <a:r>
              <a:rPr lang="pl-PL" altLang="pl-PL" sz="2300" smtClean="0"/>
              <a:t> - stopień ingerencji polityki w gospodarkę, układ sił politycznych - stabilny/zmienny itd.</a:t>
            </a:r>
          </a:p>
          <a:p>
            <a:r>
              <a:rPr lang="pl-PL" altLang="pl-PL" sz="2300" b="1" smtClean="0"/>
              <a:t>otoczenie prawne</a:t>
            </a:r>
            <a:r>
              <a:rPr lang="pl-PL" altLang="pl-PL" sz="2300" smtClean="0"/>
              <a:t> - charakter i skala regulacji prawnych itd.</a:t>
            </a:r>
          </a:p>
          <a:p>
            <a:r>
              <a:rPr lang="pl-PL" altLang="pl-PL" sz="2300" b="1" smtClean="0"/>
              <a:t>otoczenie demograficzno-społeczne</a:t>
            </a:r>
            <a:r>
              <a:rPr lang="pl-PL" altLang="pl-PL" sz="2300" smtClean="0"/>
              <a:t> - struktura społeczeństwa wg wieku, płci, miejsca zamieszkania, mobilności, wykształcenia itd.</a:t>
            </a:r>
          </a:p>
          <a:p>
            <a:r>
              <a:rPr lang="pl-PL" altLang="pl-PL" sz="2300" b="1" smtClean="0"/>
              <a:t>otoczenie naturalne</a:t>
            </a:r>
            <a:r>
              <a:rPr lang="pl-PL" altLang="pl-PL" sz="2300" smtClean="0"/>
              <a:t> - zasoby naturalne, klimat, ekologia itd.</a:t>
            </a:r>
          </a:p>
          <a:p>
            <a:r>
              <a:rPr lang="pl-PL" altLang="pl-PL" sz="2300" b="1" smtClean="0"/>
              <a:t>otoczenie kulturowe</a:t>
            </a:r>
            <a:r>
              <a:rPr lang="pl-PL" altLang="pl-PL" sz="2300" smtClean="0"/>
              <a:t> - związane z tradycją, historią, religią, hierarchią wartości - bariery, uprzedzenia itd.</a:t>
            </a:r>
          </a:p>
          <a:p>
            <a:r>
              <a:rPr lang="pl-PL" altLang="pl-PL" sz="2300" b="1" smtClean="0"/>
              <a:t>otoczenie międzynarodowe</a:t>
            </a:r>
            <a:r>
              <a:rPr lang="pl-PL" altLang="pl-PL" sz="2300" smtClean="0"/>
              <a:t> - system organizacji międzynarodowych, system celny  itd.</a:t>
            </a:r>
          </a:p>
        </p:txBody>
      </p:sp>
      <p:sp>
        <p:nvSpPr>
          <p:cNvPr id="163843" name="Rectangle 1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685800"/>
          </a:xfrm>
        </p:spPr>
        <p:txBody>
          <a:bodyPr/>
          <a:lstStyle/>
          <a:p>
            <a:r>
              <a:rPr lang="pl-PL" altLang="pl-PL" sz="3500" b="1" smtClean="0"/>
              <a:t>Elementy otoczenia ogólnego organizacji</a:t>
            </a:r>
          </a:p>
        </p:txBody>
      </p:sp>
    </p:spTree>
    <p:extLst>
      <p:ext uri="{BB962C8B-B14F-4D97-AF65-F5344CB8AC3E}">
        <p14:creationId xmlns:p14="http://schemas.microsoft.com/office/powerpoint/2010/main" val="25872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Kryterium zmienności otoczenia</a:t>
            </a:r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107950" y="685800"/>
            <a:ext cx="8655050" cy="914400"/>
            <a:chOff x="68" y="432"/>
            <a:chExt cx="5452" cy="576"/>
          </a:xfrm>
        </p:grpSpPr>
        <p:sp>
          <p:nvSpPr>
            <p:cNvPr id="164869" name="Rectangle 1028"/>
            <p:cNvSpPr>
              <a:spLocks noChangeArrowheads="1"/>
            </p:cNvSpPr>
            <p:nvPr/>
          </p:nvSpPr>
          <p:spPr bwMode="auto">
            <a:xfrm>
              <a:off x="68" y="720"/>
              <a:ext cx="16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2400">
                  <a:solidFill>
                    <a:srgbClr val="000000"/>
                  </a:solidFill>
                </a:rPr>
                <a:t>Otoczenie stabilne</a:t>
              </a:r>
            </a:p>
          </p:txBody>
        </p:sp>
        <p:sp>
          <p:nvSpPr>
            <p:cNvPr id="164870" name="Rectangle 1029"/>
            <p:cNvSpPr>
              <a:spLocks noChangeArrowheads="1"/>
            </p:cNvSpPr>
            <p:nvPr/>
          </p:nvSpPr>
          <p:spPr bwMode="auto">
            <a:xfrm>
              <a:off x="2016" y="720"/>
              <a:ext cx="16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2400">
                  <a:solidFill>
                    <a:srgbClr val="000000"/>
                  </a:solidFill>
                </a:rPr>
                <a:t>Otoczenie zmienne</a:t>
              </a:r>
            </a:p>
          </p:txBody>
        </p:sp>
        <p:sp>
          <p:nvSpPr>
            <p:cNvPr id="164871" name="Rectangle 1030"/>
            <p:cNvSpPr>
              <a:spLocks noChangeArrowheads="1"/>
            </p:cNvSpPr>
            <p:nvPr/>
          </p:nvSpPr>
          <p:spPr bwMode="auto">
            <a:xfrm>
              <a:off x="3833" y="720"/>
              <a:ext cx="16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2400">
                  <a:solidFill>
                    <a:srgbClr val="000000"/>
                  </a:solidFill>
                </a:rPr>
                <a:t>Otoczenie burzliwe</a:t>
              </a:r>
            </a:p>
          </p:txBody>
        </p:sp>
        <p:sp>
          <p:nvSpPr>
            <p:cNvPr id="164872" name="Line 1031"/>
            <p:cNvSpPr>
              <a:spLocks noChangeShapeType="1"/>
            </p:cNvSpPr>
            <p:nvPr/>
          </p:nvSpPr>
          <p:spPr bwMode="auto">
            <a:xfrm flipH="1">
              <a:off x="1152" y="432"/>
              <a:ext cx="172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64873" name="Line 1032"/>
            <p:cNvSpPr>
              <a:spLocks noChangeShapeType="1"/>
            </p:cNvSpPr>
            <p:nvPr/>
          </p:nvSpPr>
          <p:spPr bwMode="auto">
            <a:xfrm>
              <a:off x="2880" y="43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64874" name="Line 1033"/>
            <p:cNvSpPr>
              <a:spLocks noChangeShapeType="1"/>
            </p:cNvSpPr>
            <p:nvPr/>
          </p:nvSpPr>
          <p:spPr bwMode="auto">
            <a:xfrm>
              <a:off x="2880" y="432"/>
              <a:ext cx="177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</p:grpSp>
      <p:sp>
        <p:nvSpPr>
          <p:cNvPr id="364554" name="Rectangle 1034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648200"/>
          </a:xfrm>
          <a:noFill/>
        </p:spPr>
        <p:txBody>
          <a:bodyPr/>
          <a:lstStyle/>
          <a:p>
            <a:pPr algn="just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pl-PL" altLang="pl-PL" sz="3000" b="1" smtClean="0"/>
              <a:t>Otoczenie stabilne	</a:t>
            </a:r>
            <a:endParaRPr lang="pl-PL" altLang="pl-PL" sz="2500" b="1" smtClean="0"/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altLang="pl-PL" sz="2500" smtClean="0"/>
              <a:t>Cechy charakterystyczne: rodzaj produktów i usług nie ulega zmianie (lub są one niewielkie), stabilny krąg dostawców i odbiorców, brak nowych konkurentów, stabilność systemu politycznego, gospodarczo-ekonomicznego, przepisów prawnych, skarbowych, celnych. Unormowane stosunki ze związkami zawodowymi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altLang="pl-PL" sz="2500" smtClean="0"/>
              <a:t>Wygodne dla funkcjonowania firmy.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l-PL" altLang="pl-PL" sz="2500" smtClean="0"/>
              <a:t>Firmy tu działające mają wygodniejsze warunki funkcjonowania, ale stają się mniej elastyczne na ewentualne zmiany.</a:t>
            </a:r>
          </a:p>
          <a:p>
            <a:endParaRPr lang="pl-PL" altLang="pl-PL" sz="2500" smtClean="0"/>
          </a:p>
        </p:txBody>
      </p:sp>
    </p:spTree>
    <p:extLst>
      <p:ext uri="{BB962C8B-B14F-4D97-AF65-F5344CB8AC3E}">
        <p14:creationId xmlns:p14="http://schemas.microsoft.com/office/powerpoint/2010/main" val="370590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4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Kryterium zmienności otoczenia</a:t>
            </a:r>
          </a:p>
        </p:txBody>
      </p:sp>
      <p:grpSp>
        <p:nvGrpSpPr>
          <p:cNvPr id="165891" name="Group 1027"/>
          <p:cNvGrpSpPr>
            <a:grpSpLocks/>
          </p:cNvGrpSpPr>
          <p:nvPr/>
        </p:nvGrpSpPr>
        <p:grpSpPr bwMode="auto">
          <a:xfrm>
            <a:off x="107950" y="685800"/>
            <a:ext cx="8655050" cy="914400"/>
            <a:chOff x="68" y="432"/>
            <a:chExt cx="5452" cy="576"/>
          </a:xfrm>
        </p:grpSpPr>
        <p:sp>
          <p:nvSpPr>
            <p:cNvPr id="165893" name="Rectangle 1028"/>
            <p:cNvSpPr>
              <a:spLocks noChangeArrowheads="1"/>
            </p:cNvSpPr>
            <p:nvPr/>
          </p:nvSpPr>
          <p:spPr bwMode="auto">
            <a:xfrm>
              <a:off x="68" y="720"/>
              <a:ext cx="16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2400">
                  <a:solidFill>
                    <a:srgbClr val="000000"/>
                  </a:solidFill>
                </a:rPr>
                <a:t>Otoczenie stabilne</a:t>
              </a:r>
            </a:p>
          </p:txBody>
        </p:sp>
        <p:sp>
          <p:nvSpPr>
            <p:cNvPr id="165894" name="Rectangle 1029"/>
            <p:cNvSpPr>
              <a:spLocks noChangeArrowheads="1"/>
            </p:cNvSpPr>
            <p:nvPr/>
          </p:nvSpPr>
          <p:spPr bwMode="auto">
            <a:xfrm>
              <a:off x="2016" y="720"/>
              <a:ext cx="16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2400">
                  <a:solidFill>
                    <a:srgbClr val="000000"/>
                  </a:solidFill>
                </a:rPr>
                <a:t>Otoczenie zmienne</a:t>
              </a:r>
            </a:p>
          </p:txBody>
        </p:sp>
        <p:sp>
          <p:nvSpPr>
            <p:cNvPr id="165895" name="Rectangle 1030"/>
            <p:cNvSpPr>
              <a:spLocks noChangeArrowheads="1"/>
            </p:cNvSpPr>
            <p:nvPr/>
          </p:nvSpPr>
          <p:spPr bwMode="auto">
            <a:xfrm>
              <a:off x="3833" y="720"/>
              <a:ext cx="16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2400">
                  <a:solidFill>
                    <a:srgbClr val="000000"/>
                  </a:solidFill>
                </a:rPr>
                <a:t>Otoczenie burzliwe</a:t>
              </a:r>
            </a:p>
          </p:txBody>
        </p:sp>
        <p:sp>
          <p:nvSpPr>
            <p:cNvPr id="165896" name="Line 1031"/>
            <p:cNvSpPr>
              <a:spLocks noChangeShapeType="1"/>
            </p:cNvSpPr>
            <p:nvPr/>
          </p:nvSpPr>
          <p:spPr bwMode="auto">
            <a:xfrm flipH="1">
              <a:off x="1152" y="432"/>
              <a:ext cx="172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65897" name="Line 1032"/>
            <p:cNvSpPr>
              <a:spLocks noChangeShapeType="1"/>
            </p:cNvSpPr>
            <p:nvPr/>
          </p:nvSpPr>
          <p:spPr bwMode="auto">
            <a:xfrm>
              <a:off x="2880" y="43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65898" name="Line 1033"/>
            <p:cNvSpPr>
              <a:spLocks noChangeShapeType="1"/>
            </p:cNvSpPr>
            <p:nvPr/>
          </p:nvSpPr>
          <p:spPr bwMode="auto">
            <a:xfrm>
              <a:off x="2880" y="432"/>
              <a:ext cx="177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</p:grpSp>
      <p:sp>
        <p:nvSpPr>
          <p:cNvPr id="362506" name="Rectangle 1034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648200"/>
          </a:xfrm>
          <a:noFill/>
        </p:spPr>
        <p:txBody>
          <a:bodyPr/>
          <a:lstStyle/>
          <a:p>
            <a:pPr algn="just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pl-PL" altLang="pl-PL" sz="3000" b="1" smtClean="0"/>
              <a:t>Otoczenie zmienne</a:t>
            </a:r>
            <a:endParaRPr lang="pl-PL" altLang="pl-PL" sz="2500" b="1" smtClean="0"/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altLang="pl-PL" sz="2500" smtClean="0"/>
              <a:t>Cechy charakterystyczne: częste zmiany w sferze produktów i usług, rozwiązań technologicznych, upodobań klientów. Pojawianie się nowych konkurentów. Zmiany w polityce państwa, gospodarce, zmiany przepisów prawnych</a:t>
            </a:r>
          </a:p>
          <a:p>
            <a:pPr algn="just"/>
            <a:r>
              <a:rPr lang="pl-PL" altLang="pl-PL" sz="2500" smtClean="0"/>
              <a:t>Wymaga działań dostosowawczych. Firmy muszą wykazywać większą elastyczność, muszą przewidywać zmiany w otoczeniu.</a:t>
            </a:r>
          </a:p>
          <a:p>
            <a:endParaRPr lang="pl-PL" altLang="pl-PL" sz="2500" smtClean="0"/>
          </a:p>
        </p:txBody>
      </p:sp>
    </p:spTree>
    <p:extLst>
      <p:ext uri="{BB962C8B-B14F-4D97-AF65-F5344CB8AC3E}">
        <p14:creationId xmlns:p14="http://schemas.microsoft.com/office/powerpoint/2010/main" val="212064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6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Kryterium zmienności otoczenia</a:t>
            </a:r>
          </a:p>
        </p:txBody>
      </p:sp>
      <p:grpSp>
        <p:nvGrpSpPr>
          <p:cNvPr id="166915" name="Group 1027"/>
          <p:cNvGrpSpPr>
            <a:grpSpLocks/>
          </p:cNvGrpSpPr>
          <p:nvPr/>
        </p:nvGrpSpPr>
        <p:grpSpPr bwMode="auto">
          <a:xfrm>
            <a:off x="107950" y="685800"/>
            <a:ext cx="8655050" cy="914400"/>
            <a:chOff x="68" y="432"/>
            <a:chExt cx="5452" cy="576"/>
          </a:xfrm>
        </p:grpSpPr>
        <p:sp>
          <p:nvSpPr>
            <p:cNvPr id="166917" name="Rectangle 1028"/>
            <p:cNvSpPr>
              <a:spLocks noChangeArrowheads="1"/>
            </p:cNvSpPr>
            <p:nvPr/>
          </p:nvSpPr>
          <p:spPr bwMode="auto">
            <a:xfrm>
              <a:off x="68" y="720"/>
              <a:ext cx="16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2400">
                  <a:solidFill>
                    <a:srgbClr val="000000"/>
                  </a:solidFill>
                </a:rPr>
                <a:t>Otoczenie stabilne</a:t>
              </a:r>
            </a:p>
          </p:txBody>
        </p:sp>
        <p:sp>
          <p:nvSpPr>
            <p:cNvPr id="166918" name="Rectangle 1029"/>
            <p:cNvSpPr>
              <a:spLocks noChangeArrowheads="1"/>
            </p:cNvSpPr>
            <p:nvPr/>
          </p:nvSpPr>
          <p:spPr bwMode="auto">
            <a:xfrm>
              <a:off x="2016" y="720"/>
              <a:ext cx="16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2400">
                  <a:solidFill>
                    <a:srgbClr val="000000"/>
                  </a:solidFill>
                </a:rPr>
                <a:t>Otoczenie zmienne</a:t>
              </a:r>
            </a:p>
          </p:txBody>
        </p:sp>
        <p:sp>
          <p:nvSpPr>
            <p:cNvPr id="166919" name="Rectangle 1030"/>
            <p:cNvSpPr>
              <a:spLocks noChangeArrowheads="1"/>
            </p:cNvSpPr>
            <p:nvPr/>
          </p:nvSpPr>
          <p:spPr bwMode="auto">
            <a:xfrm>
              <a:off x="3833" y="720"/>
              <a:ext cx="16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2400">
                  <a:solidFill>
                    <a:srgbClr val="000000"/>
                  </a:solidFill>
                </a:rPr>
                <a:t>Otoczenie burzliwe</a:t>
              </a:r>
            </a:p>
          </p:txBody>
        </p:sp>
        <p:sp>
          <p:nvSpPr>
            <p:cNvPr id="166920" name="Line 1031"/>
            <p:cNvSpPr>
              <a:spLocks noChangeShapeType="1"/>
            </p:cNvSpPr>
            <p:nvPr/>
          </p:nvSpPr>
          <p:spPr bwMode="auto">
            <a:xfrm flipH="1">
              <a:off x="1152" y="432"/>
              <a:ext cx="172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66921" name="Line 1032"/>
            <p:cNvSpPr>
              <a:spLocks noChangeShapeType="1"/>
            </p:cNvSpPr>
            <p:nvPr/>
          </p:nvSpPr>
          <p:spPr bwMode="auto">
            <a:xfrm>
              <a:off x="2880" y="43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66922" name="Line 1033"/>
            <p:cNvSpPr>
              <a:spLocks noChangeShapeType="1"/>
            </p:cNvSpPr>
            <p:nvPr/>
          </p:nvSpPr>
          <p:spPr bwMode="auto">
            <a:xfrm>
              <a:off x="2880" y="432"/>
              <a:ext cx="177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</p:grpSp>
      <p:sp>
        <p:nvSpPr>
          <p:cNvPr id="363530" name="Rectangle 1034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648200"/>
          </a:xfrm>
          <a:noFill/>
        </p:spPr>
        <p:txBody>
          <a:bodyPr/>
          <a:lstStyle/>
          <a:p>
            <a:pPr algn="just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pl-PL" altLang="pl-PL" sz="2500" b="1" dirty="0" smtClean="0"/>
              <a:t>Otoczenie burzliwe (dynamicznie zmieniające się, turbulentne)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altLang="pl-PL" sz="2300" dirty="0" smtClean="0"/>
              <a:t>(Najczęściej w warunkach zmieniających się systemów politycznych)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altLang="pl-PL" sz="2300" dirty="0" smtClean="0"/>
              <a:t>Cechy charakterystyczne: ciągła zmienność wyrobów i usług, silna konkurencja - pojawianie się nowych, dużych i silnych firm. Niestabilny układ polityczny, istotne zmiany w przepisach prawnych, gwałtowne zmiany w upodobaniach klientów, wymiana pokoleniowa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altLang="pl-PL" sz="2300" dirty="0" smtClean="0"/>
              <a:t>Działanie wymaga tu szczególnej elastyczności, kreatywności, przedsiębiorczości, innowacyjności.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l-PL" altLang="pl-PL" sz="2300" dirty="0" smtClean="0"/>
              <a:t>Działają tu firmy szczególnie aktywne rynkowo, potencjalnie odnoszące największe sukcesy.</a:t>
            </a:r>
          </a:p>
          <a:p>
            <a:pPr algn="just"/>
            <a:r>
              <a:rPr lang="pl-PL" altLang="pl-PL" sz="2300" dirty="0" smtClean="0"/>
              <a:t>Systemy zarządzania i struktury organizacyjne muszą być zdecentralizowane i elastyczne.</a:t>
            </a:r>
          </a:p>
        </p:txBody>
      </p:sp>
    </p:spTree>
    <p:extLst>
      <p:ext uri="{BB962C8B-B14F-4D97-AF65-F5344CB8AC3E}">
        <p14:creationId xmlns:p14="http://schemas.microsoft.com/office/powerpoint/2010/main" val="7512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Kryterium złożoności otoczenia</a:t>
            </a:r>
          </a:p>
        </p:txBody>
      </p:sp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152400" y="2374900"/>
          <a:ext cx="8877300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82" name="Dokument" r:id="rId3" imgW="6597396" imgH="3447288" progId="Word.Document.8">
                  <p:embed/>
                </p:oleObj>
              </mc:Choice>
              <mc:Fallback>
                <p:oleObj name="Dokument" r:id="rId3" imgW="6597396" imgH="34472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74900"/>
                        <a:ext cx="8877300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76363" y="762000"/>
            <a:ext cx="6542087" cy="1219200"/>
            <a:chOff x="867" y="480"/>
            <a:chExt cx="4121" cy="768"/>
          </a:xfrm>
        </p:grpSpPr>
        <p:sp>
          <p:nvSpPr>
            <p:cNvPr id="167941" name="Rectangle 5"/>
            <p:cNvSpPr>
              <a:spLocks noChangeArrowheads="1"/>
            </p:cNvSpPr>
            <p:nvPr/>
          </p:nvSpPr>
          <p:spPr bwMode="auto">
            <a:xfrm>
              <a:off x="867" y="960"/>
              <a:ext cx="14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2400">
                  <a:solidFill>
                    <a:srgbClr val="000000"/>
                  </a:solidFill>
                </a:rPr>
                <a:t>Otoczenie proste</a:t>
              </a:r>
            </a:p>
          </p:txBody>
        </p:sp>
        <p:sp>
          <p:nvSpPr>
            <p:cNvPr id="167942" name="Rectangle 6"/>
            <p:cNvSpPr>
              <a:spLocks noChangeArrowheads="1"/>
            </p:cNvSpPr>
            <p:nvPr/>
          </p:nvSpPr>
          <p:spPr bwMode="auto">
            <a:xfrm>
              <a:off x="3408" y="960"/>
              <a:ext cx="15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2400">
                  <a:solidFill>
                    <a:srgbClr val="000000"/>
                  </a:solidFill>
                </a:rPr>
                <a:t>Otoczenie złożone</a:t>
              </a:r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H="1">
              <a:off x="1632" y="480"/>
              <a:ext cx="124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67944" name="Line 8"/>
            <p:cNvSpPr>
              <a:spLocks noChangeShapeType="1"/>
            </p:cNvSpPr>
            <p:nvPr/>
          </p:nvSpPr>
          <p:spPr bwMode="auto">
            <a:xfrm>
              <a:off x="2880" y="480"/>
              <a:ext cx="134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8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0" y="2060848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dirty="0">
                <a:solidFill>
                  <a:srgbClr val="000099"/>
                </a:solidFill>
              </a:rPr>
              <a:t>Trening menedżerski </a:t>
            </a:r>
            <a:r>
              <a:rPr lang="pl-PL" altLang="pl-PL" sz="4000" dirty="0" smtClean="0">
                <a:solidFill>
                  <a:srgbClr val="000099"/>
                </a:solidFill>
              </a:rPr>
              <a:t>4</a:t>
            </a:r>
            <a:endParaRPr lang="pl-PL" altLang="pl-PL" sz="40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40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4000" dirty="0">
                <a:solidFill>
                  <a:srgbClr val="000099"/>
                </a:solidFill>
              </a:rPr>
              <a:t>Firma czy otoczenie?</a:t>
            </a:r>
            <a:endParaRPr lang="pl-PL" altLang="pl-PL" sz="4000" b="0" dirty="0">
              <a:solidFill>
                <a:srgbClr val="000000"/>
              </a:solidFill>
            </a:endParaRPr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5000"/>
              </a:spcBef>
              <a:buFontTx/>
              <a:buNone/>
            </a:pPr>
            <a:endParaRPr lang="pl-PL" altLang="pl-PL" sz="3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5334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Ewolucja podejść do zarządzania organizacjami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5496" y="1124744"/>
            <a:ext cx="9001000" cy="3048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  <a:defRPr/>
            </a:pPr>
            <a:r>
              <a:rPr lang="pl-PL" sz="2300" b="0" dirty="0" smtClean="0">
                <a:solidFill>
                  <a:srgbClr val="000000"/>
                </a:solidFill>
              </a:rPr>
              <a:t>Nauki o zarządzaniu są relatywnie </a:t>
            </a:r>
            <a:r>
              <a:rPr lang="pl-PL" sz="2300" dirty="0" smtClean="0">
                <a:solidFill>
                  <a:srgbClr val="000000"/>
                </a:solidFill>
              </a:rPr>
              <a:t>nową dyscypliną naukową</a:t>
            </a:r>
          </a:p>
          <a:p>
            <a:pPr lvl="1">
              <a:spcBef>
                <a:spcPts val="1000"/>
              </a:spcBef>
              <a:defRPr/>
            </a:pPr>
            <a:r>
              <a:rPr lang="pl-PL" sz="2300" b="0" dirty="0" smtClean="0">
                <a:solidFill>
                  <a:srgbClr val="000000"/>
                </a:solidFill>
              </a:rPr>
              <a:t>początki naukowego zarządzania datowane na przełom XIX i XX w.</a:t>
            </a:r>
          </a:p>
          <a:p>
            <a:pPr>
              <a:spcBef>
                <a:spcPts val="1000"/>
              </a:spcBef>
              <a:defRPr/>
            </a:pPr>
            <a:r>
              <a:rPr lang="pl-PL" sz="2300" b="0" dirty="0" smtClean="0">
                <a:solidFill>
                  <a:srgbClr val="000000"/>
                </a:solidFill>
              </a:rPr>
              <a:t>Długi okres </a:t>
            </a:r>
            <a:r>
              <a:rPr lang="pl-PL" sz="2300" dirty="0" smtClean="0">
                <a:solidFill>
                  <a:srgbClr val="000000"/>
                </a:solidFill>
              </a:rPr>
              <a:t>przednaukowego</a:t>
            </a:r>
            <a:r>
              <a:rPr lang="pl-PL" sz="2300" b="0" dirty="0" smtClean="0">
                <a:solidFill>
                  <a:srgbClr val="000000"/>
                </a:solidFill>
              </a:rPr>
              <a:t> rozwoju zarządzania:</a:t>
            </a:r>
          </a:p>
          <a:p>
            <a:pPr lvl="1">
              <a:spcBef>
                <a:spcPts val="1000"/>
              </a:spcBef>
              <a:defRPr/>
            </a:pPr>
            <a:r>
              <a:rPr lang="pl-PL" sz="2300" b="0" dirty="0" smtClean="0">
                <a:solidFill>
                  <a:srgbClr val="000000"/>
                </a:solidFill>
              </a:rPr>
              <a:t>od początków zorganizowanej działalności ludzkiej</a:t>
            </a:r>
          </a:p>
          <a:p>
            <a:pPr lvl="1">
              <a:spcBef>
                <a:spcPts val="1000"/>
              </a:spcBef>
              <a:defRPr/>
            </a:pPr>
            <a:r>
              <a:rPr lang="pl-PL" sz="2300" b="0" dirty="0" smtClean="0">
                <a:solidFill>
                  <a:srgbClr val="000000"/>
                </a:solidFill>
              </a:rPr>
              <a:t>zarządzanie traktowane jako działalność praktyczna oparta na określonych schematach i doświadczeniach. Rekomendacje nie były usystematyzowane i weryfikowane na szerszą skalę.</a:t>
            </a:r>
          </a:p>
          <a:p>
            <a:pPr lvl="1">
              <a:spcBef>
                <a:spcPts val="1000"/>
              </a:spcBef>
              <a:defRPr/>
            </a:pPr>
            <a:r>
              <a:rPr lang="pl-PL" sz="2300" b="0" dirty="0" smtClean="0">
                <a:solidFill>
                  <a:srgbClr val="000000"/>
                </a:solidFill>
              </a:rPr>
              <a:t>3 główne obszary związane z zarządzaniem:</a:t>
            </a:r>
          </a:p>
          <a:p>
            <a:pPr lvl="2">
              <a:spcBef>
                <a:spcPts val="1000"/>
              </a:spcBef>
              <a:defRPr/>
            </a:pPr>
            <a:r>
              <a:rPr lang="pl-PL" sz="2300" b="0" dirty="0" smtClean="0">
                <a:solidFill>
                  <a:srgbClr val="000000"/>
                </a:solidFill>
              </a:rPr>
              <a:t>sfera rządu i administracji, w tym sfera religijna (np. Sparta, Imperium Rzymskie),</a:t>
            </a:r>
            <a:endParaRPr lang="pl-PL" sz="2300" b="0" dirty="0">
              <a:solidFill>
                <a:srgbClr val="000000"/>
              </a:solidFill>
            </a:endParaRPr>
          </a:p>
          <a:p>
            <a:pPr lvl="2">
              <a:spcBef>
                <a:spcPts val="1000"/>
              </a:spcBef>
              <a:defRPr/>
            </a:pPr>
            <a:r>
              <a:rPr lang="pl-PL" sz="2300" b="0" dirty="0" smtClean="0">
                <a:solidFill>
                  <a:srgbClr val="000000"/>
                </a:solidFill>
              </a:rPr>
              <a:t>sfera militarna i wojskowa (np. wyprawy Aleksandra Wielkiego),</a:t>
            </a:r>
          </a:p>
          <a:p>
            <a:pPr lvl="2">
              <a:spcBef>
                <a:spcPts val="1000"/>
              </a:spcBef>
              <a:defRPr/>
            </a:pPr>
            <a:r>
              <a:rPr lang="pl-PL" sz="2300" b="0" dirty="0" smtClean="0">
                <a:solidFill>
                  <a:srgbClr val="000000"/>
                </a:solidFill>
              </a:rPr>
              <a:t>sfera ekonomiczna i społeczna (np. piramidy starożytnego Egiptu)</a:t>
            </a:r>
            <a:endParaRPr lang="pl-PL" altLang="pl-PL" sz="2300" b="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64" y="152400"/>
            <a:ext cx="8305800" cy="533400"/>
          </a:xfrm>
        </p:spPr>
        <p:txBody>
          <a:bodyPr/>
          <a:lstStyle/>
          <a:p>
            <a:r>
              <a:rPr lang="pl-PL" altLang="en-US" sz="3500" b="1" dirty="0" smtClean="0">
                <a:solidFill>
                  <a:srgbClr val="000099"/>
                </a:solidFill>
              </a:rPr>
              <a:t>Rozwój naukowych koncepcji zarządzania</a:t>
            </a:r>
          </a:p>
        </p:txBody>
      </p:sp>
      <p:sp>
        <p:nvSpPr>
          <p:cNvPr id="119811" name="Rectangle 5"/>
          <p:cNvSpPr>
            <a:spLocks noChangeArrowheads="1"/>
          </p:cNvSpPr>
          <p:nvPr/>
        </p:nvSpPr>
        <p:spPr bwMode="auto">
          <a:xfrm>
            <a:off x="355600" y="1219200"/>
            <a:ext cx="2159000" cy="8270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en-US" sz="2400" b="0" smtClean="0">
                <a:solidFill>
                  <a:srgbClr val="000000"/>
                </a:solidFill>
              </a:rPr>
              <a:t>SZKOŁA</a:t>
            </a:r>
          </a:p>
          <a:p>
            <a:r>
              <a:rPr lang="pl-PL" altLang="en-US" sz="2400" b="0" smtClean="0">
                <a:solidFill>
                  <a:srgbClr val="000000"/>
                </a:solidFill>
              </a:rPr>
              <a:t>KLASYCZNA</a:t>
            </a:r>
          </a:p>
        </p:txBody>
      </p:sp>
      <p:sp>
        <p:nvSpPr>
          <p:cNvPr id="119812" name="Rectangle 6"/>
          <p:cNvSpPr>
            <a:spLocks noChangeArrowheads="1"/>
          </p:cNvSpPr>
          <p:nvPr/>
        </p:nvSpPr>
        <p:spPr bwMode="auto">
          <a:xfrm>
            <a:off x="3063875" y="1219200"/>
            <a:ext cx="2879725" cy="8270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en-US" sz="2400" b="0" smtClean="0">
                <a:solidFill>
                  <a:srgbClr val="000000"/>
                </a:solidFill>
              </a:rPr>
              <a:t>SZKOŁA</a:t>
            </a:r>
          </a:p>
          <a:p>
            <a:r>
              <a:rPr lang="pl-PL" altLang="en-US" sz="2400" b="0" smtClean="0">
                <a:solidFill>
                  <a:srgbClr val="000000"/>
                </a:solidFill>
              </a:rPr>
              <a:t>BEHAWIORALNA</a:t>
            </a:r>
          </a:p>
        </p:txBody>
      </p:sp>
      <p:sp>
        <p:nvSpPr>
          <p:cNvPr id="119813" name="Rectangle 7"/>
          <p:cNvSpPr>
            <a:spLocks noChangeArrowheads="1"/>
          </p:cNvSpPr>
          <p:nvPr/>
        </p:nvSpPr>
        <p:spPr bwMode="auto">
          <a:xfrm>
            <a:off x="6527800" y="1219200"/>
            <a:ext cx="2159000" cy="8270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en-US" sz="2400" b="0" smtClean="0">
                <a:solidFill>
                  <a:srgbClr val="000000"/>
                </a:solidFill>
              </a:rPr>
              <a:t>PODEJŚCIE</a:t>
            </a:r>
          </a:p>
          <a:p>
            <a:r>
              <a:rPr lang="pl-PL" altLang="en-US" sz="2400" b="0" smtClean="0">
                <a:solidFill>
                  <a:srgbClr val="000000"/>
                </a:solidFill>
              </a:rPr>
              <a:t>ILOŚCIOWE</a:t>
            </a:r>
          </a:p>
        </p:txBody>
      </p:sp>
      <p:sp>
        <p:nvSpPr>
          <p:cNvPr id="119814" name="Rectangle 8"/>
          <p:cNvSpPr>
            <a:spLocks noChangeArrowheads="1"/>
          </p:cNvSpPr>
          <p:nvPr/>
        </p:nvSpPr>
        <p:spPr bwMode="auto">
          <a:xfrm>
            <a:off x="152400" y="2587625"/>
            <a:ext cx="1439863" cy="971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en-US" sz="1800" b="0" smtClean="0">
                <a:solidFill>
                  <a:srgbClr val="000000"/>
                </a:solidFill>
              </a:rPr>
              <a:t>Kierunek</a:t>
            </a:r>
          </a:p>
          <a:p>
            <a:r>
              <a:rPr lang="pl-PL" altLang="en-US" sz="1800" b="0" smtClean="0">
                <a:solidFill>
                  <a:srgbClr val="000000"/>
                </a:solidFill>
              </a:rPr>
              <a:t>naukowego</a:t>
            </a:r>
          </a:p>
          <a:p>
            <a:r>
              <a:rPr lang="pl-PL" altLang="en-US" sz="1800" b="0" smtClean="0">
                <a:solidFill>
                  <a:srgbClr val="000000"/>
                </a:solidFill>
              </a:rPr>
              <a:t>zarządzania</a:t>
            </a:r>
          </a:p>
        </p:txBody>
      </p:sp>
      <p:sp>
        <p:nvSpPr>
          <p:cNvPr id="119815" name="Rectangle 9"/>
          <p:cNvSpPr>
            <a:spLocks noChangeArrowheads="1"/>
          </p:cNvSpPr>
          <p:nvPr/>
        </p:nvSpPr>
        <p:spPr bwMode="auto">
          <a:xfrm>
            <a:off x="1752600" y="2590800"/>
            <a:ext cx="1619250" cy="971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en-US" sz="1800" b="0" smtClean="0">
                <a:solidFill>
                  <a:srgbClr val="000000"/>
                </a:solidFill>
              </a:rPr>
              <a:t>Kierunek</a:t>
            </a:r>
          </a:p>
          <a:p>
            <a:r>
              <a:rPr lang="pl-PL" altLang="en-US" sz="1800" b="0" smtClean="0">
                <a:solidFill>
                  <a:srgbClr val="000000"/>
                </a:solidFill>
              </a:rPr>
              <a:t>administracyjny</a:t>
            </a:r>
          </a:p>
        </p:txBody>
      </p:sp>
      <p:sp>
        <p:nvSpPr>
          <p:cNvPr id="119816" name="Rectangle 10"/>
          <p:cNvSpPr>
            <a:spLocks noChangeArrowheads="1"/>
          </p:cNvSpPr>
          <p:nvPr/>
        </p:nvSpPr>
        <p:spPr bwMode="auto">
          <a:xfrm>
            <a:off x="3714750" y="2590800"/>
            <a:ext cx="1619250" cy="971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en-US" sz="1800" b="0" smtClean="0">
                <a:solidFill>
                  <a:srgbClr val="000000"/>
                </a:solidFill>
              </a:rPr>
              <a:t>Kierunek </a:t>
            </a:r>
          </a:p>
          <a:p>
            <a:r>
              <a:rPr lang="pl-PL" altLang="en-US" sz="1800" b="0" smtClean="0">
                <a:solidFill>
                  <a:srgbClr val="000000"/>
                </a:solidFill>
              </a:rPr>
              <a:t>stosunków</a:t>
            </a:r>
          </a:p>
          <a:p>
            <a:r>
              <a:rPr lang="pl-PL" altLang="en-US" sz="1800" b="0" smtClean="0">
                <a:solidFill>
                  <a:srgbClr val="000000"/>
                </a:solidFill>
              </a:rPr>
              <a:t>międzyludzkich</a:t>
            </a:r>
          </a:p>
        </p:txBody>
      </p:sp>
      <p:sp>
        <p:nvSpPr>
          <p:cNvPr id="119817" name="Rectangle 11"/>
          <p:cNvSpPr>
            <a:spLocks noChangeArrowheads="1"/>
          </p:cNvSpPr>
          <p:nvPr/>
        </p:nvSpPr>
        <p:spPr bwMode="auto">
          <a:xfrm>
            <a:off x="5715000" y="2590800"/>
            <a:ext cx="1439863" cy="971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en-US" sz="1800" b="0" smtClean="0">
                <a:solidFill>
                  <a:srgbClr val="000000"/>
                </a:solidFill>
              </a:rPr>
              <a:t>Ilościowa </a:t>
            </a:r>
          </a:p>
          <a:p>
            <a:r>
              <a:rPr lang="pl-PL" altLang="en-US" sz="1800" b="0" smtClean="0">
                <a:solidFill>
                  <a:srgbClr val="000000"/>
                </a:solidFill>
              </a:rPr>
              <a:t>teoria</a:t>
            </a:r>
          </a:p>
          <a:p>
            <a:r>
              <a:rPr lang="pl-PL" altLang="en-US" sz="1800" b="0" smtClean="0">
                <a:solidFill>
                  <a:srgbClr val="000000"/>
                </a:solidFill>
              </a:rPr>
              <a:t>zarządzania</a:t>
            </a:r>
          </a:p>
        </p:txBody>
      </p:sp>
      <p:sp>
        <p:nvSpPr>
          <p:cNvPr id="119818" name="Rectangle 12"/>
          <p:cNvSpPr>
            <a:spLocks noChangeArrowheads="1"/>
          </p:cNvSpPr>
          <p:nvPr/>
        </p:nvSpPr>
        <p:spPr bwMode="auto">
          <a:xfrm>
            <a:off x="7551738" y="2590800"/>
            <a:ext cx="1439862" cy="971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en-US" sz="1800" b="0" smtClean="0">
                <a:solidFill>
                  <a:srgbClr val="000000"/>
                </a:solidFill>
              </a:rPr>
              <a:t>Zarządzanie</a:t>
            </a:r>
          </a:p>
          <a:p>
            <a:r>
              <a:rPr lang="pl-PL" altLang="en-US" sz="1800" b="0" smtClean="0">
                <a:solidFill>
                  <a:srgbClr val="000000"/>
                </a:solidFill>
              </a:rPr>
              <a:t>operacyjne</a:t>
            </a:r>
          </a:p>
        </p:txBody>
      </p:sp>
      <p:sp>
        <p:nvSpPr>
          <p:cNvPr id="119819" name="Rectangle 13"/>
          <p:cNvSpPr>
            <a:spLocks noChangeArrowheads="1"/>
          </p:cNvSpPr>
          <p:nvPr/>
        </p:nvSpPr>
        <p:spPr bwMode="auto">
          <a:xfrm>
            <a:off x="1819275" y="4530725"/>
            <a:ext cx="2371725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en-US" b="0" smtClean="0">
                <a:solidFill>
                  <a:srgbClr val="000000"/>
                </a:solidFill>
              </a:rPr>
              <a:t>Podejście systemowe</a:t>
            </a:r>
          </a:p>
        </p:txBody>
      </p:sp>
      <p:sp>
        <p:nvSpPr>
          <p:cNvPr id="119820" name="Rectangle 14"/>
          <p:cNvSpPr>
            <a:spLocks noChangeArrowheads="1"/>
          </p:cNvSpPr>
          <p:nvPr/>
        </p:nvSpPr>
        <p:spPr bwMode="auto">
          <a:xfrm>
            <a:off x="5029200" y="4530725"/>
            <a:ext cx="2328863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en-US" b="0" smtClean="0">
                <a:solidFill>
                  <a:srgbClr val="000000"/>
                </a:solidFill>
              </a:rPr>
              <a:t>Podejście sytuacyjne</a:t>
            </a:r>
          </a:p>
        </p:txBody>
      </p:sp>
      <p:sp>
        <p:nvSpPr>
          <p:cNvPr id="119821" name="Rectangle 15"/>
          <p:cNvSpPr>
            <a:spLocks noChangeArrowheads="1"/>
          </p:cNvSpPr>
          <p:nvPr/>
        </p:nvSpPr>
        <p:spPr bwMode="auto">
          <a:xfrm>
            <a:off x="430213" y="5486400"/>
            <a:ext cx="8302625" cy="1212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en-US" sz="2400" smtClean="0">
                <a:solidFill>
                  <a:srgbClr val="000000"/>
                </a:solidFill>
              </a:rPr>
              <a:t>Współczesne koncepcje zarządzania:</a:t>
            </a:r>
            <a:endParaRPr lang="pl-PL" altLang="en-US" sz="2400" b="0" smtClean="0">
              <a:solidFill>
                <a:srgbClr val="000000"/>
              </a:solidFill>
            </a:endParaRPr>
          </a:p>
          <a:p>
            <a:r>
              <a:rPr lang="pl-PL" altLang="en-US" sz="2400" b="0" smtClean="0">
                <a:solidFill>
                  <a:srgbClr val="000000"/>
                </a:solidFill>
              </a:rPr>
              <a:t>Reengineering, Lean Management, Outsourcing, Benchmarking, </a:t>
            </a:r>
            <a:br>
              <a:rPr lang="pl-PL" altLang="en-US" sz="2400" b="0" smtClean="0">
                <a:solidFill>
                  <a:srgbClr val="000000"/>
                </a:solidFill>
              </a:rPr>
            </a:br>
            <a:r>
              <a:rPr lang="pl-PL" altLang="en-US" sz="2400" b="0" smtClean="0">
                <a:solidFill>
                  <a:srgbClr val="000000"/>
                </a:solidFill>
              </a:rPr>
              <a:t>TQM, CRM, SCM, Organizacja wirtualna, Organizacja ucząca się</a:t>
            </a:r>
          </a:p>
        </p:txBody>
      </p:sp>
      <p:sp>
        <p:nvSpPr>
          <p:cNvPr id="119822" name="Line 16"/>
          <p:cNvSpPr>
            <a:spLocks noChangeShapeType="1"/>
          </p:cNvSpPr>
          <p:nvPr/>
        </p:nvSpPr>
        <p:spPr bwMode="auto">
          <a:xfrm flipH="1">
            <a:off x="1370013" y="762000"/>
            <a:ext cx="319881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23" name="Line 17"/>
          <p:cNvSpPr>
            <a:spLocks noChangeShapeType="1"/>
          </p:cNvSpPr>
          <p:nvPr/>
        </p:nvSpPr>
        <p:spPr bwMode="auto">
          <a:xfrm>
            <a:off x="4572000" y="762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24" name="Line 18"/>
          <p:cNvSpPr>
            <a:spLocks noChangeShapeType="1"/>
          </p:cNvSpPr>
          <p:nvPr/>
        </p:nvSpPr>
        <p:spPr bwMode="auto">
          <a:xfrm>
            <a:off x="4572000" y="762000"/>
            <a:ext cx="3048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25" name="Line 19"/>
          <p:cNvSpPr>
            <a:spLocks noChangeShapeType="1"/>
          </p:cNvSpPr>
          <p:nvPr/>
        </p:nvSpPr>
        <p:spPr bwMode="auto">
          <a:xfrm flipH="1">
            <a:off x="838200" y="2057400"/>
            <a:ext cx="5334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26" name="Line 20"/>
          <p:cNvSpPr>
            <a:spLocks noChangeShapeType="1"/>
          </p:cNvSpPr>
          <p:nvPr/>
        </p:nvSpPr>
        <p:spPr bwMode="auto">
          <a:xfrm>
            <a:off x="1371600" y="2057400"/>
            <a:ext cx="1219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27" name="Line 21"/>
          <p:cNvSpPr>
            <a:spLocks noChangeShapeType="1"/>
          </p:cNvSpPr>
          <p:nvPr/>
        </p:nvSpPr>
        <p:spPr bwMode="auto">
          <a:xfrm>
            <a:off x="4495800" y="2057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28" name="Line 22"/>
          <p:cNvSpPr>
            <a:spLocks noChangeShapeType="1"/>
          </p:cNvSpPr>
          <p:nvPr/>
        </p:nvSpPr>
        <p:spPr bwMode="auto">
          <a:xfrm flipH="1">
            <a:off x="6400800" y="2057400"/>
            <a:ext cx="1219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29" name="Line 24"/>
          <p:cNvSpPr>
            <a:spLocks noChangeShapeType="1"/>
          </p:cNvSpPr>
          <p:nvPr/>
        </p:nvSpPr>
        <p:spPr bwMode="auto">
          <a:xfrm>
            <a:off x="7620000" y="205740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30" name="Line 26"/>
          <p:cNvSpPr>
            <a:spLocks noChangeShapeType="1"/>
          </p:cNvSpPr>
          <p:nvPr/>
        </p:nvSpPr>
        <p:spPr bwMode="auto">
          <a:xfrm>
            <a:off x="2590800" y="3581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31" name="Line 27"/>
          <p:cNvSpPr>
            <a:spLocks noChangeShapeType="1"/>
          </p:cNvSpPr>
          <p:nvPr/>
        </p:nvSpPr>
        <p:spPr bwMode="auto">
          <a:xfrm>
            <a:off x="4495800" y="3581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32" name="Line 28"/>
          <p:cNvSpPr>
            <a:spLocks noChangeShapeType="1"/>
          </p:cNvSpPr>
          <p:nvPr/>
        </p:nvSpPr>
        <p:spPr bwMode="auto">
          <a:xfrm>
            <a:off x="6400800" y="3581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33" name="Line 29"/>
          <p:cNvSpPr>
            <a:spLocks noChangeShapeType="1"/>
          </p:cNvSpPr>
          <p:nvPr/>
        </p:nvSpPr>
        <p:spPr bwMode="auto">
          <a:xfrm>
            <a:off x="8305800" y="3581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34" name="Line 30"/>
          <p:cNvSpPr>
            <a:spLocks noChangeShapeType="1"/>
          </p:cNvSpPr>
          <p:nvPr/>
        </p:nvSpPr>
        <p:spPr bwMode="auto">
          <a:xfrm>
            <a:off x="838200" y="3581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35" name="Line 31"/>
          <p:cNvSpPr>
            <a:spLocks noChangeShapeType="1"/>
          </p:cNvSpPr>
          <p:nvPr/>
        </p:nvSpPr>
        <p:spPr bwMode="auto">
          <a:xfrm>
            <a:off x="838200" y="4038600"/>
            <a:ext cx="746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36" name="Line 32"/>
          <p:cNvSpPr>
            <a:spLocks noChangeShapeType="1"/>
          </p:cNvSpPr>
          <p:nvPr/>
        </p:nvSpPr>
        <p:spPr bwMode="auto">
          <a:xfrm>
            <a:off x="3048000" y="4038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37" name="Line 33"/>
          <p:cNvSpPr>
            <a:spLocks noChangeShapeType="1"/>
          </p:cNvSpPr>
          <p:nvPr/>
        </p:nvSpPr>
        <p:spPr bwMode="auto">
          <a:xfrm>
            <a:off x="6248400" y="4038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38" name="Line 34"/>
          <p:cNvSpPr>
            <a:spLocks noChangeShapeType="1"/>
          </p:cNvSpPr>
          <p:nvPr/>
        </p:nvSpPr>
        <p:spPr bwMode="auto">
          <a:xfrm>
            <a:off x="3048000" y="4953000"/>
            <a:ext cx="1447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39" name="Line 35"/>
          <p:cNvSpPr>
            <a:spLocks noChangeShapeType="1"/>
          </p:cNvSpPr>
          <p:nvPr/>
        </p:nvSpPr>
        <p:spPr bwMode="auto">
          <a:xfrm flipH="1">
            <a:off x="4495800" y="4953000"/>
            <a:ext cx="16764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52400"/>
            <a:ext cx="8856663" cy="5334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Kierunek naukowego zarządzania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3048000"/>
          </a:xfrm>
        </p:spPr>
        <p:txBody>
          <a:bodyPr/>
          <a:lstStyle/>
          <a:p>
            <a:r>
              <a:rPr lang="pl-PL" altLang="pl-PL" sz="2800" dirty="0" smtClean="0"/>
              <a:t>Szkoła Naukowego zarządzania rozpoczęła się w późnych latach XIX w i rozwinęła na początku XX w.</a:t>
            </a:r>
          </a:p>
          <a:p>
            <a:pPr>
              <a:buFontTx/>
              <a:buNone/>
            </a:pPr>
            <a:r>
              <a:rPr lang="pl-PL" altLang="pl-PL" sz="3000" b="1" dirty="0" smtClean="0"/>
              <a:t>Przedstawiciele:</a:t>
            </a:r>
            <a:endParaRPr lang="en-US" altLang="pl-PL" sz="3000" dirty="0" smtClean="0"/>
          </a:p>
          <a:p>
            <a:r>
              <a:rPr lang="pl-PL" altLang="pl-PL" sz="3000" dirty="0" smtClean="0"/>
              <a:t>na świecie: </a:t>
            </a:r>
            <a:r>
              <a:rPr lang="en-US" altLang="pl-PL" sz="3000" dirty="0" smtClean="0"/>
              <a:t>F.W. Taylor, H. </a:t>
            </a:r>
            <a:r>
              <a:rPr lang="pl-PL" altLang="pl-PL" sz="3000" dirty="0" smtClean="0"/>
              <a:t>Ford, </a:t>
            </a:r>
            <a:r>
              <a:rPr lang="en-US" altLang="pl-PL" sz="3000" dirty="0" smtClean="0"/>
              <a:t>Frank and Lillian Gilbreth, </a:t>
            </a:r>
          </a:p>
          <a:p>
            <a:r>
              <a:rPr lang="pl-PL" altLang="pl-PL" sz="3000" dirty="0" smtClean="0"/>
              <a:t>w Polsce: Karol Adamiecki, Zygmunt </a:t>
            </a:r>
            <a:r>
              <a:rPr lang="pl-PL" altLang="pl-PL" sz="3000" dirty="0" err="1" smtClean="0"/>
              <a:t>Rytl</a:t>
            </a:r>
            <a:r>
              <a:rPr lang="pl-PL" altLang="pl-PL" sz="3000" dirty="0" smtClean="0"/>
              <a:t>, Edwin </a:t>
            </a:r>
            <a:r>
              <a:rPr lang="pl-PL" altLang="pl-PL" sz="3000" dirty="0" err="1" smtClean="0"/>
              <a:t>Hauswald</a:t>
            </a:r>
            <a:r>
              <a:rPr lang="pl-PL" altLang="pl-PL" sz="3000" dirty="0" smtClean="0"/>
              <a:t> and </a:t>
            </a:r>
            <a:r>
              <a:rPr lang="pl-PL" altLang="pl-PL" sz="3000" dirty="0" err="1" smtClean="0"/>
              <a:t>others</a:t>
            </a:r>
            <a:endParaRPr lang="pl-PL" altLang="pl-PL" sz="3000" dirty="0" smtClean="0"/>
          </a:p>
        </p:txBody>
      </p:sp>
    </p:spTree>
    <p:extLst>
      <p:ext uri="{BB962C8B-B14F-4D97-AF65-F5344CB8AC3E}">
        <p14:creationId xmlns:p14="http://schemas.microsoft.com/office/powerpoint/2010/main" val="9497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36012" cy="3048000"/>
          </a:xfrm>
        </p:spPr>
        <p:txBody>
          <a:bodyPr/>
          <a:lstStyle/>
          <a:p>
            <a:pPr>
              <a:spcBef>
                <a:spcPts val="300"/>
              </a:spcBef>
              <a:buFontTx/>
              <a:buNone/>
              <a:defRPr/>
            </a:pPr>
            <a:r>
              <a:rPr lang="pl-PL" altLang="pl-PL" sz="2300" b="1" dirty="0" smtClean="0"/>
              <a:t>Frederick Taylor (1856 – 1915)</a:t>
            </a:r>
            <a:endParaRPr lang="pl-PL" altLang="pl-PL" sz="2300" dirty="0" smtClean="0"/>
          </a:p>
          <a:p>
            <a:pPr marL="180975" indent="-180975">
              <a:spcBef>
                <a:spcPts val="300"/>
              </a:spcBef>
              <a:tabLst>
                <a:tab pos="180975" algn="l"/>
              </a:tabLst>
              <a:defRPr/>
            </a:pPr>
            <a:r>
              <a:rPr lang="pl-PL" altLang="en-US" sz="2000" dirty="0"/>
              <a:t>Obserwował zjawisko celowego spowolnienia pracy, </a:t>
            </a:r>
            <a:r>
              <a:rPr lang="pl-PL" altLang="en-US" sz="2000" dirty="0" smtClean="0"/>
              <a:t/>
            </a:r>
            <a:br>
              <a:rPr lang="pl-PL" altLang="en-US" sz="2000" dirty="0" smtClean="0"/>
            </a:br>
            <a:r>
              <a:rPr lang="pl-PL" altLang="en-US" sz="2000" dirty="0" smtClean="0"/>
              <a:t>które </a:t>
            </a:r>
            <a:r>
              <a:rPr lang="pl-PL" altLang="en-US" sz="2000" dirty="0"/>
              <a:t>polegało na tym, że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pracownicy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pracują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celowo</a:t>
            </a:r>
            <a:r>
              <a:rPr lang="en-US" altLang="en-US" sz="2000" dirty="0"/>
              <a:t> </a:t>
            </a:r>
            <a:r>
              <a:rPr lang="pl-PL" altLang="en-US" sz="2000" dirty="0" smtClean="0"/>
              <a:t/>
            </a:r>
            <a:br>
              <a:rPr lang="pl-PL" altLang="en-US" sz="2000" dirty="0" smtClean="0"/>
            </a:br>
            <a:r>
              <a:rPr lang="en-US" altLang="en-US" sz="2000" dirty="0" smtClean="0"/>
              <a:t>w </a:t>
            </a:r>
            <a:r>
              <a:rPr lang="en-US" altLang="en-US" sz="2000" dirty="0" err="1"/>
              <a:t>tempie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wolniejszym</a:t>
            </a:r>
            <a:r>
              <a:rPr lang="en-US" altLang="en-US" sz="2000" dirty="0"/>
              <a:t> od </a:t>
            </a:r>
            <a:r>
              <a:rPr lang="en-US" altLang="en-US" sz="2000" dirty="0" err="1" smtClean="0"/>
              <a:t>możliwego</a:t>
            </a:r>
            <a:endParaRPr lang="pl-PL" altLang="en-US" sz="2000" dirty="0" smtClean="0"/>
          </a:p>
          <a:p>
            <a:pPr marL="180975" indent="-180975">
              <a:spcBef>
                <a:spcPts val="300"/>
              </a:spcBef>
              <a:tabLst>
                <a:tab pos="180975" algn="l"/>
              </a:tabLst>
              <a:defRPr/>
            </a:pPr>
            <a:r>
              <a:rPr lang="pl-PL" altLang="en-US" sz="2000" dirty="0" smtClean="0"/>
              <a:t>Dostrzegał </a:t>
            </a:r>
            <a:r>
              <a:rPr lang="pl-PL" altLang="en-US" sz="2000" dirty="0"/>
              <a:t>czynniki powodujące niską wydajność </a:t>
            </a:r>
            <a:r>
              <a:rPr lang="pl-PL" altLang="en-US" sz="2000" dirty="0" smtClean="0"/>
              <a:t/>
            </a:r>
            <a:br>
              <a:rPr lang="pl-PL" altLang="en-US" sz="2000" dirty="0" smtClean="0"/>
            </a:br>
            <a:r>
              <a:rPr lang="pl-PL" altLang="en-US" sz="2000" dirty="0" smtClean="0"/>
              <a:t>pracowników</a:t>
            </a:r>
            <a:r>
              <a:rPr lang="pl-PL" altLang="en-US" sz="2000" dirty="0"/>
              <a:t>:</a:t>
            </a:r>
          </a:p>
          <a:p>
            <a:pPr lvl="1"/>
            <a:r>
              <a:rPr lang="pl-PL" altLang="en-US" sz="2000" dirty="0"/>
              <a:t>zwracał uwagę na wadliwy system wynagradzania </a:t>
            </a:r>
            <a:r>
              <a:rPr lang="pl-PL" altLang="en-US" sz="2000" dirty="0" smtClean="0"/>
              <a:t/>
            </a:r>
            <a:br>
              <a:rPr lang="pl-PL" altLang="en-US" sz="2000" dirty="0" smtClean="0"/>
            </a:br>
            <a:r>
              <a:rPr lang="pl-PL" altLang="en-US" sz="2000" dirty="0" smtClean="0"/>
              <a:t>pracowników </a:t>
            </a:r>
            <a:r>
              <a:rPr lang="pl-PL" altLang="en-US" sz="2000" dirty="0"/>
              <a:t>– ukrywanie prawdziwych możliwości </a:t>
            </a:r>
            <a:r>
              <a:rPr lang="pl-PL" altLang="en-US" sz="2000" dirty="0" smtClean="0"/>
              <a:t/>
            </a:r>
            <a:br>
              <a:rPr lang="pl-PL" altLang="en-US" sz="2000" dirty="0" smtClean="0"/>
            </a:br>
            <a:r>
              <a:rPr lang="pl-PL" altLang="en-US" sz="2000" dirty="0" smtClean="0"/>
              <a:t>produkcyjnych</a:t>
            </a:r>
            <a:r>
              <a:rPr lang="pl-PL" altLang="en-US" sz="2000" dirty="0"/>
              <a:t>,</a:t>
            </a:r>
          </a:p>
          <a:p>
            <a:pPr lvl="1"/>
            <a:r>
              <a:rPr lang="pl-PL" altLang="en-US" sz="2000" dirty="0"/>
              <a:t>krytykował brak zgodności między cechami </a:t>
            </a:r>
            <a:r>
              <a:rPr lang="pl-PL" altLang="en-US" sz="2000" dirty="0" smtClean="0"/>
              <a:t/>
            </a:r>
            <a:br>
              <a:rPr lang="pl-PL" altLang="en-US" sz="2000" dirty="0" smtClean="0"/>
            </a:br>
            <a:r>
              <a:rPr lang="pl-PL" altLang="en-US" sz="2000" dirty="0" smtClean="0"/>
              <a:t>psychofizycznymi </a:t>
            </a:r>
            <a:r>
              <a:rPr lang="pl-PL" altLang="en-US" sz="2000" dirty="0"/>
              <a:t>pracowników i wymaganiami pracy</a:t>
            </a:r>
            <a:r>
              <a:rPr lang="en-US" sz="2000" dirty="0" smtClean="0"/>
              <a:t>.</a:t>
            </a:r>
            <a:endParaRPr lang="pl-PL" altLang="pl-PL" sz="2000" dirty="0" smtClean="0"/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pl-PL" altLang="pl-PL" sz="2200" b="1" dirty="0" smtClean="0"/>
              <a:t>Jego badania obejmowały:</a:t>
            </a:r>
            <a:endParaRPr lang="pl-PL" altLang="pl-PL" sz="2200" dirty="0" smtClean="0"/>
          </a:p>
          <a:p>
            <a:pPr marL="180975" indent="-180975">
              <a:spcBef>
                <a:spcPts val="300"/>
              </a:spcBef>
              <a:defRPr/>
            </a:pPr>
            <a:r>
              <a:rPr lang="pl-PL" altLang="pl-PL" sz="2100" dirty="0" smtClean="0"/>
              <a:t>badania metod pracy i zadań wykonywanych przez pracowników,</a:t>
            </a:r>
          </a:p>
          <a:p>
            <a:pPr marL="180975" indent="-180975">
              <a:spcBef>
                <a:spcPts val="300"/>
              </a:spcBef>
              <a:defRPr/>
            </a:pPr>
            <a:r>
              <a:rPr lang="pl-PL" altLang="pl-PL" sz="2100" dirty="0" smtClean="0"/>
              <a:t>analizy ruchów robotników </a:t>
            </a:r>
            <a:r>
              <a:rPr lang="pl-PL" altLang="en-US" sz="2000" dirty="0"/>
              <a:t>przy posługiwaniu się narzędziami i maszynami lub przenoszeniu </a:t>
            </a:r>
            <a:r>
              <a:rPr lang="pl-PL" altLang="en-US" sz="2000" dirty="0" smtClean="0"/>
              <a:t>materiałów,</a:t>
            </a:r>
            <a:endParaRPr lang="pl-PL" altLang="pl-PL" sz="2100" dirty="0" smtClean="0"/>
          </a:p>
          <a:p>
            <a:pPr marL="180975" indent="-180975">
              <a:spcBef>
                <a:spcPts val="300"/>
              </a:spcBef>
              <a:defRPr/>
            </a:pPr>
            <a:r>
              <a:rPr lang="pl-PL" altLang="en-US" sz="2000" dirty="0" smtClean="0"/>
              <a:t>racjonalne ukształtowanie </a:t>
            </a:r>
            <a:r>
              <a:rPr lang="pl-PL" altLang="en-US" sz="2000" dirty="0"/>
              <a:t>oddzielnych czynności tak, by zmniejszyć sumę czasu i wysiłku potrzebnego do wykonania poszczególnych </a:t>
            </a:r>
            <a:r>
              <a:rPr lang="pl-PL" altLang="en-US" sz="2000" dirty="0" smtClean="0"/>
              <a:t>zadań</a:t>
            </a:r>
            <a:r>
              <a:rPr lang="pl-PL" altLang="en-US" sz="2100" dirty="0" smtClean="0"/>
              <a:t>,</a:t>
            </a:r>
          </a:p>
          <a:p>
            <a:pPr marL="180975" indent="-180975">
              <a:spcBef>
                <a:spcPts val="300"/>
              </a:spcBef>
              <a:defRPr/>
            </a:pPr>
            <a:r>
              <a:rPr lang="pl-PL" altLang="pl-PL" sz="2100" dirty="0" smtClean="0"/>
              <a:t>poszukiwanie </a:t>
            </a:r>
            <a:r>
              <a:rPr lang="pl-PL" altLang="pl-PL" sz="2100" b="1" dirty="0" smtClean="0"/>
              <a:t>jednej, najlepszej metody </a:t>
            </a:r>
            <a:r>
              <a:rPr lang="pl-PL" altLang="pl-PL" sz="2100" dirty="0" smtClean="0"/>
              <a:t>wykonywania zadania.</a:t>
            </a:r>
          </a:p>
        </p:txBody>
      </p:sp>
      <p:pic>
        <p:nvPicPr>
          <p:cNvPr id="9220" name="Picture 7" descr="https://upload.wikimedia.org/wikipedia/commons/9/90/Frederick_Winslow_Taylor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765175"/>
            <a:ext cx="21193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950" y="152400"/>
            <a:ext cx="88566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l-PL" altLang="pl-PL" sz="3500" b="1" kern="0" smtClean="0">
                <a:solidFill>
                  <a:srgbClr val="000099"/>
                </a:solidFill>
              </a:rPr>
              <a:t>Kierunek naukowego zarządzania</a:t>
            </a:r>
            <a:endParaRPr lang="pl-PL" altLang="pl-PL" sz="3500" b="1" kern="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050"/>
          <p:cNvSpPr txBox="1">
            <a:spLocks noChangeArrowheads="1"/>
          </p:cNvSpPr>
          <p:nvPr/>
        </p:nvSpPr>
        <p:spPr bwMode="auto">
          <a:xfrm>
            <a:off x="0" y="279805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dirty="0" smtClean="0">
                <a:solidFill>
                  <a:srgbClr val="000099"/>
                </a:solidFill>
              </a:rPr>
              <a:t>Zarządzanie </a:t>
            </a:r>
            <a:r>
              <a:rPr lang="pl-PL" altLang="pl-PL" sz="4000" dirty="0">
                <a:solidFill>
                  <a:srgbClr val="000099"/>
                </a:solidFill>
              </a:rPr>
              <a:t>w organizacji</a:t>
            </a:r>
          </a:p>
        </p:txBody>
      </p:sp>
      <p:sp>
        <p:nvSpPr>
          <p:cNvPr id="406531" name="Rectangle 2051"/>
          <p:cNvSpPr>
            <a:spLocks noChangeArrowheads="1"/>
          </p:cNvSpPr>
          <p:nvPr/>
        </p:nvSpPr>
        <p:spPr bwMode="auto">
          <a:xfrm>
            <a:off x="228600" y="16002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5000"/>
              </a:spcBef>
              <a:buFontTx/>
              <a:buNone/>
            </a:pPr>
            <a:endParaRPr lang="pl-PL" altLang="pl-PL" sz="3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36012" cy="3048000"/>
          </a:xfrm>
        </p:spPr>
        <p:txBody>
          <a:bodyPr/>
          <a:lstStyle/>
          <a:p>
            <a:pPr>
              <a:spcBef>
                <a:spcPts val="300"/>
              </a:spcBef>
              <a:buFontTx/>
              <a:buNone/>
              <a:defRPr/>
            </a:pPr>
            <a:r>
              <a:rPr lang="pl-PL" altLang="pl-PL" sz="2300" b="1" dirty="0" smtClean="0"/>
              <a:t>Frederick Taylor (1856 – 1915)</a:t>
            </a:r>
            <a:endParaRPr lang="pl-PL" altLang="pl-PL" sz="2300" dirty="0" smtClean="0"/>
          </a:p>
          <a:p>
            <a:pPr marL="180975" indent="-180975">
              <a:spcBef>
                <a:spcPts val="300"/>
              </a:spcBef>
              <a:defRPr/>
            </a:pPr>
            <a:r>
              <a:rPr lang="pl-PL" altLang="pl-PL" sz="2200" dirty="0" smtClean="0"/>
              <a:t>Poszukiwał najbardziej efektywnych metod wykonywania powtarzalnych zadań</a:t>
            </a:r>
          </a:p>
          <a:p>
            <a:pPr marL="180975" indent="-180975">
              <a:spcBef>
                <a:spcPts val="300"/>
              </a:spcBef>
              <a:defRPr/>
            </a:pPr>
            <a:r>
              <a:rPr lang="pl-PL" altLang="pl-PL" sz="2200" dirty="0" smtClean="0"/>
              <a:t>Prowadził badania w:</a:t>
            </a:r>
          </a:p>
          <a:p>
            <a:pPr marL="581025" lvl="1" indent="-180975">
              <a:spcBef>
                <a:spcPts val="300"/>
              </a:spcBef>
              <a:defRPr/>
            </a:pPr>
            <a:r>
              <a:rPr lang="pl-PL" altLang="pl-PL" sz="2200" dirty="0" err="1" smtClean="0"/>
              <a:t>Midvale</a:t>
            </a:r>
            <a:r>
              <a:rPr lang="pl-PL" altLang="pl-PL" sz="2200" dirty="0" smtClean="0"/>
              <a:t> Steel Works: </a:t>
            </a:r>
            <a:r>
              <a:rPr lang="pl-PL" altLang="pl-PL" sz="2200" b="1" dirty="0" smtClean="0">
                <a:solidFill>
                  <a:srgbClr val="0000CC"/>
                </a:solidFill>
              </a:rPr>
              <a:t>[Ex1]</a:t>
            </a:r>
          </a:p>
          <a:p>
            <a:pPr marL="581025" lvl="1" indent="-180975">
              <a:spcBef>
                <a:spcPts val="300"/>
              </a:spcBef>
              <a:defRPr/>
            </a:pPr>
            <a:endParaRPr lang="pl-PL" altLang="pl-PL" sz="1600" dirty="0" smtClean="0"/>
          </a:p>
          <a:p>
            <a:pPr marL="581025" lvl="1" indent="-180975">
              <a:spcBef>
                <a:spcPts val="300"/>
              </a:spcBef>
              <a:defRPr/>
            </a:pPr>
            <a:endParaRPr lang="pl-PL" altLang="pl-PL" sz="1600" dirty="0" smtClean="0"/>
          </a:p>
          <a:p>
            <a:pPr marL="581025" lvl="1" indent="-180975">
              <a:spcBef>
                <a:spcPts val="300"/>
              </a:spcBef>
              <a:defRPr/>
            </a:pPr>
            <a:endParaRPr lang="pl-PL" altLang="pl-PL" sz="1600" dirty="0"/>
          </a:p>
          <a:p>
            <a:pPr marL="581025" lvl="1" indent="-180975">
              <a:spcBef>
                <a:spcPts val="300"/>
              </a:spcBef>
              <a:defRPr/>
            </a:pPr>
            <a:endParaRPr lang="pl-PL" altLang="pl-PL" sz="1600" dirty="0" smtClean="0"/>
          </a:p>
          <a:p>
            <a:pPr marL="581025" lvl="1" indent="-180975">
              <a:spcBef>
                <a:spcPts val="300"/>
              </a:spcBef>
              <a:defRPr/>
            </a:pPr>
            <a:endParaRPr lang="pl-PL" altLang="pl-PL" sz="1600" dirty="0"/>
          </a:p>
          <a:p>
            <a:pPr marL="581025" lvl="1" indent="-180975">
              <a:spcBef>
                <a:spcPts val="300"/>
              </a:spcBef>
              <a:defRPr/>
            </a:pPr>
            <a:r>
              <a:rPr lang="pl-PL" altLang="pl-PL" sz="2200" dirty="0" err="1" smtClean="0"/>
              <a:t>Bethlehem</a:t>
            </a:r>
            <a:r>
              <a:rPr lang="pl-PL" altLang="pl-PL" sz="2200" dirty="0" smtClean="0"/>
              <a:t> Steel Corporation:</a:t>
            </a:r>
          </a:p>
        </p:txBody>
      </p:sp>
      <p:pic>
        <p:nvPicPr>
          <p:cNvPr id="10244" name="Picture 2" descr="https://upload.wikimedia.org/wikipedia/commons/6/64/Midvale_Steel_Works_Aerial_View%2C_1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597025"/>
            <a:ext cx="4679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s://upload.wikimedia.org/wikipedia/commons/8/83/Wrau-bethlehem-ste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37063"/>
            <a:ext cx="669925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950" y="152400"/>
            <a:ext cx="88566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l-PL" altLang="pl-PL" sz="3500" b="1" kern="0" dirty="0" smtClean="0">
                <a:solidFill>
                  <a:srgbClr val="000099"/>
                </a:solidFill>
              </a:rPr>
              <a:t>Kierunek naukowego zarządzania</a:t>
            </a:r>
          </a:p>
        </p:txBody>
      </p:sp>
    </p:spTree>
    <p:extLst>
      <p:ext uri="{BB962C8B-B14F-4D97-AF65-F5344CB8AC3E}">
        <p14:creationId xmlns:p14="http://schemas.microsoft.com/office/powerpoint/2010/main" val="10673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92696"/>
            <a:ext cx="8807450" cy="3048000"/>
          </a:xfrm>
        </p:spPr>
        <p:txBody>
          <a:bodyPr/>
          <a:lstStyle/>
          <a:p>
            <a:pPr>
              <a:spcBef>
                <a:spcPct val="30000"/>
              </a:spcBef>
              <a:buFontTx/>
              <a:buNone/>
            </a:pPr>
            <a:r>
              <a:rPr lang="pl-PL" altLang="pl-PL" sz="2300" b="1" dirty="0" smtClean="0"/>
              <a:t>Henry Ford (1863 - 1947)</a:t>
            </a:r>
            <a:endParaRPr lang="pl-PL" altLang="pl-PL" sz="2300" dirty="0" smtClean="0"/>
          </a:p>
          <a:p>
            <a:r>
              <a:rPr lang="pl-PL" altLang="pl-PL" sz="1900" dirty="0" smtClean="0"/>
              <a:t>Amerykański przemysłowiec, założyciel </a:t>
            </a:r>
            <a:r>
              <a:rPr lang="en-US" altLang="pl-PL" sz="1900" dirty="0" smtClean="0"/>
              <a:t>Ford </a:t>
            </a:r>
            <a:r>
              <a:rPr lang="pl-PL" altLang="pl-PL" sz="1900" dirty="0" smtClean="0"/>
              <a:t/>
            </a:r>
            <a:br>
              <a:rPr lang="pl-PL" altLang="pl-PL" sz="1900" dirty="0" smtClean="0"/>
            </a:br>
            <a:r>
              <a:rPr lang="en-US" altLang="pl-PL" sz="1900" dirty="0" smtClean="0"/>
              <a:t>Motor Company, </a:t>
            </a:r>
            <a:endParaRPr lang="pl-PL" altLang="pl-PL" sz="1900" dirty="0" smtClean="0"/>
          </a:p>
          <a:p>
            <a:r>
              <a:rPr lang="pl-PL" altLang="pl-PL" sz="1900" dirty="0"/>
              <a:t>Jego pasją było systematyczne obniżanie kosztów </a:t>
            </a:r>
            <a:r>
              <a:rPr lang="pl-PL" altLang="pl-PL" sz="1900" dirty="0" smtClean="0"/>
              <a:t/>
            </a:r>
            <a:br>
              <a:rPr lang="pl-PL" altLang="pl-PL" sz="1900" dirty="0" smtClean="0"/>
            </a:br>
            <a:r>
              <a:rPr lang="pl-PL" altLang="pl-PL" sz="1900" dirty="0" smtClean="0"/>
              <a:t>produkcji </a:t>
            </a:r>
            <a:r>
              <a:rPr lang="pl-PL" altLang="pl-PL" sz="1900" dirty="0"/>
              <a:t>i zwiększanie mocy produkcyjnych. </a:t>
            </a:r>
            <a:endParaRPr lang="pl-PL" altLang="pl-PL" sz="1900" dirty="0" smtClean="0"/>
          </a:p>
          <a:p>
            <a:r>
              <a:rPr lang="pl-PL" altLang="pl-PL" sz="1900" dirty="0" smtClean="0"/>
              <a:t>Jego </a:t>
            </a:r>
            <a:r>
              <a:rPr lang="pl-PL" altLang="pl-PL" sz="1900" dirty="0"/>
              <a:t>wizją była masowa produkcja tanich </a:t>
            </a:r>
            <a:r>
              <a:rPr lang="pl-PL" altLang="pl-PL" sz="1900" dirty="0" smtClean="0"/>
              <a:t>towarów</a:t>
            </a:r>
            <a:br>
              <a:rPr lang="pl-PL" altLang="pl-PL" sz="1900" dirty="0" smtClean="0"/>
            </a:br>
            <a:r>
              <a:rPr lang="pl-PL" altLang="pl-PL" sz="1900" dirty="0" smtClean="0"/>
              <a:t>związana </a:t>
            </a:r>
            <a:r>
              <a:rPr lang="pl-PL" altLang="pl-PL" sz="1900" dirty="0"/>
              <a:t>z </a:t>
            </a:r>
            <a:r>
              <a:rPr lang="pl-PL" altLang="pl-PL" sz="1900" dirty="0" smtClean="0"/>
              <a:t>relatywnie wysokimi </a:t>
            </a:r>
            <a:r>
              <a:rPr lang="pl-PL" altLang="pl-PL" sz="1900" dirty="0"/>
              <a:t>zarobkami </a:t>
            </a:r>
            <a:r>
              <a:rPr lang="pl-PL" altLang="pl-PL" sz="1900" dirty="0" smtClean="0"/>
              <a:t/>
            </a:r>
            <a:br>
              <a:rPr lang="pl-PL" altLang="pl-PL" sz="1900" dirty="0" smtClean="0"/>
            </a:br>
            <a:r>
              <a:rPr lang="pl-PL" altLang="pl-PL" sz="1900" dirty="0" smtClean="0"/>
              <a:t>robotników.</a:t>
            </a:r>
          </a:p>
          <a:p>
            <a:r>
              <a:rPr lang="pl-PL" altLang="pl-PL" sz="1900" dirty="0" smtClean="0"/>
              <a:t>Sponsor </a:t>
            </a:r>
            <a:r>
              <a:rPr lang="pl-PL" altLang="pl-PL" sz="1900" dirty="0"/>
              <a:t>rozwoju techniki produkcji seryjnej na linii </a:t>
            </a:r>
            <a:r>
              <a:rPr lang="pl-PL" altLang="pl-PL" sz="1900" dirty="0" smtClean="0"/>
              <a:t/>
            </a:r>
            <a:br>
              <a:rPr lang="pl-PL" altLang="pl-PL" sz="1900" dirty="0" smtClean="0"/>
            </a:br>
            <a:r>
              <a:rPr lang="pl-PL" altLang="pl-PL" sz="1900" dirty="0" smtClean="0"/>
              <a:t>montażowej </a:t>
            </a:r>
            <a:r>
              <a:rPr lang="pl-PL" altLang="pl-PL" sz="1900" dirty="0"/>
              <a:t>w oparciu o osiągnięcia Taylora. </a:t>
            </a:r>
            <a:endParaRPr lang="pl-PL" altLang="pl-PL" sz="1900" dirty="0" smtClean="0"/>
          </a:p>
          <a:p>
            <a:r>
              <a:rPr lang="pl-PL" altLang="pl-PL" sz="1900" dirty="0" smtClean="0"/>
              <a:t>Jego podejście menedżerskie nazywane jest „Fordyzmem” </a:t>
            </a:r>
            <a:r>
              <a:rPr lang="pl-PL" altLang="pl-PL" sz="1900" dirty="0"/>
              <a:t>i </a:t>
            </a:r>
            <a:r>
              <a:rPr lang="pl-PL" altLang="pl-PL" sz="1900" dirty="0" smtClean="0"/>
              <a:t>ma </a:t>
            </a:r>
            <a:r>
              <a:rPr lang="pl-PL" altLang="pl-PL" sz="1900" dirty="0"/>
              <a:t>następujące cechy charakterystyczne</a:t>
            </a:r>
            <a:r>
              <a:rPr lang="pl-PL" altLang="pl-PL" sz="1900" dirty="0" smtClean="0"/>
              <a:t>:</a:t>
            </a:r>
          </a:p>
          <a:p>
            <a:pPr lvl="1"/>
            <a:r>
              <a:rPr lang="pl-PL" altLang="pl-PL" sz="1900" dirty="0" smtClean="0"/>
              <a:t>bardzo </a:t>
            </a:r>
            <a:r>
              <a:rPr lang="pl-PL" altLang="pl-PL" sz="1900" dirty="0"/>
              <a:t>zaawansowany podział pracy i specjalizacja pracownika - pracownicy wykonują zawsze te same i bardzo proste kroki i/lub działania</a:t>
            </a:r>
            <a:r>
              <a:rPr lang="pl-PL" altLang="pl-PL" sz="1900" dirty="0" smtClean="0"/>
              <a:t>,</a:t>
            </a:r>
          </a:p>
          <a:p>
            <a:pPr lvl="1"/>
            <a:r>
              <a:rPr lang="pl-PL" altLang="pl-PL" sz="1900" dirty="0" smtClean="0"/>
              <a:t>zastosowanie </a:t>
            </a:r>
            <a:r>
              <a:rPr lang="pl-PL" altLang="pl-PL" sz="1900" dirty="0"/>
              <a:t>automatycznej linii montażowej, co wymaga bardzo intensywnej pracy</a:t>
            </a:r>
            <a:r>
              <a:rPr lang="pl-PL" altLang="pl-PL" sz="1900" dirty="0" smtClean="0"/>
              <a:t>,</a:t>
            </a:r>
          </a:p>
          <a:p>
            <a:pPr lvl="1"/>
            <a:r>
              <a:rPr lang="pl-PL" altLang="pl-PL" sz="1900" dirty="0" smtClean="0"/>
              <a:t>autokratyczny </a:t>
            </a:r>
            <a:r>
              <a:rPr lang="pl-PL" altLang="pl-PL" sz="1900" dirty="0"/>
              <a:t>i oparty na ścisłej dyscyplinie zarządzania pracą </a:t>
            </a:r>
            <a:r>
              <a:rPr lang="pl-PL" altLang="pl-PL" sz="1900" dirty="0" smtClean="0"/>
              <a:t>zespołową</a:t>
            </a:r>
          </a:p>
          <a:p>
            <a:r>
              <a:rPr lang="pl-PL" altLang="pl-PL" sz="1900" dirty="0" smtClean="0"/>
              <a:t>Jako </a:t>
            </a:r>
            <a:r>
              <a:rPr lang="pl-PL" altLang="pl-PL" sz="1900" dirty="0"/>
              <a:t>właściciel firmy Ford Motor Company stał się jednym z najbogatszych i najbardziej znanych ludzi na świecie. </a:t>
            </a:r>
            <a:r>
              <a:rPr lang="pl-PL" altLang="pl-PL" sz="1900" b="1" dirty="0" smtClean="0">
                <a:solidFill>
                  <a:srgbClr val="0000CC"/>
                </a:solidFill>
              </a:rPr>
              <a:t>[</a:t>
            </a:r>
            <a:r>
              <a:rPr lang="pl-PL" altLang="pl-PL" sz="1900" b="1" u="sng" dirty="0" smtClean="0">
                <a:solidFill>
                  <a:srgbClr val="0000CC"/>
                </a:solidFill>
              </a:rPr>
              <a:t>Ex2</a:t>
            </a:r>
            <a:r>
              <a:rPr lang="pl-PL" altLang="pl-PL" sz="1900" b="1" dirty="0" smtClean="0">
                <a:solidFill>
                  <a:srgbClr val="0000CC"/>
                </a:solidFill>
              </a:rPr>
              <a:t>]</a:t>
            </a:r>
          </a:p>
        </p:txBody>
      </p:sp>
      <p:pic>
        <p:nvPicPr>
          <p:cNvPr id="11268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88988"/>
            <a:ext cx="212407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950" y="152400"/>
            <a:ext cx="88566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l-PL" altLang="pl-PL" sz="3500" b="1" kern="0" dirty="0" smtClean="0">
                <a:solidFill>
                  <a:srgbClr val="000099"/>
                </a:solidFill>
              </a:rPr>
              <a:t>Kierunek naukowego zarządzania</a:t>
            </a:r>
          </a:p>
        </p:txBody>
      </p:sp>
    </p:spTree>
    <p:extLst>
      <p:ext uri="{BB962C8B-B14F-4D97-AF65-F5344CB8AC3E}">
        <p14:creationId xmlns:p14="http://schemas.microsoft.com/office/powerpoint/2010/main" val="33602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36012" cy="3048000"/>
          </a:xfrm>
        </p:spPr>
        <p:txBody>
          <a:bodyPr/>
          <a:lstStyle/>
          <a:p>
            <a:pPr>
              <a:spcBef>
                <a:spcPts val="800"/>
              </a:spcBef>
              <a:buFontTx/>
              <a:buNone/>
              <a:defRPr/>
            </a:pPr>
            <a:r>
              <a:rPr lang="sv-SE" altLang="pl-PL" sz="2200" b="1" dirty="0" smtClean="0"/>
              <a:t>Frank (1868–1924) </a:t>
            </a:r>
            <a:r>
              <a:rPr lang="pl-PL" altLang="pl-PL" sz="2200" b="1" dirty="0" smtClean="0"/>
              <a:t>i </a:t>
            </a:r>
            <a:r>
              <a:rPr lang="sv-SE" altLang="pl-PL" sz="2200" b="1" dirty="0" smtClean="0"/>
              <a:t>Lilian (1878–1972) Gilbret</a:t>
            </a:r>
            <a:r>
              <a:rPr lang="pl-PL" altLang="pl-PL" sz="2200" b="1" dirty="0" smtClean="0"/>
              <a:t>h</a:t>
            </a:r>
            <a:endParaRPr lang="pl-PL" altLang="pl-PL" sz="2200" dirty="0" smtClean="0"/>
          </a:p>
          <a:p>
            <a:pPr marL="180975" indent="-180975">
              <a:spcBef>
                <a:spcPts val="800"/>
              </a:spcBef>
              <a:tabLst>
                <a:tab pos="180975" algn="l"/>
              </a:tabLst>
              <a:defRPr/>
            </a:pPr>
            <a:r>
              <a:rPr lang="pl-PL" sz="2200" dirty="0"/>
              <a:t>Uważali, że głównym zadaniem zarządzania jest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redukcja </a:t>
            </a:r>
            <a:r>
              <a:rPr lang="pl-PL" sz="2200" dirty="0"/>
              <a:t>odpadów i obniżenie kosztów poprzez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zwiększenie </a:t>
            </a:r>
            <a:r>
              <a:rPr lang="pl-PL" sz="2200" dirty="0"/>
              <a:t>wydajności operacyjnej, dobór i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wzajemne </a:t>
            </a:r>
            <a:r>
              <a:rPr lang="pl-PL" sz="2200" dirty="0"/>
              <a:t>dopasowanie pracowników,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materiałów, sprzętu </a:t>
            </a:r>
            <a:r>
              <a:rPr lang="pl-PL" sz="2200" dirty="0"/>
              <a:t>i organizacyjnych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sposobów </a:t>
            </a:r>
            <a:r>
              <a:rPr lang="pl-PL" sz="2200" dirty="0"/>
              <a:t>pracy</a:t>
            </a:r>
            <a:r>
              <a:rPr lang="pl-PL" sz="2200" dirty="0" smtClean="0"/>
              <a:t>.</a:t>
            </a:r>
          </a:p>
          <a:p>
            <a:pPr marL="180975" indent="-180975">
              <a:spcBef>
                <a:spcPts val="800"/>
              </a:spcBef>
              <a:tabLst>
                <a:tab pos="180975" algn="l"/>
              </a:tabLst>
              <a:defRPr/>
            </a:pPr>
            <a:r>
              <a:rPr lang="pl-PL" sz="2200" dirty="0" smtClean="0"/>
              <a:t>Opracowali </a:t>
            </a:r>
            <a:r>
              <a:rPr lang="pl-PL" sz="2200" dirty="0"/>
              <a:t>m.in. metodę produktywnej pracy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murarzy</a:t>
            </a:r>
            <a:r>
              <a:rPr lang="pl-PL" sz="2200" dirty="0"/>
              <a:t>. Wybrali </a:t>
            </a:r>
            <a:r>
              <a:rPr lang="pl-PL" sz="2200" dirty="0" smtClean="0"/>
              <a:t>odpowiednie materiały i </a:t>
            </a:r>
            <a:br>
              <a:rPr lang="pl-PL" sz="2200" dirty="0" smtClean="0"/>
            </a:br>
            <a:r>
              <a:rPr lang="pl-PL" sz="2200" dirty="0" smtClean="0"/>
              <a:t>szczegółowo </a:t>
            </a:r>
            <a:r>
              <a:rPr lang="pl-PL" sz="2200" dirty="0"/>
              <a:t>opisali przebieg pracy ludzkiej,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uwzględniając </a:t>
            </a:r>
            <a:r>
              <a:rPr lang="pl-PL" sz="2200" dirty="0"/>
              <a:t>położenie ciała pracownika oraz rozmieszczenie cegieł i zaprawy na różnych poziomach konstrukcji. </a:t>
            </a:r>
            <a:r>
              <a:rPr lang="pl-PL" sz="2200" dirty="0" smtClean="0"/>
              <a:t>W </a:t>
            </a:r>
            <a:r>
              <a:rPr lang="pl-PL" sz="2200" dirty="0"/>
              <a:t>rezultacie liczba </a:t>
            </a:r>
            <a:r>
              <a:rPr lang="pl-PL" sz="2200" dirty="0" smtClean="0"/>
              <a:t>ruchów murarzy </a:t>
            </a:r>
            <a:r>
              <a:rPr lang="pl-PL" sz="2200" dirty="0"/>
              <a:t>zmniejszyła się z 18 do 5, a wydajność wzrosła o prawie 200</a:t>
            </a:r>
            <a:r>
              <a:rPr lang="pl-PL" sz="2200" dirty="0" smtClean="0"/>
              <a:t>%,</a:t>
            </a:r>
          </a:p>
          <a:p>
            <a:pPr marL="180975" indent="-180975">
              <a:spcBef>
                <a:spcPts val="800"/>
              </a:spcBef>
              <a:tabLst>
                <a:tab pos="180975" algn="l"/>
              </a:tabLst>
              <a:defRPr/>
            </a:pPr>
            <a:r>
              <a:rPr lang="pl-PL" sz="2200" dirty="0" smtClean="0"/>
              <a:t>W </a:t>
            </a:r>
            <a:r>
              <a:rPr lang="pl-PL" sz="2200" dirty="0"/>
              <a:t>swoich badaniach skupili się na </a:t>
            </a:r>
            <a:r>
              <a:rPr lang="pl-PL" sz="2200" dirty="0" smtClean="0"/>
              <a:t>psychoanalizie </a:t>
            </a:r>
            <a:r>
              <a:rPr lang="pl-PL" sz="2200" dirty="0"/>
              <a:t>ruchów i podzielili je na elementarne </a:t>
            </a:r>
            <a:r>
              <a:rPr lang="pl-PL" sz="2200" dirty="0" err="1"/>
              <a:t>mikroruchy</a:t>
            </a:r>
            <a:r>
              <a:rPr lang="pl-PL" sz="2200" dirty="0"/>
              <a:t>. </a:t>
            </a:r>
            <a:r>
              <a:rPr lang="pl-PL" sz="2200" dirty="0" smtClean="0"/>
              <a:t>Opracowali </a:t>
            </a:r>
            <a:r>
              <a:rPr lang="pl-PL" sz="2200" dirty="0"/>
              <a:t>metodę badania przebiegu i czasu trwania przemieszczeń pracowników oraz ich graficzną prezentację (</a:t>
            </a:r>
            <a:r>
              <a:rPr lang="pl-PL" sz="2200" dirty="0" err="1"/>
              <a:t>cyklograf</a:t>
            </a:r>
            <a:r>
              <a:rPr lang="pl-PL" sz="2200" dirty="0"/>
              <a:t>). </a:t>
            </a:r>
            <a:r>
              <a:rPr lang="pl-PL" sz="2200" b="1" dirty="0" smtClean="0">
                <a:solidFill>
                  <a:srgbClr val="0000CC"/>
                </a:solidFill>
              </a:rPr>
              <a:t>[Ex3]</a:t>
            </a:r>
            <a:endParaRPr lang="pl-PL" altLang="pl-PL" sz="2200" dirty="0" smtClean="0"/>
          </a:p>
        </p:txBody>
      </p:sp>
      <p:pic>
        <p:nvPicPr>
          <p:cNvPr id="14340" name="Picture 2" descr="http://www.biografiasyvidas.com/biografia/g/fotos/gilbre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33" y="1123057"/>
            <a:ext cx="2989263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950" y="152400"/>
            <a:ext cx="88566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l-PL" altLang="pl-PL" sz="3500" b="1" kern="0" dirty="0" smtClean="0">
                <a:solidFill>
                  <a:srgbClr val="000099"/>
                </a:solidFill>
              </a:rPr>
              <a:t>Kierunek naukowego zarządzania</a:t>
            </a:r>
          </a:p>
        </p:txBody>
      </p:sp>
    </p:spTree>
    <p:extLst>
      <p:ext uri="{BB962C8B-B14F-4D97-AF65-F5344CB8AC3E}">
        <p14:creationId xmlns:p14="http://schemas.microsoft.com/office/powerpoint/2010/main" val="40750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152400" y="1052736"/>
            <a:ext cx="87630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ts val="1100"/>
              </a:spcBef>
            </a:pPr>
            <a:r>
              <a:rPr lang="pl-PL" altLang="pl-PL" sz="2300" b="0" dirty="0" smtClean="0">
                <a:solidFill>
                  <a:srgbClr val="000000"/>
                </a:solidFill>
              </a:rPr>
              <a:t>istotny wzrost </a:t>
            </a:r>
            <a:r>
              <a:rPr lang="pl-PL" altLang="pl-PL" sz="2300" b="0" dirty="0">
                <a:solidFill>
                  <a:srgbClr val="000000"/>
                </a:solidFill>
              </a:rPr>
              <a:t>produktywności i wydajności pracy przy jednoczesnej poprawie poziomu wynagrodzeń (najlepszych) pracowników</a:t>
            </a:r>
            <a:r>
              <a:rPr lang="pl-PL" altLang="pl-PL" sz="2300" b="0" dirty="0" smtClean="0">
                <a:solidFill>
                  <a:srgbClr val="000000"/>
                </a:solidFill>
              </a:rPr>
              <a:t>,</a:t>
            </a:r>
          </a:p>
          <a:p>
            <a:pPr algn="l">
              <a:spcBef>
                <a:spcPts val="1100"/>
              </a:spcBef>
            </a:pPr>
            <a:r>
              <a:rPr lang="pl-PL" altLang="pl-PL" sz="2300" b="0" dirty="0" smtClean="0">
                <a:solidFill>
                  <a:srgbClr val="000000"/>
                </a:solidFill>
              </a:rPr>
              <a:t>radykalne </a:t>
            </a:r>
            <a:r>
              <a:rPr lang="pl-PL" altLang="pl-PL" sz="2300" b="0" dirty="0">
                <a:solidFill>
                  <a:srgbClr val="000000"/>
                </a:solidFill>
              </a:rPr>
              <a:t>skrócenie czasu wykonywania określonych czynności i zadań</a:t>
            </a:r>
            <a:r>
              <a:rPr lang="pl-PL" altLang="pl-PL" sz="2300" b="0" dirty="0" smtClean="0">
                <a:solidFill>
                  <a:srgbClr val="000000"/>
                </a:solidFill>
              </a:rPr>
              <a:t>,</a:t>
            </a:r>
          </a:p>
          <a:p>
            <a:pPr algn="l">
              <a:spcBef>
                <a:spcPts val="1100"/>
              </a:spcBef>
            </a:pPr>
            <a:r>
              <a:rPr lang="pl-PL" altLang="pl-PL" sz="2300" b="0" dirty="0" smtClean="0">
                <a:solidFill>
                  <a:srgbClr val="000000"/>
                </a:solidFill>
              </a:rPr>
              <a:t>zwrócenie </a:t>
            </a:r>
            <a:r>
              <a:rPr lang="pl-PL" altLang="pl-PL" sz="2300" b="0" dirty="0">
                <a:solidFill>
                  <a:srgbClr val="000000"/>
                </a:solidFill>
              </a:rPr>
              <a:t>uwagi na dobór i poprawę pracowników, co jasno pokazało kierownictwu, że zarówno talent, jak i szkolenia są ważne dla zwiększenia wydajności pracy</a:t>
            </a:r>
            <a:r>
              <a:rPr lang="pl-PL" altLang="pl-PL" sz="2300" b="0" dirty="0" smtClean="0">
                <a:solidFill>
                  <a:srgbClr val="000000"/>
                </a:solidFill>
              </a:rPr>
              <a:t>,</a:t>
            </a:r>
          </a:p>
          <a:p>
            <a:pPr algn="l">
              <a:spcBef>
                <a:spcPts val="1100"/>
              </a:spcBef>
            </a:pPr>
            <a:r>
              <a:rPr lang="pl-PL" altLang="pl-PL" sz="2300" b="0" dirty="0" smtClean="0">
                <a:solidFill>
                  <a:srgbClr val="000000"/>
                </a:solidFill>
              </a:rPr>
              <a:t>wprowadzenie </a:t>
            </a:r>
            <a:r>
              <a:rPr lang="pl-PL" altLang="pl-PL" sz="2300" b="0" dirty="0">
                <a:solidFill>
                  <a:srgbClr val="000000"/>
                </a:solidFill>
              </a:rPr>
              <a:t>usprawnień ergonomicznych i zwiększenie higieny pracy</a:t>
            </a:r>
            <a:r>
              <a:rPr lang="pl-PL" altLang="pl-PL" sz="2300" b="0" dirty="0" smtClean="0">
                <a:solidFill>
                  <a:srgbClr val="000000"/>
                </a:solidFill>
              </a:rPr>
              <a:t>,</a:t>
            </a:r>
          </a:p>
          <a:p>
            <a:pPr algn="l">
              <a:spcBef>
                <a:spcPts val="1100"/>
              </a:spcBef>
            </a:pPr>
            <a:r>
              <a:rPr lang="pl-PL" altLang="pl-PL" sz="2300" b="0" dirty="0" smtClean="0">
                <a:solidFill>
                  <a:srgbClr val="000000"/>
                </a:solidFill>
              </a:rPr>
              <a:t>Umiejętność </a:t>
            </a:r>
            <a:r>
              <a:rPr lang="pl-PL" altLang="pl-PL" sz="2300" b="0" dirty="0">
                <a:solidFill>
                  <a:srgbClr val="000000"/>
                </a:solidFill>
              </a:rPr>
              <a:t>wykorzystania metod zarządzania naukowego do różnych działań organizacyjnych, nie tylko </a:t>
            </a:r>
            <a:r>
              <a:rPr lang="pl-PL" altLang="pl-PL" sz="2300" b="0" dirty="0" smtClean="0">
                <a:solidFill>
                  <a:srgbClr val="000000"/>
                </a:solidFill>
              </a:rPr>
              <a:t>produkcyjnych.</a:t>
            </a:r>
          </a:p>
          <a:p>
            <a:pPr algn="l">
              <a:spcBef>
                <a:spcPts val="1100"/>
              </a:spcBef>
            </a:pPr>
            <a:r>
              <a:rPr lang="pl-PL" altLang="pl-PL" sz="2300" b="0" dirty="0" smtClean="0">
                <a:solidFill>
                  <a:srgbClr val="000000"/>
                </a:solidFill>
              </a:rPr>
              <a:t>Zwiększenie </a:t>
            </a:r>
            <a:r>
              <a:rPr lang="pl-PL" altLang="pl-PL" sz="2300" b="0" dirty="0">
                <a:solidFill>
                  <a:srgbClr val="000000"/>
                </a:solidFill>
              </a:rPr>
              <a:t>liczby osób zajmujących stanowiska kierownicze w organizacjach (ale wiele z nich poświęconych było różnym aspektom kontroli pracy</a:t>
            </a:r>
            <a:r>
              <a:rPr lang="pl-PL" altLang="pl-PL" sz="2300" b="0" dirty="0" smtClean="0">
                <a:solidFill>
                  <a:srgbClr val="000000"/>
                </a:solidFill>
              </a:rPr>
              <a:t>)</a:t>
            </a:r>
            <a:endParaRPr lang="pl-PL" altLang="pl-PL" sz="2300" dirty="0">
              <a:solidFill>
                <a:srgbClr val="0000CC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519336"/>
            <a:ext cx="8856663" cy="5334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Osiągnięcia kierunku </a:t>
            </a:r>
            <a:r>
              <a:rPr lang="pl-PL" altLang="pl-PL" sz="3500" b="1" dirty="0">
                <a:solidFill>
                  <a:srgbClr val="000099"/>
                </a:solidFill>
              </a:rPr>
              <a:t>naukowego zarządzania</a:t>
            </a:r>
            <a:br>
              <a:rPr lang="pl-PL" altLang="pl-PL" sz="3500" b="1" dirty="0">
                <a:solidFill>
                  <a:srgbClr val="000099"/>
                </a:solidFill>
              </a:rPr>
            </a:br>
            <a:endParaRPr lang="pl-PL" altLang="pl-PL" sz="35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152400" y="1229816"/>
            <a:ext cx="8763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ts val="1500"/>
              </a:spcBef>
            </a:pPr>
            <a:r>
              <a:rPr lang="pl-PL" altLang="pl-PL" sz="2500" b="0" dirty="0">
                <a:solidFill>
                  <a:srgbClr val="000000"/>
                </a:solidFill>
              </a:rPr>
              <a:t>Instrumentalne i mechanistyczne podejście do pracowników, które nie uwzględniało roli czynników socjologicznych i psychologicznych w procesie pracy,</a:t>
            </a:r>
          </a:p>
          <a:p>
            <a:pPr algn="l">
              <a:spcBef>
                <a:spcPts val="1500"/>
              </a:spcBef>
            </a:pPr>
            <a:r>
              <a:rPr lang="pl-PL" altLang="pl-PL" sz="2500" b="0" dirty="0">
                <a:solidFill>
                  <a:srgbClr val="000000"/>
                </a:solidFill>
              </a:rPr>
              <a:t>Nadmierna prostota i monotonia wykonywanych operacji i zadań,</a:t>
            </a:r>
          </a:p>
          <a:p>
            <a:pPr algn="l">
              <a:spcBef>
                <a:spcPts val="1500"/>
              </a:spcBef>
            </a:pPr>
            <a:r>
              <a:rPr lang="pl-PL" altLang="pl-PL" sz="2500" b="0" dirty="0">
                <a:solidFill>
                  <a:srgbClr val="000000"/>
                </a:solidFill>
              </a:rPr>
              <a:t>Pracownicy </a:t>
            </a:r>
            <a:r>
              <a:rPr lang="pl-PL" altLang="pl-PL" sz="2500" b="0" dirty="0" smtClean="0">
                <a:solidFill>
                  <a:srgbClr val="000000"/>
                </a:solidFill>
              </a:rPr>
              <a:t>obawiali się</a:t>
            </a:r>
            <a:r>
              <a:rPr lang="pl-PL" altLang="pl-PL" sz="2500" b="0" dirty="0">
                <a:solidFill>
                  <a:srgbClr val="000000"/>
                </a:solidFill>
              </a:rPr>
              <a:t>, że zwiększona wydajność doprowadzi do nadmiernego poziomu </a:t>
            </a:r>
            <a:r>
              <a:rPr lang="pl-PL" altLang="pl-PL" sz="2500" b="0" dirty="0" smtClean="0">
                <a:solidFill>
                  <a:srgbClr val="000000"/>
                </a:solidFill>
              </a:rPr>
              <a:t>zatrudnienia i zwolnień,</a:t>
            </a:r>
            <a:endParaRPr lang="pl-PL" altLang="pl-PL" sz="2500" b="0" dirty="0">
              <a:solidFill>
                <a:srgbClr val="000000"/>
              </a:solidFill>
            </a:endParaRPr>
          </a:p>
          <a:p>
            <a:pPr algn="l">
              <a:spcBef>
                <a:spcPts val="1500"/>
              </a:spcBef>
            </a:pPr>
            <a:r>
              <a:rPr lang="pl-PL" altLang="pl-PL" sz="2500" b="0" dirty="0">
                <a:solidFill>
                  <a:srgbClr val="000000"/>
                </a:solidFill>
              </a:rPr>
              <a:t>Zmniejszenie emocjonalnych i psychologicznych powiązań pracowników z pracą, współpracownikami i organizacją,</a:t>
            </a:r>
          </a:p>
          <a:p>
            <a:pPr algn="l">
              <a:spcBef>
                <a:spcPts val="1500"/>
              </a:spcBef>
            </a:pPr>
            <a:r>
              <a:rPr lang="pl-PL" altLang="pl-PL" sz="2500" b="0" dirty="0">
                <a:solidFill>
                  <a:srgbClr val="000000"/>
                </a:solidFill>
              </a:rPr>
              <a:t>Ograniczanie kwalifikacji pracowników i ich siły przetargowej w relacjach z kadrą </a:t>
            </a:r>
            <a:r>
              <a:rPr lang="pl-PL" altLang="pl-PL" sz="2500" b="0" dirty="0" smtClean="0">
                <a:solidFill>
                  <a:srgbClr val="000000"/>
                </a:solidFill>
              </a:rPr>
              <a:t>kierowniczą </a:t>
            </a:r>
            <a:r>
              <a:rPr lang="pl-PL" altLang="pl-PL" sz="2500" dirty="0" smtClean="0">
                <a:solidFill>
                  <a:srgbClr val="0000CC"/>
                </a:solidFill>
              </a:rPr>
              <a:t>[Ex4]</a:t>
            </a:r>
            <a:endParaRPr lang="pl-PL" altLang="pl-PL" sz="2500" dirty="0">
              <a:solidFill>
                <a:srgbClr val="0000CC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519336"/>
            <a:ext cx="8856663" cy="5334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Mankamenty kierunku </a:t>
            </a:r>
            <a:r>
              <a:rPr lang="pl-PL" altLang="pl-PL" sz="3500" b="1" dirty="0">
                <a:solidFill>
                  <a:srgbClr val="000099"/>
                </a:solidFill>
              </a:rPr>
              <a:t>naukowego zarządzania</a:t>
            </a:r>
            <a:br>
              <a:rPr lang="pl-PL" altLang="pl-PL" sz="3500" b="1" dirty="0">
                <a:solidFill>
                  <a:srgbClr val="000099"/>
                </a:solidFill>
              </a:rPr>
            </a:br>
            <a:endParaRPr lang="pl-PL" altLang="pl-PL" sz="35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76200"/>
            <a:ext cx="9074150" cy="5334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Kierunek administracyjny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276872"/>
            <a:ext cx="8534400" cy="3611562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None/>
            </a:pPr>
            <a:r>
              <a:rPr lang="pl-PL" altLang="pl-PL" sz="2200" b="1" dirty="0" smtClean="0"/>
              <a:t>Henri </a:t>
            </a:r>
            <a:r>
              <a:rPr lang="pl-PL" altLang="pl-PL" sz="2200" b="1" dirty="0" err="1" smtClean="0"/>
              <a:t>Fayol</a:t>
            </a:r>
            <a:r>
              <a:rPr lang="pl-PL" altLang="pl-PL" sz="2200" b="1" dirty="0" smtClean="0"/>
              <a:t> (1841–1925)</a:t>
            </a:r>
            <a:endParaRPr lang="pl-PL" altLang="pl-PL" sz="2200" dirty="0" smtClean="0"/>
          </a:p>
          <a:p>
            <a:pPr>
              <a:spcBef>
                <a:spcPts val="1200"/>
              </a:spcBef>
            </a:pPr>
            <a:r>
              <a:rPr lang="pl-PL" altLang="en-US" sz="2200" dirty="0"/>
              <a:t>interesował się organizacją jako całością, </a:t>
            </a:r>
          </a:p>
          <a:p>
            <a:pPr>
              <a:spcBef>
                <a:spcPts val="1200"/>
              </a:spcBef>
            </a:pPr>
            <a:r>
              <a:rPr lang="pl-PL" altLang="en-US" sz="2200" dirty="0"/>
              <a:t>skupiał się na zarządzaniu, które stanowiło </a:t>
            </a:r>
            <a:r>
              <a:rPr lang="pl-PL" altLang="en-US" sz="2200" dirty="0" smtClean="0"/>
              <a:t/>
            </a:r>
            <a:br>
              <a:rPr lang="pl-PL" altLang="en-US" sz="2200" dirty="0" smtClean="0"/>
            </a:br>
            <a:r>
              <a:rPr lang="pl-PL" altLang="en-US" sz="2200" dirty="0" smtClean="0"/>
              <a:t>najbardziej </a:t>
            </a:r>
            <a:r>
              <a:rPr lang="pl-PL" altLang="en-US" sz="2200" dirty="0"/>
              <a:t>zaniedbaną funkcję </a:t>
            </a:r>
            <a:r>
              <a:rPr lang="pl-PL" altLang="en-US" sz="2200" dirty="0" smtClean="0"/>
              <a:t/>
            </a:r>
            <a:br>
              <a:rPr lang="pl-PL" altLang="en-US" sz="2200" dirty="0" smtClean="0"/>
            </a:br>
            <a:r>
              <a:rPr lang="pl-PL" altLang="en-US" sz="2200" dirty="0" smtClean="0"/>
              <a:t>przedsiębiorstwa</a:t>
            </a:r>
            <a:r>
              <a:rPr lang="pl-PL" altLang="en-US" sz="2200" dirty="0"/>
              <a:t>,</a:t>
            </a:r>
          </a:p>
          <a:p>
            <a:pPr>
              <a:spcBef>
                <a:spcPts val="1200"/>
              </a:spcBef>
            </a:pPr>
            <a:r>
              <a:rPr lang="pl-PL" altLang="en-US" sz="2200" dirty="0"/>
              <a:t>ważnym wkładem </a:t>
            </a:r>
            <a:r>
              <a:rPr lang="pl-PL" altLang="en-US" sz="2200" dirty="0" err="1"/>
              <a:t>Fayola</a:t>
            </a:r>
            <a:r>
              <a:rPr lang="pl-PL" altLang="en-US" sz="2200" dirty="0"/>
              <a:t> w teorię zarządzania była jego koncepcja, że </a:t>
            </a:r>
            <a:r>
              <a:rPr lang="pl-PL" altLang="en-US" sz="2200" dirty="0" smtClean="0"/>
              <a:t>kierowanie </a:t>
            </a:r>
            <a:r>
              <a:rPr lang="pl-PL" altLang="en-US" sz="2200" b="1" dirty="0"/>
              <a:t>nie jest sprawą osobistego talentu, lecz umiejętnością jak każda inna </a:t>
            </a:r>
            <a:endParaRPr lang="pl-PL" altLang="en-US" sz="2200" b="1" dirty="0" smtClean="0"/>
          </a:p>
          <a:p>
            <a:pPr>
              <a:spcBef>
                <a:spcPts val="1200"/>
              </a:spcBef>
            </a:pPr>
            <a:r>
              <a:rPr lang="pl-PL" altLang="pl-PL" sz="2200" dirty="0" smtClean="0"/>
              <a:t>Wprowadził koncepcję </a:t>
            </a:r>
            <a:r>
              <a:rPr lang="pl-PL" altLang="pl-PL" sz="2200" b="1" dirty="0" smtClean="0"/>
              <a:t>14 zasad </a:t>
            </a:r>
            <a:r>
              <a:rPr lang="pl-PL" altLang="pl-PL" sz="2200" dirty="0" smtClean="0"/>
              <a:t>zarządzania i </a:t>
            </a:r>
            <a:r>
              <a:rPr lang="pl-PL" altLang="pl-PL" sz="2200" b="1" dirty="0" smtClean="0"/>
              <a:t>5 funkcji </a:t>
            </a:r>
            <a:r>
              <a:rPr lang="pl-PL" altLang="pl-PL" sz="2200" dirty="0" smtClean="0"/>
              <a:t>zarządzania</a:t>
            </a:r>
            <a:endParaRPr lang="en-US" altLang="pl-PL" sz="2200" dirty="0" smtClean="0">
              <a:solidFill>
                <a:srgbClr val="0000CC"/>
              </a:solidFill>
            </a:endParaRPr>
          </a:p>
          <a:p>
            <a:pPr>
              <a:spcBef>
                <a:spcPts val="1200"/>
              </a:spcBef>
            </a:pPr>
            <a:endParaRPr lang="en-US" altLang="pl-PL" sz="2200" dirty="0" smtClean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31604" y="785813"/>
            <a:ext cx="78758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pl-PL" altLang="en-US" sz="2200" b="0" i="1" dirty="0"/>
              <a:t>Nurt badań skoncentrowany na naukowym opracowywaniu zasad </a:t>
            </a:r>
            <a:r>
              <a:rPr lang="pl-PL" altLang="en-US" sz="2200" b="0" i="1" dirty="0" smtClean="0"/>
              <a:t/>
            </a:r>
            <a:br>
              <a:rPr lang="pl-PL" altLang="en-US" sz="2200" b="0" i="1" dirty="0" smtClean="0"/>
            </a:br>
            <a:r>
              <a:rPr lang="pl-PL" altLang="en-US" sz="2200" b="0" i="1" dirty="0" smtClean="0"/>
              <a:t>działalności </a:t>
            </a:r>
            <a:r>
              <a:rPr lang="pl-PL" altLang="en-US" sz="2200" b="0" i="1" dirty="0"/>
              <a:t>administracyjnej i bardziej ogólnych zasad organizacji</a:t>
            </a:r>
            <a:r>
              <a:rPr lang="pl-PL" altLang="pl-PL" sz="2200" b="0" i="1" dirty="0" smtClean="0">
                <a:solidFill>
                  <a:srgbClr val="000000"/>
                </a:solidFill>
              </a:rPr>
              <a:t>.</a:t>
            </a:r>
            <a:endParaRPr lang="pl-PL" altLang="pl-PL" sz="2200" b="0" i="1" dirty="0">
              <a:solidFill>
                <a:srgbClr val="000000"/>
              </a:solidFill>
            </a:endParaRPr>
          </a:p>
        </p:txBody>
      </p:sp>
      <p:pic>
        <p:nvPicPr>
          <p:cNvPr id="19461" name="Picture 7" descr="https://userscontent2.emaze.com/images/d3b994e4-7829-4e91-9f4c-db33b5aef25b/db2a301e-ef5f-41e5-b4bf-10e3cf04fc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63713"/>
            <a:ext cx="244792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76200"/>
            <a:ext cx="9074150" cy="5334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14 zasad zarządzania Henriego </a:t>
            </a:r>
            <a:r>
              <a:rPr lang="pl-PL" altLang="pl-PL" sz="3500" b="1" dirty="0" err="1" smtClean="0">
                <a:solidFill>
                  <a:srgbClr val="000099"/>
                </a:solidFill>
              </a:rPr>
              <a:t>Fayola</a:t>
            </a:r>
            <a:endParaRPr lang="pl-PL" altLang="pl-PL" sz="3500" b="1" dirty="0" smtClean="0">
              <a:solidFill>
                <a:srgbClr val="000099"/>
              </a:solidFill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692150"/>
            <a:ext cx="8534400" cy="3611563"/>
          </a:xfrm>
        </p:spPr>
        <p:txBody>
          <a:bodyPr/>
          <a:lstStyle/>
          <a:p>
            <a:pPr marL="457200" indent="-457200">
              <a:spcBef>
                <a:spcPts val="1000"/>
              </a:spcBef>
              <a:buFont typeface="Times New Roman" pitchFamily="18" charset="0"/>
              <a:buAutoNum type="arabicPeriod"/>
            </a:pPr>
            <a:r>
              <a:rPr lang="pl-PL" altLang="pl-PL" sz="2100" b="1" dirty="0"/>
              <a:t>Podział pracy </a:t>
            </a:r>
            <a:r>
              <a:rPr lang="pl-PL" altLang="pl-PL" sz="2100" dirty="0"/>
              <a:t>- specjalizacja zwiększa wydajność pracy poprzez zwiększenie wydajności pracowników</a:t>
            </a:r>
          </a:p>
          <a:p>
            <a:pPr marL="457200" indent="-457200">
              <a:spcBef>
                <a:spcPts val="1000"/>
              </a:spcBef>
              <a:buFont typeface="Times New Roman" pitchFamily="18" charset="0"/>
              <a:buAutoNum type="arabicPeriod"/>
            </a:pPr>
            <a:r>
              <a:rPr lang="pl-PL" altLang="pl-PL" sz="2100" b="1" dirty="0"/>
              <a:t>Władza i odpowiedzialność </a:t>
            </a:r>
            <a:r>
              <a:rPr lang="pl-PL" altLang="pl-PL" sz="2100" dirty="0"/>
              <a:t>- dla menedżera władza to prawo do wydawania rozkazów i uzyskiwania posłuszeństwa, a odpowiedzialność podąża za władzą.</a:t>
            </a:r>
          </a:p>
          <a:p>
            <a:pPr marL="457200" indent="-457200">
              <a:spcBef>
                <a:spcPts val="1000"/>
              </a:spcBef>
              <a:buFont typeface="Times New Roman" pitchFamily="18" charset="0"/>
              <a:buAutoNum type="arabicPeriod"/>
            </a:pPr>
            <a:r>
              <a:rPr lang="pl-PL" altLang="pl-PL" sz="2100" b="1" dirty="0"/>
              <a:t>Dyscyplina</a:t>
            </a:r>
            <a:r>
              <a:rPr lang="pl-PL" altLang="pl-PL" sz="2100" dirty="0"/>
              <a:t> - Pracownicy muszą przestrzegać zasad rządzących organizacją. Dobra dyscyplina jest wynikiem skutecznego przywództwa.</a:t>
            </a:r>
          </a:p>
          <a:p>
            <a:pPr marL="457200" indent="-457200">
              <a:spcBef>
                <a:spcPts val="1000"/>
              </a:spcBef>
              <a:buFont typeface="Times New Roman" pitchFamily="18" charset="0"/>
              <a:buAutoNum type="arabicPeriod"/>
            </a:pPr>
            <a:r>
              <a:rPr lang="pl-PL" altLang="pl-PL" sz="2100" b="1" dirty="0"/>
              <a:t>Jedność dowodzenia </a:t>
            </a:r>
            <a:r>
              <a:rPr lang="pl-PL" altLang="pl-PL" sz="2100" dirty="0"/>
              <a:t>- Każdy pracownik powinien otrzymywać zlecenia tylko od jednego przełożonego.</a:t>
            </a:r>
          </a:p>
          <a:p>
            <a:pPr marL="457200" indent="-457200">
              <a:spcBef>
                <a:spcPts val="1000"/>
              </a:spcBef>
              <a:buFont typeface="Times New Roman" pitchFamily="18" charset="0"/>
              <a:buAutoNum type="arabicPeriod"/>
            </a:pPr>
            <a:r>
              <a:rPr lang="pl-PL" altLang="pl-PL" sz="2100" b="1" dirty="0"/>
              <a:t>Jedność kierunku </a:t>
            </a:r>
            <a:r>
              <a:rPr lang="pl-PL" altLang="pl-PL" sz="2100" dirty="0"/>
              <a:t>- Całość organizacji/grupy ma jeden plan działania, który ma kierować zarówno kadrą kierowniczą, jak i pracownikami.</a:t>
            </a:r>
          </a:p>
          <a:p>
            <a:pPr marL="457200" indent="-457200">
              <a:spcBef>
                <a:spcPts val="1000"/>
              </a:spcBef>
              <a:buFont typeface="Times New Roman" pitchFamily="18" charset="0"/>
              <a:buAutoNum type="arabicPeriod"/>
            </a:pPr>
            <a:r>
              <a:rPr lang="pl-PL" altLang="pl-PL" sz="2100" b="1" dirty="0"/>
              <a:t>Podporządkowanie</a:t>
            </a:r>
            <a:r>
              <a:rPr lang="pl-PL" altLang="pl-PL" sz="2100" dirty="0"/>
              <a:t> - interesy jednego pracownika lub grupy pracowników nie powinny mieć pierwszeństwa przed interesami organizacji jako całości.</a:t>
            </a:r>
          </a:p>
          <a:p>
            <a:pPr marL="457200" indent="-457200">
              <a:spcBef>
                <a:spcPts val="1000"/>
              </a:spcBef>
              <a:buFont typeface="Times New Roman" pitchFamily="18" charset="0"/>
              <a:buAutoNum type="arabicPeriod"/>
            </a:pPr>
            <a:r>
              <a:rPr lang="pl-PL" altLang="pl-PL" sz="2100" b="1" dirty="0"/>
              <a:t>Wynagrodzenie</a:t>
            </a:r>
            <a:r>
              <a:rPr lang="pl-PL" altLang="pl-PL" sz="2100" dirty="0"/>
              <a:t> - Wszyscy pracownicy muszą otrzymywać godziwą płacę za swoje usługi i zaangażowanie.</a:t>
            </a:r>
            <a:endParaRPr lang="en-US" altLang="pl-PL" sz="2100" dirty="0" smtClean="0"/>
          </a:p>
        </p:txBody>
      </p:sp>
    </p:spTree>
    <p:extLst>
      <p:ext uri="{BB962C8B-B14F-4D97-AF65-F5344CB8AC3E}">
        <p14:creationId xmlns:p14="http://schemas.microsoft.com/office/powerpoint/2010/main" val="31522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76200"/>
            <a:ext cx="9074150" cy="5334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14 Principles of Management by Henri Fayol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692150"/>
            <a:ext cx="8534400" cy="3611563"/>
          </a:xfrm>
        </p:spPr>
        <p:txBody>
          <a:bodyPr/>
          <a:lstStyle/>
          <a:p>
            <a:pPr marL="457200" indent="-457200">
              <a:spcBef>
                <a:spcPts val="1000"/>
              </a:spcBef>
              <a:buFont typeface="+mj-lt"/>
              <a:buAutoNum type="arabicPeriod" startAt="8"/>
              <a:defRPr/>
            </a:pPr>
            <a:r>
              <a:rPr lang="pl-PL" altLang="pl-PL" sz="1950" b="1" dirty="0"/>
              <a:t>Centralizacja</a:t>
            </a:r>
            <a:r>
              <a:rPr lang="pl-PL" altLang="pl-PL" sz="1950" dirty="0"/>
              <a:t> - Ważne jest, aby dążyć do odpowiedniego zrównoważenia stopnia, w jakim podwładni są zaangażowani w proces podejmowania decyzji.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 startAt="8"/>
              <a:defRPr/>
            </a:pPr>
            <a:r>
              <a:rPr lang="pl-PL" altLang="pl-PL" sz="1950" b="1" dirty="0" smtClean="0"/>
              <a:t>Hierarchia organizacyjna </a:t>
            </a:r>
            <a:r>
              <a:rPr lang="pl-PL" altLang="pl-PL" sz="1950" dirty="0"/>
              <a:t>- Każdy powinien być świadomy tego, gdzie znajduje się w hierarchii organizacji. </a:t>
            </a:r>
            <a:r>
              <a:rPr lang="pl-PL" altLang="pl-PL" sz="1950" dirty="0" smtClean="0"/>
              <a:t>Za władzą wynikającą z hierarchii organizacyjnej powinna podążać komunikacja.</a:t>
            </a:r>
            <a:endParaRPr lang="pl-PL" altLang="pl-PL" sz="1950" dirty="0"/>
          </a:p>
          <a:p>
            <a:pPr marL="457200" indent="-457200">
              <a:spcBef>
                <a:spcPts val="1000"/>
              </a:spcBef>
              <a:buFont typeface="+mj-lt"/>
              <a:buAutoNum type="arabicPeriod" startAt="8"/>
              <a:defRPr/>
            </a:pPr>
            <a:r>
              <a:rPr lang="pl-PL" altLang="pl-PL" sz="1950" b="1" dirty="0" smtClean="0"/>
              <a:t>Ład</a:t>
            </a:r>
            <a:r>
              <a:rPr lang="pl-PL" altLang="pl-PL" sz="1950" dirty="0" smtClean="0"/>
              <a:t> - </a:t>
            </a:r>
            <a:r>
              <a:rPr lang="pl-PL" altLang="pl-PL" sz="1950" dirty="0"/>
              <a:t>Ludzie, maszyny i materiały powinny być we właściwym miejscu, we właściwym czasie i we właściwym czasie. Pomieszczenia w miejscu pracy muszą być czyste, uporządkowane i bezpieczne dla pracowników.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 startAt="8"/>
              <a:defRPr/>
            </a:pPr>
            <a:r>
              <a:rPr lang="pl-PL" altLang="en-US" sz="1950" b="1" dirty="0"/>
              <a:t>Odpowiednie traktowanie personelu </a:t>
            </a:r>
            <a:r>
              <a:rPr lang="pl-PL" altLang="pl-PL" sz="1950" dirty="0" smtClean="0"/>
              <a:t>- </a:t>
            </a:r>
            <a:r>
              <a:rPr lang="pl-PL" altLang="pl-PL" sz="1950" dirty="0"/>
              <a:t>Menedżerowie powinni być mili i uczciwi wobec swoich podwładnych.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 startAt="8"/>
              <a:defRPr/>
            </a:pPr>
            <a:r>
              <a:rPr lang="pl-PL" altLang="pl-PL" sz="1950" b="1" dirty="0"/>
              <a:t>Stabilność zatrudnienia </a:t>
            </a:r>
            <a:r>
              <a:rPr lang="pl-PL" altLang="pl-PL" sz="1950" dirty="0"/>
              <a:t>- Wysoka rotacja pracowników jest nieefektywna. Kierownictwo powinno zapewnić uporządkowane planowanie personelu i zapewnić dostępność zastępstw w celu obsadzenia wolnych stanowisk.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 startAt="8"/>
              <a:defRPr/>
            </a:pPr>
            <a:r>
              <a:rPr lang="pl-PL" altLang="pl-PL" sz="1950" b="1" dirty="0"/>
              <a:t>Inicjatywa</a:t>
            </a:r>
            <a:r>
              <a:rPr lang="pl-PL" altLang="pl-PL" sz="1950" dirty="0"/>
              <a:t> - Pracownicy powinni mieć niezbędną swobodę tworzenia i realizacji planów.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 startAt="8"/>
              <a:defRPr/>
            </a:pPr>
            <a:r>
              <a:rPr lang="pl-PL" altLang="en-US" sz="1950" b="1" dirty="0"/>
              <a:t>Zgranie personelu (</a:t>
            </a:r>
            <a:r>
              <a:rPr lang="pl-PL" altLang="en-US" sz="1950" b="1" dirty="0" smtClean="0"/>
              <a:t>harmonia) </a:t>
            </a:r>
            <a:r>
              <a:rPr lang="pl-PL" altLang="pl-PL" sz="1950" dirty="0" smtClean="0"/>
              <a:t>- </a:t>
            </a:r>
            <a:r>
              <a:rPr lang="pl-PL" altLang="pl-PL" sz="1950" dirty="0"/>
              <a:t>Promowanie ducha zespołowego buduje harmonię i jedność w organizacji</a:t>
            </a:r>
            <a:r>
              <a:rPr lang="pl-PL" altLang="pl-PL" sz="1950" dirty="0" smtClean="0"/>
              <a:t>.</a:t>
            </a:r>
            <a:endParaRPr lang="pl-PL" altLang="pl-PL" sz="1950" dirty="0"/>
          </a:p>
        </p:txBody>
      </p:sp>
    </p:spTree>
    <p:extLst>
      <p:ext uri="{BB962C8B-B14F-4D97-AF65-F5344CB8AC3E}">
        <p14:creationId xmlns:p14="http://schemas.microsoft.com/office/powerpoint/2010/main" val="2813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76200"/>
            <a:ext cx="9074150" cy="5334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5 funkcji zarządzania Henriego </a:t>
            </a:r>
            <a:r>
              <a:rPr lang="pl-PL" altLang="pl-PL" sz="3500" b="1" dirty="0" err="1" smtClean="0">
                <a:solidFill>
                  <a:srgbClr val="000099"/>
                </a:solidFill>
              </a:rPr>
              <a:t>Fayola</a:t>
            </a:r>
            <a:endParaRPr lang="pl-PL" altLang="pl-PL" sz="3500" b="1" dirty="0" smtClean="0">
              <a:solidFill>
                <a:srgbClr val="000099"/>
              </a:solidFill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827088"/>
            <a:ext cx="8534400" cy="3609975"/>
          </a:xfrm>
        </p:spPr>
        <p:txBody>
          <a:bodyPr/>
          <a:lstStyle/>
          <a:p>
            <a:pPr marL="268288" indent="-268288">
              <a:spcAft>
                <a:spcPct val="40000"/>
              </a:spcAft>
              <a:buNone/>
            </a:pPr>
            <a:r>
              <a:rPr lang="pl-PL" altLang="en-US" sz="2600" dirty="0" smtClean="0"/>
              <a:t>1. </a:t>
            </a:r>
            <a:r>
              <a:rPr lang="pl-PL" altLang="en-US" sz="2600" b="1" dirty="0" smtClean="0"/>
              <a:t>przewidywanie </a:t>
            </a:r>
            <a:r>
              <a:rPr lang="pl-PL" altLang="en-US" sz="2600" b="1" dirty="0"/>
              <a:t>(planowanie) </a:t>
            </a:r>
            <a:r>
              <a:rPr lang="pl-PL" altLang="en-US" sz="2600" dirty="0"/>
              <a:t>– obmyślenie kierunku działania, umożliwiającego </a:t>
            </a:r>
            <a:r>
              <a:rPr lang="pl-PL" altLang="en-US" sz="2600" dirty="0" smtClean="0"/>
              <a:t>organizacji </a:t>
            </a:r>
            <a:r>
              <a:rPr lang="pl-PL" altLang="en-US" sz="2600" dirty="0"/>
              <a:t>zrealizowanie </a:t>
            </a:r>
            <a:r>
              <a:rPr lang="pl-PL" altLang="en-US" sz="2600" dirty="0" smtClean="0"/>
              <a:t>celów,</a:t>
            </a:r>
          </a:p>
          <a:p>
            <a:pPr marL="268288" indent="-268288">
              <a:spcAft>
                <a:spcPct val="40000"/>
              </a:spcAft>
              <a:buFontTx/>
              <a:buNone/>
              <a:tabLst>
                <a:tab pos="268288" algn="l"/>
              </a:tabLst>
            </a:pPr>
            <a:r>
              <a:rPr lang="pl-PL" altLang="en-US" sz="2600" dirty="0" smtClean="0"/>
              <a:t>2. </a:t>
            </a:r>
            <a:r>
              <a:rPr lang="pl-PL" altLang="en-US" sz="2600" b="1" dirty="0" smtClean="0"/>
              <a:t>organizowanie </a:t>
            </a:r>
            <a:r>
              <a:rPr lang="pl-PL" altLang="en-US" sz="2600" dirty="0" smtClean="0"/>
              <a:t>– zmobilizowanie materialnych i ludzkich zasobów organizacji do wprowadzenia planów w życie,</a:t>
            </a:r>
          </a:p>
          <a:p>
            <a:pPr marL="268288" indent="-268288">
              <a:spcAft>
                <a:spcPct val="40000"/>
              </a:spcAft>
              <a:buFontTx/>
              <a:buNone/>
            </a:pPr>
            <a:r>
              <a:rPr lang="pl-PL" altLang="en-US" sz="2600" dirty="0" smtClean="0"/>
              <a:t>3</a:t>
            </a:r>
            <a:r>
              <a:rPr lang="pl-PL" altLang="en-US" sz="2600" dirty="0"/>
              <a:t>. </a:t>
            </a:r>
            <a:r>
              <a:rPr lang="pl-PL" altLang="en-US" sz="2600" b="1" dirty="0"/>
              <a:t>rozkazywanie</a:t>
            </a:r>
            <a:r>
              <a:rPr lang="pl-PL" altLang="en-US" sz="2600" dirty="0"/>
              <a:t> –wyznaczenie kierunków działania dla pracowników i doprowadzenie, by wykonywali swoje zadania,</a:t>
            </a:r>
          </a:p>
          <a:p>
            <a:pPr marL="268288" indent="-268288">
              <a:spcAft>
                <a:spcPct val="40000"/>
              </a:spcAft>
              <a:buFontTx/>
              <a:buNone/>
            </a:pPr>
            <a:r>
              <a:rPr lang="pl-PL" altLang="en-US" sz="2600" dirty="0"/>
              <a:t>4. </a:t>
            </a:r>
            <a:r>
              <a:rPr lang="pl-PL" altLang="en-US" sz="2600" b="1" dirty="0"/>
              <a:t>koordynowanie</a:t>
            </a:r>
            <a:r>
              <a:rPr lang="pl-PL" altLang="en-US" sz="2600" dirty="0"/>
              <a:t> – zapewnienie harmonijnego funkcjonowania zasobów i działań organizacji dla osiągnięcia pożądanych celów,</a:t>
            </a:r>
          </a:p>
          <a:p>
            <a:pPr marL="268288" indent="-268288">
              <a:spcAft>
                <a:spcPct val="40000"/>
              </a:spcAft>
              <a:buFontTx/>
              <a:buNone/>
            </a:pPr>
            <a:r>
              <a:rPr lang="pl-PL" altLang="en-US" sz="2600" dirty="0"/>
              <a:t>5. </a:t>
            </a:r>
            <a:r>
              <a:rPr lang="pl-PL" altLang="en-US" sz="2600" b="1" dirty="0"/>
              <a:t>kontrolowanie</a:t>
            </a:r>
            <a:r>
              <a:rPr lang="pl-PL" altLang="en-US" sz="2600" dirty="0"/>
              <a:t> – sprawdzanie przebiegu realizacji planów dla </a:t>
            </a:r>
            <a:r>
              <a:rPr lang="pl-PL" altLang="en-US" sz="2600" dirty="0" smtClean="0"/>
              <a:t>zapewnienia </a:t>
            </a:r>
            <a:r>
              <a:rPr lang="pl-PL" altLang="en-US" sz="2600" dirty="0"/>
              <a:t>ich właściwego </a:t>
            </a:r>
            <a:r>
              <a:rPr lang="pl-PL" altLang="en-US" sz="2600" dirty="0" smtClean="0"/>
              <a:t>wykonania.</a:t>
            </a:r>
            <a:endParaRPr lang="pl-PL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0405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504" y="575518"/>
            <a:ext cx="8784976" cy="6165850"/>
          </a:xfrm>
        </p:spPr>
        <p:txBody>
          <a:bodyPr/>
          <a:lstStyle/>
          <a:p>
            <a:pPr>
              <a:spcBef>
                <a:spcPts val="300"/>
              </a:spcBef>
              <a:buFontTx/>
              <a:buNone/>
            </a:pPr>
            <a:r>
              <a:rPr lang="pl-PL" altLang="pl-PL" sz="2200" b="1" dirty="0" smtClean="0"/>
              <a:t>Max Weber (1864 – 1920)</a:t>
            </a:r>
          </a:p>
          <a:p>
            <a:pPr>
              <a:spcBef>
                <a:spcPts val="300"/>
              </a:spcBef>
            </a:pPr>
            <a:r>
              <a:rPr lang="pl-PL" altLang="pl-PL" sz="1800" dirty="0"/>
              <a:t>W swoich badaniach </a:t>
            </a:r>
            <a:r>
              <a:rPr lang="pl-PL" altLang="pl-PL" sz="1800" dirty="0" smtClean="0"/>
              <a:t>skupiał </a:t>
            </a:r>
            <a:r>
              <a:rPr lang="pl-PL" altLang="pl-PL" sz="1800" dirty="0"/>
              <a:t>się na biurokracji: </a:t>
            </a:r>
          </a:p>
          <a:p>
            <a:pPr lvl="1">
              <a:spcBef>
                <a:spcPts val="300"/>
              </a:spcBef>
            </a:pPr>
            <a:r>
              <a:rPr lang="pl-PL" altLang="pl-PL" sz="1800" dirty="0"/>
              <a:t>idealna, </a:t>
            </a:r>
            <a:r>
              <a:rPr lang="pl-PL" altLang="pl-PL" sz="1800" dirty="0" smtClean="0"/>
              <a:t>racjonalna </a:t>
            </a:r>
            <a:r>
              <a:rPr lang="pl-PL" altLang="pl-PL" sz="1800" dirty="0"/>
              <a:t>i bardzo efektywna forma struktury </a:t>
            </a:r>
            <a:r>
              <a:rPr lang="pl-PL" altLang="pl-PL" sz="1800" dirty="0" smtClean="0"/>
              <a:t/>
            </a:r>
            <a:br>
              <a:rPr lang="pl-PL" altLang="pl-PL" sz="1800" dirty="0" smtClean="0"/>
            </a:br>
            <a:r>
              <a:rPr lang="pl-PL" altLang="pl-PL" sz="1800" dirty="0" smtClean="0"/>
              <a:t>organizacyjnej</a:t>
            </a:r>
            <a:r>
              <a:rPr lang="pl-PL" altLang="pl-PL" sz="1800" dirty="0"/>
              <a:t>, szczególnie dla dużych </a:t>
            </a:r>
            <a:r>
              <a:rPr lang="pl-PL" altLang="pl-PL" sz="1800" dirty="0" smtClean="0"/>
              <a:t>organizacji,</a:t>
            </a:r>
          </a:p>
          <a:p>
            <a:pPr lvl="1">
              <a:spcBef>
                <a:spcPts val="300"/>
              </a:spcBef>
            </a:pPr>
            <a:r>
              <a:rPr lang="pl-PL" altLang="pl-PL" sz="1800" dirty="0" smtClean="0"/>
              <a:t>bazuje na zasadach logiki</a:t>
            </a:r>
            <a:r>
              <a:rPr lang="pl-PL" altLang="pl-PL" sz="1800" dirty="0"/>
              <a:t>, porządku i </a:t>
            </a:r>
            <a:r>
              <a:rPr lang="pl-PL" altLang="pl-PL" sz="1800" dirty="0" smtClean="0"/>
              <a:t>autorytetu</a:t>
            </a:r>
            <a:r>
              <a:rPr lang="pl-PL" altLang="pl-PL" sz="1800" dirty="0"/>
              <a:t>.</a:t>
            </a:r>
          </a:p>
          <a:p>
            <a:pPr>
              <a:spcBef>
                <a:spcPts val="300"/>
              </a:spcBef>
            </a:pPr>
            <a:r>
              <a:rPr lang="pl-PL" altLang="pl-PL" sz="1800" dirty="0" smtClean="0"/>
              <a:t>Cechy charakterystyczne </a:t>
            </a:r>
            <a:r>
              <a:rPr lang="pl-PL" altLang="pl-PL" sz="1800" dirty="0"/>
              <a:t>idealnej </a:t>
            </a:r>
            <a:r>
              <a:rPr lang="pl-PL" altLang="pl-PL" sz="1800" dirty="0" smtClean="0"/>
              <a:t>biurokracji:</a:t>
            </a:r>
            <a:endParaRPr lang="pl-PL" altLang="pl-PL" sz="1800" dirty="0"/>
          </a:p>
          <a:p>
            <a:pPr lvl="1">
              <a:spcBef>
                <a:spcPts val="300"/>
              </a:spcBef>
            </a:pPr>
            <a:r>
              <a:rPr lang="pl-PL" altLang="pl-PL" sz="1800" dirty="0"/>
              <a:t>Jasny podział pracy - miejsca pracy są dobrze </a:t>
            </a:r>
            <a:r>
              <a:rPr lang="pl-PL" altLang="pl-PL" sz="1800" dirty="0" smtClean="0"/>
              <a:t>zdefiniowane</a:t>
            </a:r>
            <a:r>
              <a:rPr lang="pl-PL" altLang="pl-PL" sz="1800" dirty="0"/>
              <a:t>, </a:t>
            </a:r>
            <a:r>
              <a:rPr lang="pl-PL" altLang="pl-PL" sz="1800" dirty="0" smtClean="0"/>
              <a:t/>
            </a:r>
            <a:br>
              <a:rPr lang="pl-PL" altLang="pl-PL" sz="1800" dirty="0" smtClean="0"/>
            </a:br>
            <a:r>
              <a:rPr lang="pl-PL" altLang="pl-PL" sz="1800" dirty="0" smtClean="0"/>
              <a:t>a </a:t>
            </a:r>
            <a:r>
              <a:rPr lang="pl-PL" altLang="pl-PL" sz="1800" dirty="0"/>
              <a:t>pracownicy </a:t>
            </a:r>
            <a:r>
              <a:rPr lang="pl-PL" altLang="pl-PL" sz="1800" dirty="0" smtClean="0"/>
              <a:t>posiadają wysokie kwalifikacje </a:t>
            </a:r>
            <a:r>
              <a:rPr lang="pl-PL" altLang="pl-PL" sz="1800" dirty="0"/>
              <a:t>do wykonywania </a:t>
            </a:r>
            <a:r>
              <a:rPr lang="pl-PL" altLang="pl-PL" sz="1800" dirty="0" smtClean="0"/>
              <a:t/>
            </a:r>
            <a:br>
              <a:rPr lang="pl-PL" altLang="pl-PL" sz="1800" dirty="0" smtClean="0"/>
            </a:br>
            <a:r>
              <a:rPr lang="pl-PL" altLang="pl-PL" sz="1800" dirty="0" smtClean="0"/>
              <a:t>zadań </a:t>
            </a:r>
            <a:r>
              <a:rPr lang="pl-PL" altLang="pl-PL" sz="1800" dirty="0"/>
              <a:t>i czynności,</a:t>
            </a:r>
          </a:p>
          <a:p>
            <a:pPr lvl="1">
              <a:spcBef>
                <a:spcPts val="300"/>
              </a:spcBef>
            </a:pPr>
            <a:r>
              <a:rPr lang="pl-PL" altLang="pl-PL" sz="1800" dirty="0"/>
              <a:t>Jasna hierarchia władzy - autorytet i odpowiedzialność są dobrze określone dla każdego stanowiska w organizacji, a każde stanowisko </a:t>
            </a:r>
            <a:r>
              <a:rPr lang="pl-PL" altLang="pl-PL" sz="1800" dirty="0" smtClean="0"/>
              <a:t>raportuje na </a:t>
            </a:r>
            <a:r>
              <a:rPr lang="pl-PL" altLang="pl-PL" sz="1800" dirty="0"/>
              <a:t>wyższy poziom,</a:t>
            </a:r>
          </a:p>
          <a:p>
            <a:pPr lvl="1">
              <a:spcBef>
                <a:spcPts val="300"/>
              </a:spcBef>
            </a:pPr>
            <a:r>
              <a:rPr lang="pl-PL" altLang="pl-PL" sz="1800" dirty="0"/>
              <a:t>Zasady i procedury formalne - pisemne wytyczne kierują zachowaniem i decyzjami w miejscu pracy, </a:t>
            </a:r>
            <a:r>
              <a:rPr lang="pl-PL" altLang="pl-PL" sz="1800" dirty="0" smtClean="0"/>
              <a:t>regulaminy są </a:t>
            </a:r>
            <a:r>
              <a:rPr lang="pl-PL" altLang="pl-PL" sz="1800" dirty="0"/>
              <a:t>przechowywane w organizacji do celów dokumentacji historycznej,</a:t>
            </a:r>
          </a:p>
          <a:p>
            <a:pPr lvl="1">
              <a:spcBef>
                <a:spcPts val="300"/>
              </a:spcBef>
            </a:pPr>
            <a:r>
              <a:rPr lang="pl-PL" altLang="pl-PL" sz="1800" dirty="0"/>
              <a:t>Bezosobowość - zasady i procedury są bezstronnie i jednolicie stosowane, przy czym nikt nie jest traktowany w sposób preferencyjny</a:t>
            </a:r>
          </a:p>
          <a:p>
            <a:pPr lvl="1">
              <a:spcBef>
                <a:spcPts val="300"/>
              </a:spcBef>
            </a:pPr>
            <a:r>
              <a:rPr lang="pl-PL" altLang="pl-PL" sz="1800" dirty="0"/>
              <a:t>Kariera oparta na zasługach - pracownicy są wybierani i awansowani na podstawie umiejętności i wyników, a kierownicy są pracownikami organizacji (a nie właścicielami).</a:t>
            </a:r>
          </a:p>
          <a:p>
            <a:pPr>
              <a:spcBef>
                <a:spcPts val="300"/>
              </a:spcBef>
            </a:pPr>
            <a:r>
              <a:rPr lang="pl-PL" altLang="pl-PL" sz="1800" dirty="0"/>
              <a:t>Jego </a:t>
            </a:r>
            <a:r>
              <a:rPr lang="pl-PL" altLang="pl-PL" sz="1800" dirty="0" smtClean="0"/>
              <a:t>podejście jest </a:t>
            </a:r>
            <a:r>
              <a:rPr lang="pl-PL" altLang="pl-PL" sz="1800" dirty="0"/>
              <a:t>kontrowersyjne - dziś używamy terminu biurokracja często w znaczeniu negatywnym</a:t>
            </a:r>
            <a:r>
              <a:rPr lang="pl-PL" altLang="pl-PL" sz="1800" dirty="0" smtClean="0"/>
              <a:t>.</a:t>
            </a:r>
          </a:p>
        </p:txBody>
      </p:sp>
      <p:pic>
        <p:nvPicPr>
          <p:cNvPr id="23556" name="Picture 2" descr="http://cdn.static-economist.com/sites/default/files/images/articles/migrated/ArticleWe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692150"/>
            <a:ext cx="18843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76200"/>
            <a:ext cx="9074150" cy="5334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Kierunek administracyjny</a:t>
            </a:r>
          </a:p>
        </p:txBody>
      </p:sp>
    </p:spTree>
    <p:extLst>
      <p:ext uri="{BB962C8B-B14F-4D97-AF65-F5344CB8AC3E}">
        <p14:creationId xmlns:p14="http://schemas.microsoft.com/office/powerpoint/2010/main" val="38024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77200" cy="5334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Kierownikiem (menedżerem) </a:t>
            </a:r>
            <a:br>
              <a:rPr lang="pl-PL" altLang="pl-PL" sz="3500" b="1" smtClean="0">
                <a:solidFill>
                  <a:srgbClr val="000099"/>
                </a:solidFill>
              </a:rPr>
            </a:br>
            <a:r>
              <a:rPr lang="pl-PL" altLang="pl-PL" sz="3500" b="1" smtClean="0">
                <a:solidFill>
                  <a:srgbClr val="000099"/>
                </a:solidFill>
              </a:rPr>
              <a:t>w organizacji jest ten, kto:</a:t>
            </a:r>
          </a:p>
        </p:txBody>
      </p:sp>
      <p:sp>
        <p:nvSpPr>
          <p:cNvPr id="176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341438"/>
            <a:ext cx="8305800" cy="1905000"/>
          </a:xfrm>
          <a:noFill/>
        </p:spPr>
        <p:txBody>
          <a:bodyPr/>
          <a:lstStyle/>
          <a:p>
            <a:pPr algn="just"/>
            <a:r>
              <a:rPr lang="pl-PL" altLang="pl-PL" sz="2400" smtClean="0"/>
              <a:t>jest odpowiedzialny za więcej pracy, niż sam jest w stanie wykonać,</a:t>
            </a:r>
          </a:p>
          <a:p>
            <a:pPr algn="just"/>
            <a:r>
              <a:rPr lang="pl-PL" altLang="pl-PL" sz="2400" smtClean="0"/>
              <a:t>jest odpowiedzialny za przydzielenie części pracy innym (podwładnym),</a:t>
            </a:r>
          </a:p>
          <a:p>
            <a:pPr algn="just"/>
            <a:r>
              <a:rPr lang="pl-PL" altLang="pl-PL" sz="2400" smtClean="0"/>
              <a:t>ma władzę stawiana veta w przydzielaniu zadań osobom sobie podporządkowanym,</a:t>
            </a:r>
          </a:p>
          <a:p>
            <a:pPr algn="just"/>
            <a:r>
              <a:rPr lang="pl-PL" altLang="pl-PL" sz="2400" smtClean="0"/>
              <a:t>ocenia zdolności do pracy swoich podwładnych,</a:t>
            </a:r>
          </a:p>
          <a:p>
            <a:pPr algn="just"/>
            <a:r>
              <a:rPr lang="pl-PL" altLang="pl-PL" sz="2400" smtClean="0"/>
              <a:t>decyduje o zwolnieniu podwładnego, jeżeli nie nadaje się on do pracy.</a:t>
            </a:r>
          </a:p>
        </p:txBody>
      </p:sp>
      <p:sp>
        <p:nvSpPr>
          <p:cNvPr id="371716" name="Rectangle 1028"/>
          <p:cNvSpPr>
            <a:spLocks noChangeArrowheads="1"/>
          </p:cNvSpPr>
          <p:nvPr/>
        </p:nvSpPr>
        <p:spPr bwMode="auto">
          <a:xfrm>
            <a:off x="512763" y="5126038"/>
            <a:ext cx="8120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l-PL" altLang="pl-PL" sz="2400" i="1" u="sng">
                <a:solidFill>
                  <a:srgbClr val="000000"/>
                </a:solidFill>
              </a:rPr>
              <a:t>Kierownikiem</a:t>
            </a:r>
            <a:r>
              <a:rPr lang="pl-PL" altLang="pl-PL" sz="2400" b="0" i="1">
                <a:solidFill>
                  <a:srgbClr val="000000"/>
                </a:solidFill>
              </a:rPr>
              <a:t> (menedżerem) w organizacji jest każdy pracownik</a:t>
            </a:r>
            <a:br>
              <a:rPr lang="pl-PL" altLang="pl-PL" sz="2400" b="0" i="1">
                <a:solidFill>
                  <a:srgbClr val="000000"/>
                </a:solidFill>
              </a:rPr>
            </a:br>
            <a:r>
              <a:rPr lang="pl-PL" altLang="pl-PL" sz="2400" i="1">
                <a:solidFill>
                  <a:srgbClr val="000000"/>
                </a:solidFill>
              </a:rPr>
              <a:t>kierujący (zarządzający) pracą innych ludzi</a:t>
            </a:r>
            <a:r>
              <a:rPr lang="pl-PL" altLang="pl-PL" sz="2400" b="0" i="1">
                <a:solidFill>
                  <a:srgbClr val="000000"/>
                </a:solidFill>
              </a:rPr>
              <a:t> w ramach </a:t>
            </a:r>
            <a:br>
              <a:rPr lang="pl-PL" altLang="pl-PL" sz="2400" b="0" i="1">
                <a:solidFill>
                  <a:srgbClr val="000000"/>
                </a:solidFill>
              </a:rPr>
            </a:br>
            <a:r>
              <a:rPr lang="pl-PL" altLang="pl-PL" sz="2400" b="0" i="1">
                <a:solidFill>
                  <a:srgbClr val="000000"/>
                </a:solidFill>
              </a:rPr>
              <a:t>ustalonej struktury zespołów pracowniczych.</a:t>
            </a:r>
          </a:p>
        </p:txBody>
      </p:sp>
    </p:spTree>
    <p:extLst>
      <p:ext uri="{BB962C8B-B14F-4D97-AF65-F5344CB8AC3E}">
        <p14:creationId xmlns:p14="http://schemas.microsoft.com/office/powerpoint/2010/main" val="147112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9906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Szkoła behawioralna – kierunek stosunków międzyludzkich</a:t>
            </a:r>
            <a:endParaRPr lang="en-US" altLang="pl-PL" sz="3500" b="1" dirty="0" smtClean="0">
              <a:solidFill>
                <a:srgbClr val="000099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125538"/>
            <a:ext cx="8713788" cy="3048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pl-PL" altLang="pl-PL" sz="2300" b="0" kern="0" dirty="0" smtClean="0">
                <a:solidFill>
                  <a:srgbClr val="000000"/>
                </a:solidFill>
              </a:rPr>
              <a:t>Kierunek stosunków międzyludzkich rozpoczął się w latach 20-30 </a:t>
            </a:r>
            <a:r>
              <a:rPr lang="pl-PL" altLang="pl-PL" sz="2300" b="0" kern="0" dirty="0" err="1" smtClean="0">
                <a:solidFill>
                  <a:srgbClr val="000000"/>
                </a:solidFill>
              </a:rPr>
              <a:t>XXw</a:t>
            </a:r>
            <a:r>
              <a:rPr lang="pl-PL" altLang="pl-PL" sz="2300" b="0" kern="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pl-PL" altLang="pl-PL" sz="2300" kern="0" dirty="0" smtClean="0">
                <a:solidFill>
                  <a:srgbClr val="000000"/>
                </a:solidFill>
              </a:rPr>
              <a:t>Przedstawiciele: </a:t>
            </a:r>
            <a:r>
              <a:rPr lang="pl-PL" altLang="pl-PL" sz="2300" b="0" kern="0" dirty="0" smtClean="0">
                <a:solidFill>
                  <a:srgbClr val="000000"/>
                </a:solidFill>
              </a:rPr>
              <a:t>Elton Mayo, Abraham Maslow, Douglas </a:t>
            </a:r>
            <a:r>
              <a:rPr lang="pl-PL" altLang="pl-PL" sz="2300" b="0" kern="0" dirty="0" err="1" smtClean="0">
                <a:solidFill>
                  <a:srgbClr val="000000"/>
                </a:solidFill>
              </a:rPr>
              <a:t>McGregor</a:t>
            </a:r>
            <a:r>
              <a:rPr lang="pl-PL" altLang="pl-PL" sz="2300" b="0" kern="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endParaRPr lang="pl-PL" altLang="pl-PL" sz="23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pl-PL" altLang="en-US" sz="2300" dirty="0"/>
              <a:t>W koncepcji stosunków międzyludzkich:</a:t>
            </a:r>
          </a:p>
          <a:p>
            <a:pPr>
              <a:spcBef>
                <a:spcPts val="300"/>
              </a:spcBef>
            </a:pPr>
            <a:r>
              <a:rPr lang="pl-PL" altLang="en-US" sz="2300" b="0" dirty="0"/>
              <a:t>zaczęto zwracać uwagę na problem ludzi w organizacji, </a:t>
            </a:r>
          </a:p>
          <a:p>
            <a:pPr>
              <a:spcBef>
                <a:spcPts val="300"/>
              </a:spcBef>
            </a:pPr>
            <a:r>
              <a:rPr lang="pl-PL" altLang="en-US" sz="2300" b="0" dirty="0"/>
              <a:t>zwracano uwagę na wzajemne oddziaływanie kierowników i pracowników,</a:t>
            </a:r>
          </a:p>
          <a:p>
            <a:pPr>
              <a:spcBef>
                <a:spcPts val="300"/>
              </a:spcBef>
            </a:pPr>
            <a:r>
              <a:rPr lang="pl-PL" altLang="en-US" sz="2300" b="0" dirty="0"/>
              <a:t>zwracano uwagę na problematykę stylów kierowania, </a:t>
            </a:r>
          </a:p>
          <a:p>
            <a:pPr>
              <a:spcBef>
                <a:spcPts val="300"/>
              </a:spcBef>
            </a:pPr>
            <a:r>
              <a:rPr lang="pl-PL" altLang="en-US" sz="2300" b="0" dirty="0"/>
              <a:t>zaczęto przedstawiać koncepcje motywacji pracowników – np. koncepcja Maslowa,</a:t>
            </a:r>
          </a:p>
          <a:p>
            <a:pPr>
              <a:spcBef>
                <a:spcPts val="300"/>
              </a:spcBef>
            </a:pPr>
            <a:r>
              <a:rPr lang="pl-PL" altLang="en-US" sz="2300" b="0" dirty="0"/>
              <a:t>podkreślano znaczenie relacji pomiędzy kierownictwem a pracownikami,</a:t>
            </a:r>
          </a:p>
          <a:p>
            <a:pPr>
              <a:spcBef>
                <a:spcPts val="300"/>
              </a:spcBef>
            </a:pPr>
            <a:r>
              <a:rPr lang="pl-PL" altLang="en-US" sz="2300" b="0" dirty="0"/>
              <a:t>dużo uwagi przywiązywano do godnego traktowania pracownika,</a:t>
            </a:r>
          </a:p>
          <a:p>
            <a:pPr>
              <a:spcBef>
                <a:spcPts val="300"/>
              </a:spcBef>
            </a:pPr>
            <a:r>
              <a:rPr lang="pl-PL" altLang="en-US" sz="2300" b="0" dirty="0"/>
              <a:t>uznawano pogląd, że ludzie są największą wartością dla firmy.</a:t>
            </a:r>
          </a:p>
        </p:txBody>
      </p:sp>
    </p:spTree>
    <p:extLst>
      <p:ext uri="{BB962C8B-B14F-4D97-AF65-F5344CB8AC3E}">
        <p14:creationId xmlns:p14="http://schemas.microsoft.com/office/powerpoint/2010/main" val="6476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52400" y="1125538"/>
            <a:ext cx="845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</a:rPr>
              <a:t>Elton Mayo (1880 – 1949)</a:t>
            </a:r>
          </a:p>
          <a:p>
            <a:pPr algn="l"/>
            <a:r>
              <a:rPr lang="pl-PL" altLang="pl-PL" sz="2200" b="0" dirty="0">
                <a:solidFill>
                  <a:srgbClr val="000000"/>
                </a:solidFill>
              </a:rPr>
              <a:t>Jego najważniejsze badania prowadzone </a:t>
            </a:r>
            <a:r>
              <a:rPr lang="pl-PL" altLang="pl-PL" sz="2200" b="0" dirty="0" smtClean="0">
                <a:solidFill>
                  <a:srgbClr val="000000"/>
                </a:solidFill>
              </a:rPr>
              <a:t>były</a:t>
            </a:r>
            <a:br>
              <a:rPr lang="pl-PL" altLang="pl-PL" sz="2200" b="0" dirty="0" smtClean="0">
                <a:solidFill>
                  <a:srgbClr val="000000"/>
                </a:solidFill>
              </a:rPr>
            </a:br>
            <a:r>
              <a:rPr lang="pl-PL" altLang="pl-PL" sz="2200" b="0" dirty="0" smtClean="0">
                <a:solidFill>
                  <a:srgbClr val="000000"/>
                </a:solidFill>
              </a:rPr>
              <a:t>w </a:t>
            </a:r>
            <a:r>
              <a:rPr lang="pl-PL" altLang="pl-PL" sz="2200" b="0" dirty="0" err="1">
                <a:solidFill>
                  <a:srgbClr val="000000"/>
                </a:solidFill>
              </a:rPr>
              <a:t>Hawthorne</a:t>
            </a:r>
            <a:r>
              <a:rPr lang="pl-PL" altLang="pl-PL" sz="2200" b="0" dirty="0">
                <a:solidFill>
                  <a:srgbClr val="000000"/>
                </a:solidFill>
              </a:rPr>
              <a:t> Works w stanie Illinois, </a:t>
            </a:r>
            <a:r>
              <a:rPr lang="pl-PL" altLang="pl-PL" sz="2200" b="0" dirty="0" smtClean="0">
                <a:solidFill>
                  <a:srgbClr val="000000"/>
                </a:solidFill>
              </a:rPr>
              <a:t/>
            </a:r>
            <a:br>
              <a:rPr lang="pl-PL" altLang="pl-PL" sz="2200" b="0" dirty="0" smtClean="0">
                <a:solidFill>
                  <a:srgbClr val="000000"/>
                </a:solidFill>
              </a:rPr>
            </a:br>
            <a:r>
              <a:rPr lang="pl-PL" altLang="pl-PL" sz="2200" b="0" dirty="0" smtClean="0">
                <a:solidFill>
                  <a:srgbClr val="000000"/>
                </a:solidFill>
              </a:rPr>
              <a:t>od 1924 </a:t>
            </a:r>
            <a:r>
              <a:rPr lang="pl-PL" altLang="pl-PL" sz="2200" b="0" dirty="0">
                <a:solidFill>
                  <a:srgbClr val="000000"/>
                </a:solidFill>
              </a:rPr>
              <a:t>roku</a:t>
            </a:r>
            <a:r>
              <a:rPr lang="pl-PL" altLang="pl-PL" sz="2200" b="0" dirty="0" smtClean="0">
                <a:solidFill>
                  <a:srgbClr val="000000"/>
                </a:solidFill>
              </a:rPr>
              <a:t>.</a:t>
            </a:r>
            <a:endParaRPr lang="pl-PL" altLang="pl-PL" sz="2200" b="0" dirty="0">
              <a:solidFill>
                <a:srgbClr val="000000"/>
              </a:solidFill>
            </a:endParaRPr>
          </a:p>
        </p:txBody>
      </p:sp>
      <p:pic>
        <p:nvPicPr>
          <p:cNvPr id="26627" name="Picture 2" descr="http://www.adrformacion.com/udsimg/comunica/1/elton_ma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31888"/>
            <a:ext cx="28829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https://upload.wikimedia.org/wikipedia/commons/f/f4/Hawthorne%2C_Illinois_Works_of_the_Western_Electric_Company%2C_1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89363"/>
            <a:ext cx="7556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9906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Szkoła behawioralna – kierunek stosunków międzyludzkich</a:t>
            </a:r>
            <a:endParaRPr lang="en-US" altLang="pl-PL" sz="35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52400" y="692150"/>
            <a:ext cx="8458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Pierwotnym celem pracy było zbadanie wpływu różnych poziomów oświetlenia na wydajność pracy pracowników.</a:t>
            </a:r>
          </a:p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Robotników podzielono na dwie grupy: 1) grupa doświadczalna oraz 2) grupa kontrolna</a:t>
            </a:r>
          </a:p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Grupa doświadczalna była narażona na różne (lepsze) natężenia światła, podczas gdy grupa kontrolna pracowała z </a:t>
            </a:r>
            <a:r>
              <a:rPr lang="pl-PL" altLang="pl-PL" sz="2300" b="0" dirty="0" smtClean="0">
                <a:solidFill>
                  <a:srgbClr val="000000"/>
                </a:solidFill>
              </a:rPr>
              <a:t>dotychczasowym natężeniem </a:t>
            </a:r>
            <a:r>
              <a:rPr lang="pl-PL" altLang="pl-PL" sz="2300" b="0" dirty="0">
                <a:solidFill>
                  <a:srgbClr val="000000"/>
                </a:solidFill>
              </a:rPr>
              <a:t>światła.</a:t>
            </a:r>
          </a:p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Mayo był zaskoczony, ponieważ odkrył, że </a:t>
            </a:r>
            <a:r>
              <a:rPr lang="pl-PL" altLang="pl-PL" sz="2300" b="0" dirty="0" smtClean="0">
                <a:solidFill>
                  <a:srgbClr val="000000"/>
                </a:solidFill>
              </a:rPr>
              <a:t>wyższy poziom </a:t>
            </a:r>
            <a:r>
              <a:rPr lang="pl-PL" altLang="pl-PL" sz="2300" b="0" dirty="0">
                <a:solidFill>
                  <a:srgbClr val="000000"/>
                </a:solidFill>
              </a:rPr>
              <a:t>światła w grupie eksperymentalnej </a:t>
            </a:r>
            <a:r>
              <a:rPr lang="pl-PL" altLang="pl-PL" sz="2300" b="0" dirty="0" smtClean="0">
                <a:solidFill>
                  <a:srgbClr val="000000"/>
                </a:solidFill>
              </a:rPr>
              <a:t>spowodował </a:t>
            </a:r>
            <a:r>
              <a:rPr lang="pl-PL" altLang="pl-PL" sz="2300" u="sng" dirty="0">
                <a:solidFill>
                  <a:srgbClr val="000000"/>
                </a:solidFill>
              </a:rPr>
              <a:t>wzrost produktywności obu grup</a:t>
            </a:r>
            <a:r>
              <a:rPr lang="pl-PL" altLang="pl-PL" sz="2300" b="0" dirty="0">
                <a:solidFill>
                  <a:srgbClr val="000000"/>
                </a:solidFill>
              </a:rPr>
              <a:t>!</a:t>
            </a:r>
          </a:p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Ku </a:t>
            </a:r>
            <a:r>
              <a:rPr lang="pl-PL" altLang="pl-PL" sz="2300" b="0" dirty="0" smtClean="0">
                <a:solidFill>
                  <a:srgbClr val="000000"/>
                </a:solidFill>
              </a:rPr>
              <a:t>zaskoczeniu odkrył</a:t>
            </a:r>
            <a:r>
              <a:rPr lang="pl-PL" altLang="pl-PL" sz="2300" b="0" dirty="0">
                <a:solidFill>
                  <a:srgbClr val="000000"/>
                </a:solidFill>
              </a:rPr>
              <a:t>, że wraz z </a:t>
            </a:r>
            <a:r>
              <a:rPr lang="pl-PL" altLang="pl-PL" sz="2300" i="1" dirty="0">
                <a:solidFill>
                  <a:srgbClr val="000000"/>
                </a:solidFill>
              </a:rPr>
              <a:t>obniżaniem</a:t>
            </a:r>
            <a:r>
              <a:rPr lang="pl-PL" altLang="pl-PL" sz="2300" b="0" dirty="0">
                <a:solidFill>
                  <a:srgbClr val="000000"/>
                </a:solidFill>
              </a:rPr>
              <a:t> się poziomu światła w grupie eksperymentalnej, produktywność w obu grupach </a:t>
            </a:r>
            <a:r>
              <a:rPr lang="pl-PL" altLang="pl-PL" sz="2300" u="sng" dirty="0">
                <a:solidFill>
                  <a:srgbClr val="000000"/>
                </a:solidFill>
              </a:rPr>
              <a:t>nadal rosła</a:t>
            </a:r>
            <a:r>
              <a:rPr lang="pl-PL" altLang="pl-PL" sz="2300" b="0" dirty="0">
                <a:solidFill>
                  <a:srgbClr val="000000"/>
                </a:solidFill>
              </a:rPr>
              <a:t>!</a:t>
            </a:r>
          </a:p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Natężenie światła nie było bezpośrednio związane z wydajnością grupy i coś innego musiało przyczynić się do wyników!</a:t>
            </a:r>
          </a:p>
          <a:p>
            <a:pPr algn="l"/>
            <a:r>
              <a:rPr lang="pl-PL" altLang="pl-PL" sz="2300" b="0" dirty="0">
                <a:solidFill>
                  <a:srgbClr val="000000"/>
                </a:solidFill>
              </a:rPr>
              <a:t>Mayo kontynuował swoje badania w kolejnych latach</a:t>
            </a:r>
            <a:r>
              <a:rPr lang="pl-PL" altLang="pl-PL" sz="2300" b="0" dirty="0" smtClean="0">
                <a:solidFill>
                  <a:srgbClr val="000000"/>
                </a:solidFill>
              </a:rPr>
              <a:t>.</a:t>
            </a:r>
            <a:endParaRPr lang="pl-PL" altLang="pl-PL" sz="2300" b="0" dirty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65840" cy="69215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Badania </a:t>
            </a:r>
            <a:r>
              <a:rPr lang="en-US" altLang="pl-PL" sz="3500" b="1" dirty="0" smtClean="0">
                <a:solidFill>
                  <a:srgbClr val="000099"/>
                </a:solidFill>
              </a:rPr>
              <a:t>Elton</a:t>
            </a:r>
            <a:r>
              <a:rPr lang="pl-PL" altLang="pl-PL" sz="3500" b="1" dirty="0" smtClean="0">
                <a:solidFill>
                  <a:srgbClr val="000099"/>
                </a:solidFill>
              </a:rPr>
              <a:t>a</a:t>
            </a:r>
            <a:r>
              <a:rPr lang="en-US" altLang="pl-PL" sz="3500" b="1" dirty="0" smtClean="0">
                <a:solidFill>
                  <a:srgbClr val="000099"/>
                </a:solidFill>
              </a:rPr>
              <a:t> Mayo </a:t>
            </a:r>
            <a:r>
              <a:rPr lang="pl-PL" altLang="pl-PL" sz="3500" b="1" dirty="0" smtClean="0">
                <a:solidFill>
                  <a:srgbClr val="000099"/>
                </a:solidFill>
              </a:rPr>
              <a:t>w </a:t>
            </a:r>
            <a:r>
              <a:rPr lang="pl-PL" altLang="pl-PL" sz="3500" b="1" dirty="0" err="1" smtClean="0">
                <a:solidFill>
                  <a:srgbClr val="000099"/>
                </a:solidFill>
              </a:rPr>
              <a:t>Hawthorne</a:t>
            </a:r>
            <a:r>
              <a:rPr lang="pl-PL" altLang="pl-PL" sz="3500" b="1" dirty="0" smtClean="0">
                <a:solidFill>
                  <a:srgbClr val="000099"/>
                </a:solidFill>
              </a:rPr>
              <a:t> Works</a:t>
            </a:r>
            <a:endParaRPr lang="en-US" altLang="pl-PL" sz="35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52400" y="765175"/>
            <a:ext cx="8458200" cy="165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pl-PL" altLang="pl-PL" sz="2050" b="0" dirty="0" smtClean="0">
                <a:solidFill>
                  <a:srgbClr val="000000"/>
                </a:solidFill>
              </a:rPr>
              <a:t>kolejnym eksperymentem objęto </a:t>
            </a:r>
            <a:r>
              <a:rPr lang="pl-PL" altLang="pl-PL" sz="2050" b="0" dirty="0">
                <a:solidFill>
                  <a:srgbClr val="000000"/>
                </a:solidFill>
              </a:rPr>
              <a:t>sześć pracownic - Mayo zmieniło warunki </a:t>
            </a:r>
            <a:r>
              <a:rPr lang="pl-PL" altLang="pl-PL" sz="2050" b="0" dirty="0" smtClean="0">
                <a:solidFill>
                  <a:srgbClr val="000000"/>
                </a:solidFill>
              </a:rPr>
              <a:t>ich pracy i monitorował, </a:t>
            </a:r>
            <a:r>
              <a:rPr lang="pl-PL" altLang="pl-PL" sz="2050" b="0" dirty="0">
                <a:solidFill>
                  <a:srgbClr val="000000"/>
                </a:solidFill>
              </a:rPr>
              <a:t>w jaki sposób zmiana warunków pracy wpływa na wydajność pracowników. </a:t>
            </a:r>
          </a:p>
          <a:p>
            <a:pPr lvl="1" algn="l">
              <a:defRPr/>
            </a:pPr>
            <a:r>
              <a:rPr lang="pl-PL" altLang="pl-PL" sz="1650" b="0" dirty="0" smtClean="0">
                <a:solidFill>
                  <a:srgbClr val="000000"/>
                </a:solidFill>
              </a:rPr>
              <a:t>zmiany </a:t>
            </a:r>
            <a:r>
              <a:rPr lang="pl-PL" altLang="pl-PL" sz="1650" b="0" dirty="0">
                <a:solidFill>
                  <a:srgbClr val="000000"/>
                </a:solidFill>
              </a:rPr>
              <a:t>te </a:t>
            </a:r>
            <a:r>
              <a:rPr lang="pl-PL" altLang="pl-PL" sz="1650" b="0" dirty="0" smtClean="0">
                <a:solidFill>
                  <a:srgbClr val="000000"/>
                </a:solidFill>
              </a:rPr>
              <a:t>obejmowały: </a:t>
            </a:r>
            <a:r>
              <a:rPr lang="pl-PL" altLang="pl-PL" sz="1650" b="0" dirty="0">
                <a:solidFill>
                  <a:srgbClr val="000000"/>
                </a:solidFill>
              </a:rPr>
              <a:t>zmiany w godzinach pracy, przerwach na odpoczynek, oświetleniu lub temperaturze. </a:t>
            </a:r>
          </a:p>
          <a:p>
            <a:pPr lvl="1" algn="l">
              <a:defRPr/>
            </a:pPr>
            <a:r>
              <a:rPr lang="pl-PL" altLang="pl-PL" sz="1650" b="0" dirty="0">
                <a:solidFill>
                  <a:srgbClr val="000000"/>
                </a:solidFill>
              </a:rPr>
              <a:t>przed wdrożeniem wszystkich zmian skonsultowano się z pracownikami i wyjaśniono im </a:t>
            </a:r>
            <a:r>
              <a:rPr lang="pl-PL" altLang="pl-PL" sz="1650" b="0" dirty="0" smtClean="0">
                <a:solidFill>
                  <a:srgbClr val="000000"/>
                </a:solidFill>
              </a:rPr>
              <a:t>warunki eksperymentu,</a:t>
            </a:r>
            <a:endParaRPr lang="pl-PL" altLang="pl-PL" sz="1650" b="0" dirty="0">
              <a:solidFill>
                <a:srgbClr val="000000"/>
              </a:solidFill>
            </a:endParaRPr>
          </a:p>
          <a:p>
            <a:pPr lvl="1" algn="l">
              <a:defRPr/>
            </a:pPr>
            <a:r>
              <a:rPr lang="pl-PL" altLang="pl-PL" sz="1650" b="0" dirty="0">
                <a:solidFill>
                  <a:srgbClr val="000000"/>
                </a:solidFill>
              </a:rPr>
              <a:t>wyniki </a:t>
            </a:r>
            <a:r>
              <a:rPr lang="pl-PL" altLang="pl-PL" sz="1650" b="0" dirty="0" smtClean="0">
                <a:solidFill>
                  <a:srgbClr val="000000"/>
                </a:solidFill>
              </a:rPr>
              <a:t>wykazały, </a:t>
            </a:r>
            <a:r>
              <a:rPr lang="pl-PL" altLang="pl-PL" sz="1650" b="0" dirty="0">
                <a:solidFill>
                  <a:srgbClr val="000000"/>
                </a:solidFill>
              </a:rPr>
              <a:t>że gdy warunki były lepsze, zwiększyła się produktywność pracowników</a:t>
            </a:r>
          </a:p>
          <a:p>
            <a:pPr algn="l">
              <a:defRPr/>
            </a:pPr>
            <a:r>
              <a:rPr lang="pl-PL" altLang="pl-PL" sz="2050" b="0" dirty="0">
                <a:solidFill>
                  <a:srgbClr val="000000"/>
                </a:solidFill>
              </a:rPr>
              <a:t>Po długim czasie trwania eksperymentu warunki pracy pracownic powróciły do warunków sprzed rozpoczęcia eksperymentu i...</a:t>
            </a:r>
          </a:p>
          <a:p>
            <a:pPr algn="l">
              <a:defRPr/>
            </a:pPr>
            <a:r>
              <a:rPr lang="pl-PL" altLang="pl-PL" sz="2050" b="0" dirty="0" smtClean="0">
                <a:solidFill>
                  <a:srgbClr val="000000"/>
                </a:solidFill>
              </a:rPr>
              <a:t>...niespodziewanie </a:t>
            </a:r>
            <a:r>
              <a:rPr lang="pl-PL" altLang="pl-PL" sz="2050" b="0" dirty="0">
                <a:solidFill>
                  <a:srgbClr val="000000"/>
                </a:solidFill>
              </a:rPr>
              <a:t>wydajność pracowników wzrosła do poziomów wyższych niż przed i w trakcie eksperymentów!</a:t>
            </a:r>
          </a:p>
          <a:p>
            <a:pPr algn="l">
              <a:defRPr/>
            </a:pPr>
            <a:r>
              <a:rPr lang="pl-PL" altLang="pl-PL" sz="2050" b="0" dirty="0">
                <a:solidFill>
                  <a:srgbClr val="000000"/>
                </a:solidFill>
              </a:rPr>
              <a:t>Połączenie wyników uzyskanych w trakcie eksperymentu i po jego zakończeniu (wzrost wydajności pracowników po powrocie do pierwotnych warunków pracy) skłoniło Mayo do stwierdzenia, że pracownicy są motywowani </a:t>
            </a:r>
            <a:r>
              <a:rPr lang="pl-PL" altLang="pl-PL" sz="2050" u="sng" dirty="0">
                <a:solidFill>
                  <a:srgbClr val="000000"/>
                </a:solidFill>
              </a:rPr>
              <a:t>psychologicznymi warunkami pracy </a:t>
            </a:r>
            <a:r>
              <a:rPr lang="pl-PL" altLang="pl-PL" sz="2050" b="0" dirty="0">
                <a:solidFill>
                  <a:srgbClr val="000000"/>
                </a:solidFill>
              </a:rPr>
              <a:t>w stopniu większym niż fizyczne warunki pracy</a:t>
            </a:r>
            <a:r>
              <a:rPr lang="pl-PL" altLang="pl-PL" sz="2050" b="0" dirty="0" smtClean="0">
                <a:solidFill>
                  <a:srgbClr val="000000"/>
                </a:solidFill>
              </a:rPr>
              <a:t>. </a:t>
            </a:r>
            <a:r>
              <a:rPr lang="pl-PL" altLang="pl-PL" sz="2050" dirty="0" smtClean="0">
                <a:solidFill>
                  <a:srgbClr val="0000CC"/>
                </a:solidFill>
              </a:rPr>
              <a:t>[EX-5]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65840" cy="69215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Badania </a:t>
            </a:r>
            <a:r>
              <a:rPr lang="en-US" altLang="pl-PL" sz="3500" b="1" dirty="0" smtClean="0">
                <a:solidFill>
                  <a:srgbClr val="000099"/>
                </a:solidFill>
              </a:rPr>
              <a:t>Elton</a:t>
            </a:r>
            <a:r>
              <a:rPr lang="pl-PL" altLang="pl-PL" sz="3500" b="1" dirty="0" smtClean="0">
                <a:solidFill>
                  <a:srgbClr val="000099"/>
                </a:solidFill>
              </a:rPr>
              <a:t>a</a:t>
            </a:r>
            <a:r>
              <a:rPr lang="en-US" altLang="pl-PL" sz="3500" b="1" dirty="0" smtClean="0">
                <a:solidFill>
                  <a:srgbClr val="000099"/>
                </a:solidFill>
              </a:rPr>
              <a:t> Mayo </a:t>
            </a:r>
            <a:r>
              <a:rPr lang="pl-PL" altLang="pl-PL" sz="3500" b="1" dirty="0" smtClean="0">
                <a:solidFill>
                  <a:srgbClr val="000099"/>
                </a:solidFill>
              </a:rPr>
              <a:t>w </a:t>
            </a:r>
            <a:r>
              <a:rPr lang="pl-PL" altLang="pl-PL" sz="3500" b="1" dirty="0" err="1" smtClean="0">
                <a:solidFill>
                  <a:srgbClr val="000099"/>
                </a:solidFill>
              </a:rPr>
              <a:t>Hawthorne</a:t>
            </a:r>
            <a:r>
              <a:rPr lang="pl-PL" altLang="pl-PL" sz="3500" b="1" dirty="0" smtClean="0">
                <a:solidFill>
                  <a:srgbClr val="000099"/>
                </a:solidFill>
              </a:rPr>
              <a:t> Works</a:t>
            </a:r>
            <a:endParaRPr lang="en-US" altLang="pl-PL" sz="35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52400" y="620713"/>
            <a:ext cx="84582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ts val="300"/>
              </a:spcBef>
            </a:pPr>
            <a:r>
              <a:rPr lang="pl-PL" altLang="pl-PL" sz="2100" b="0" dirty="0">
                <a:solidFill>
                  <a:srgbClr val="000000"/>
                </a:solidFill>
              </a:rPr>
              <a:t>Mayo stwierdził, że następujące stany psychiczne mają wpływ na motywację pracowników:</a:t>
            </a:r>
          </a:p>
          <a:p>
            <a:pPr lvl="1" algn="l">
              <a:spcBef>
                <a:spcPts val="300"/>
              </a:spcBef>
            </a:pPr>
            <a:r>
              <a:rPr lang="pl-PL" altLang="pl-PL" sz="1700" b="0" dirty="0">
                <a:solidFill>
                  <a:srgbClr val="000000"/>
                </a:solidFill>
              </a:rPr>
              <a:t>Zainteresowanie </a:t>
            </a:r>
            <a:r>
              <a:rPr lang="pl-PL" altLang="pl-PL" sz="1700" b="0" dirty="0" smtClean="0">
                <a:solidFill>
                  <a:srgbClr val="000000"/>
                </a:solidFill>
              </a:rPr>
              <a:t>pracownikami </a:t>
            </a:r>
            <a:r>
              <a:rPr lang="pl-PL" altLang="pl-PL" sz="1700" b="0" dirty="0">
                <a:solidFill>
                  <a:srgbClr val="000000"/>
                </a:solidFill>
              </a:rPr>
              <a:t>- </a:t>
            </a:r>
            <a:r>
              <a:rPr lang="pl-PL" altLang="pl-PL" sz="1700" b="0" dirty="0" smtClean="0">
                <a:solidFill>
                  <a:srgbClr val="000000"/>
                </a:solidFill>
              </a:rPr>
              <a:t>motywację </a:t>
            </a:r>
            <a:r>
              <a:rPr lang="pl-PL" altLang="pl-PL" sz="1700" b="0" dirty="0">
                <a:solidFill>
                  <a:srgbClr val="000000"/>
                </a:solidFill>
              </a:rPr>
              <a:t>pracownika można zwiększyć, wykazując zainteresowanie </a:t>
            </a:r>
            <a:r>
              <a:rPr lang="pl-PL" altLang="pl-PL" sz="1700" b="0" dirty="0" smtClean="0">
                <a:solidFill>
                  <a:srgbClr val="000000"/>
                </a:solidFill>
              </a:rPr>
              <a:t>pracownikami</a:t>
            </a:r>
            <a:r>
              <a:rPr lang="pl-PL" altLang="pl-PL" sz="1700" b="0" dirty="0">
                <a:solidFill>
                  <a:srgbClr val="000000"/>
                </a:solidFill>
              </a:rPr>
              <a:t>. </a:t>
            </a:r>
          </a:p>
          <a:p>
            <a:pPr lvl="1" algn="l">
              <a:spcBef>
                <a:spcPts val="300"/>
              </a:spcBef>
            </a:pPr>
            <a:r>
              <a:rPr lang="pl-PL" altLang="pl-PL" sz="1700" b="0" dirty="0">
                <a:solidFill>
                  <a:srgbClr val="000000"/>
                </a:solidFill>
              </a:rPr>
              <a:t>Praca w </a:t>
            </a:r>
            <a:r>
              <a:rPr lang="pl-PL" altLang="pl-PL" sz="1700" b="0" dirty="0" smtClean="0">
                <a:solidFill>
                  <a:srgbClr val="000000"/>
                </a:solidFill>
              </a:rPr>
              <a:t>zespole - </a:t>
            </a:r>
            <a:r>
              <a:rPr lang="pl-PL" altLang="pl-PL" sz="1700" b="0" dirty="0">
                <a:solidFill>
                  <a:srgbClr val="000000"/>
                </a:solidFill>
              </a:rPr>
              <a:t>praca zespołowa może zwiększyć motywację pracownika, ponieważ pozwala na nawiązanie silnych relacji zawodowych i zwiększa zaufanie między pracownikami. </a:t>
            </a:r>
          </a:p>
          <a:p>
            <a:pPr lvl="1" algn="l">
              <a:spcBef>
                <a:spcPts val="300"/>
              </a:spcBef>
            </a:pPr>
            <a:r>
              <a:rPr lang="pl-PL" altLang="pl-PL" sz="1700" b="0" dirty="0" smtClean="0">
                <a:solidFill>
                  <a:srgbClr val="000000"/>
                </a:solidFill>
              </a:rPr>
              <a:t>społeczne </a:t>
            </a:r>
            <a:r>
              <a:rPr lang="pl-PL" altLang="pl-PL" sz="1700" b="0" dirty="0">
                <a:solidFill>
                  <a:srgbClr val="000000"/>
                </a:solidFill>
              </a:rPr>
              <a:t>aspekty pracy - pracownicy są motywowani społecznym aspektem pracy, </a:t>
            </a:r>
            <a:r>
              <a:rPr lang="pl-PL" altLang="pl-PL" sz="1700" b="0" dirty="0" smtClean="0">
                <a:solidFill>
                  <a:srgbClr val="000000"/>
                </a:solidFill>
              </a:rPr>
              <a:t>poprzez socjalizację w </a:t>
            </a:r>
            <a:r>
              <a:rPr lang="pl-PL" altLang="pl-PL" sz="1700" b="0" dirty="0">
                <a:solidFill>
                  <a:srgbClr val="000000"/>
                </a:solidFill>
              </a:rPr>
              <a:t>trakcie pracy i poza nią.</a:t>
            </a:r>
          </a:p>
          <a:p>
            <a:pPr lvl="1" algn="l">
              <a:spcBef>
                <a:spcPts val="300"/>
              </a:spcBef>
            </a:pPr>
            <a:r>
              <a:rPr lang="pl-PL" altLang="pl-PL" sz="1700" b="0" dirty="0" smtClean="0">
                <a:solidFill>
                  <a:srgbClr val="000000"/>
                </a:solidFill>
              </a:rPr>
              <a:t>uznawanie </a:t>
            </a:r>
            <a:r>
              <a:rPr lang="pl-PL" altLang="pl-PL" sz="1700" b="0" dirty="0">
                <a:solidFill>
                  <a:srgbClr val="000000"/>
                </a:solidFill>
              </a:rPr>
              <a:t>pracowników - </a:t>
            </a:r>
            <a:r>
              <a:rPr lang="pl-PL" altLang="pl-PL" sz="1700" b="0" dirty="0" smtClean="0">
                <a:solidFill>
                  <a:srgbClr val="000000"/>
                </a:solidFill>
              </a:rPr>
              <a:t>pracownicy </a:t>
            </a:r>
            <a:r>
              <a:rPr lang="pl-PL" altLang="pl-PL" sz="1700" b="0" dirty="0">
                <a:solidFill>
                  <a:srgbClr val="000000"/>
                </a:solidFill>
              </a:rPr>
              <a:t>są motywowani uznaniem, bezpieczeństwem i poczuciem przynależności do organizacji.</a:t>
            </a:r>
          </a:p>
          <a:p>
            <a:pPr lvl="1" algn="l">
              <a:spcBef>
                <a:spcPts val="300"/>
              </a:spcBef>
            </a:pPr>
            <a:r>
              <a:rPr lang="pl-PL" altLang="pl-PL" sz="1700" b="0" dirty="0" smtClean="0">
                <a:solidFill>
                  <a:srgbClr val="000000"/>
                </a:solidFill>
              </a:rPr>
              <a:t>komunikacja </a:t>
            </a:r>
            <a:r>
              <a:rPr lang="pl-PL" altLang="pl-PL" sz="1700" b="0" dirty="0">
                <a:solidFill>
                  <a:srgbClr val="000000"/>
                </a:solidFill>
              </a:rPr>
              <a:t>- pracownicy są zmotywowani poprzez dobre relacje robocze i komunikację z przełożonymi.</a:t>
            </a:r>
          </a:p>
          <a:p>
            <a:pPr algn="l">
              <a:spcBef>
                <a:spcPts val="300"/>
              </a:spcBef>
            </a:pPr>
            <a:r>
              <a:rPr lang="pl-PL" altLang="pl-PL" sz="2100" b="0" dirty="0" smtClean="0">
                <a:solidFill>
                  <a:srgbClr val="000000"/>
                </a:solidFill>
              </a:rPr>
              <a:t>Naukowe zarządzanie wskazywało, iż należy motywować pracowników </a:t>
            </a:r>
            <a:r>
              <a:rPr lang="pl-PL" altLang="pl-PL" sz="2100" b="0" dirty="0">
                <a:solidFill>
                  <a:srgbClr val="000000"/>
                </a:solidFill>
              </a:rPr>
              <a:t>oferując im nagrody pieniężne (podwyżki wynagrodzeń, premie itp.) za </a:t>
            </a:r>
            <a:r>
              <a:rPr lang="pl-PL" altLang="pl-PL" sz="2100" b="0" dirty="0" smtClean="0">
                <a:solidFill>
                  <a:srgbClr val="000000"/>
                </a:solidFill>
              </a:rPr>
              <a:t>wykonanie pracy</a:t>
            </a:r>
            <a:r>
              <a:rPr lang="pl-PL" altLang="pl-PL" sz="2100" b="0" dirty="0">
                <a:solidFill>
                  <a:srgbClr val="000000"/>
                </a:solidFill>
              </a:rPr>
              <a:t>. Eksperymenty </a:t>
            </a:r>
            <a:r>
              <a:rPr lang="pl-PL" altLang="pl-PL" sz="2100" b="0" dirty="0" err="1">
                <a:solidFill>
                  <a:srgbClr val="000000"/>
                </a:solidFill>
              </a:rPr>
              <a:t>Hawthorne'a</a:t>
            </a:r>
            <a:r>
              <a:rPr lang="pl-PL" altLang="pl-PL" sz="2100" b="0" dirty="0">
                <a:solidFill>
                  <a:srgbClr val="000000"/>
                </a:solidFill>
              </a:rPr>
              <a:t> pokazują jednak, że motywacja jest bardziej skomplikowana. </a:t>
            </a:r>
          </a:p>
          <a:p>
            <a:pPr algn="l">
              <a:spcBef>
                <a:spcPts val="300"/>
              </a:spcBef>
            </a:pPr>
            <a:r>
              <a:rPr lang="pl-PL" altLang="pl-PL" sz="2100" dirty="0">
                <a:solidFill>
                  <a:srgbClr val="000000"/>
                </a:solidFill>
              </a:rPr>
              <a:t>Efekt </a:t>
            </a:r>
            <a:r>
              <a:rPr lang="pl-PL" altLang="pl-PL" sz="2100" dirty="0" err="1" smtClean="0">
                <a:solidFill>
                  <a:srgbClr val="000000"/>
                </a:solidFill>
              </a:rPr>
              <a:t>Hawthorne</a:t>
            </a:r>
            <a:r>
              <a:rPr lang="pl-PL" altLang="pl-PL" sz="2100" dirty="0" smtClean="0">
                <a:solidFill>
                  <a:srgbClr val="000000"/>
                </a:solidFill>
              </a:rPr>
              <a:t> </a:t>
            </a:r>
            <a:r>
              <a:rPr lang="pl-PL" altLang="pl-PL" sz="2100" b="0" dirty="0">
                <a:solidFill>
                  <a:srgbClr val="000000"/>
                </a:solidFill>
              </a:rPr>
              <a:t>jest zjawiskiem psychologicznym, które powoduje poprawę ludzkich </a:t>
            </a:r>
            <a:r>
              <a:rPr lang="pl-PL" altLang="pl-PL" sz="2100" b="0" dirty="0" err="1">
                <a:solidFill>
                  <a:srgbClr val="000000"/>
                </a:solidFill>
              </a:rPr>
              <a:t>zachowań</a:t>
            </a:r>
            <a:r>
              <a:rPr lang="pl-PL" altLang="pl-PL" sz="2100" b="0" dirty="0">
                <a:solidFill>
                  <a:srgbClr val="000000"/>
                </a:solidFill>
              </a:rPr>
              <a:t> lub wyników w wyniku zwiększonej uwagi ze strony przełożonych/menedżerów.</a:t>
            </a:r>
          </a:p>
          <a:p>
            <a:pPr algn="l">
              <a:spcBef>
                <a:spcPts val="300"/>
              </a:spcBef>
            </a:pPr>
            <a:endParaRPr lang="pl-PL" altLang="pl-PL" sz="2100" b="0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65840" cy="69215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Badania </a:t>
            </a:r>
            <a:r>
              <a:rPr lang="en-US" altLang="pl-PL" sz="3500" b="1" dirty="0" smtClean="0">
                <a:solidFill>
                  <a:srgbClr val="000099"/>
                </a:solidFill>
              </a:rPr>
              <a:t>Elton</a:t>
            </a:r>
            <a:r>
              <a:rPr lang="pl-PL" altLang="pl-PL" sz="3500" b="1" dirty="0" smtClean="0">
                <a:solidFill>
                  <a:srgbClr val="000099"/>
                </a:solidFill>
              </a:rPr>
              <a:t>a</a:t>
            </a:r>
            <a:r>
              <a:rPr lang="en-US" altLang="pl-PL" sz="3500" b="1" dirty="0" smtClean="0">
                <a:solidFill>
                  <a:srgbClr val="000099"/>
                </a:solidFill>
              </a:rPr>
              <a:t> Mayo </a:t>
            </a:r>
            <a:r>
              <a:rPr lang="pl-PL" altLang="pl-PL" sz="3500" b="1" dirty="0" smtClean="0">
                <a:solidFill>
                  <a:srgbClr val="000099"/>
                </a:solidFill>
              </a:rPr>
              <a:t>w </a:t>
            </a:r>
            <a:r>
              <a:rPr lang="pl-PL" altLang="pl-PL" sz="3500" b="1" dirty="0" err="1" smtClean="0">
                <a:solidFill>
                  <a:srgbClr val="000099"/>
                </a:solidFill>
              </a:rPr>
              <a:t>Hawthorne</a:t>
            </a:r>
            <a:r>
              <a:rPr lang="pl-PL" altLang="pl-PL" sz="3500" b="1" dirty="0" smtClean="0">
                <a:solidFill>
                  <a:srgbClr val="000099"/>
                </a:solidFill>
              </a:rPr>
              <a:t> Works</a:t>
            </a:r>
            <a:endParaRPr lang="en-US" altLang="pl-PL" sz="35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52400" y="1412875"/>
            <a:ext cx="845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</a:rPr>
              <a:t>Douglas </a:t>
            </a:r>
            <a:r>
              <a:rPr lang="pl-PL" altLang="pl-PL" sz="2200" dirty="0" err="1">
                <a:solidFill>
                  <a:srgbClr val="000000"/>
                </a:solidFill>
              </a:rPr>
              <a:t>McGregor</a:t>
            </a:r>
            <a:r>
              <a:rPr lang="pl-PL" altLang="pl-PL" sz="2200" dirty="0">
                <a:solidFill>
                  <a:srgbClr val="000000"/>
                </a:solidFill>
              </a:rPr>
              <a:t> (1906 – 1964)</a:t>
            </a:r>
            <a:endParaRPr lang="pl-PL" altLang="pl-PL" sz="2200" b="0" dirty="0">
              <a:solidFill>
                <a:srgbClr val="000000"/>
              </a:solidFill>
            </a:endParaRPr>
          </a:p>
          <a:p>
            <a:pPr algn="l"/>
            <a:r>
              <a:rPr lang="pl-PL" altLang="en-US" sz="2400" b="0" dirty="0"/>
              <a:t>Przedstawił on </a:t>
            </a:r>
            <a:r>
              <a:rPr lang="pl-PL" altLang="en-US" sz="2400" dirty="0"/>
              <a:t>teorię X i teorię Y, </a:t>
            </a:r>
            <a:r>
              <a:rPr lang="pl-PL" altLang="en-US" sz="2400" b="0" dirty="0"/>
              <a:t>które </a:t>
            </a:r>
            <a:r>
              <a:rPr lang="pl-PL" altLang="en-US" sz="2400" b="0" dirty="0" smtClean="0"/>
              <a:t/>
            </a:r>
            <a:br>
              <a:rPr lang="pl-PL" altLang="en-US" sz="2400" b="0" dirty="0" smtClean="0"/>
            </a:br>
            <a:r>
              <a:rPr lang="pl-PL" altLang="en-US" sz="2400" b="0" dirty="0" smtClean="0"/>
              <a:t>odzwierciedlają </a:t>
            </a:r>
            <a:r>
              <a:rPr lang="pl-PL" altLang="en-US" sz="2400" b="0" dirty="0"/>
              <a:t>dwa skrajne zespoły poglądów </a:t>
            </a:r>
            <a:r>
              <a:rPr lang="pl-PL" altLang="en-US" sz="2400" b="0" dirty="0" smtClean="0"/>
              <a:t/>
            </a:r>
            <a:br>
              <a:rPr lang="pl-PL" altLang="en-US" sz="2400" b="0" dirty="0" smtClean="0"/>
            </a:br>
            <a:r>
              <a:rPr lang="pl-PL" altLang="en-US" sz="2400" b="0" dirty="0" smtClean="0"/>
              <a:t>menedżerów </a:t>
            </a:r>
            <a:r>
              <a:rPr lang="pl-PL" altLang="en-US" sz="2400" b="0" dirty="0"/>
              <a:t>na temat ich pracowników</a:t>
            </a:r>
            <a:r>
              <a:rPr lang="pl-PL" altLang="pl-PL" sz="2200" b="0" dirty="0" smtClean="0">
                <a:solidFill>
                  <a:srgbClr val="000000"/>
                </a:solidFill>
              </a:rPr>
              <a:t>.</a:t>
            </a:r>
            <a:endParaRPr lang="pl-PL" altLang="pl-PL" sz="2200" b="0" dirty="0">
              <a:solidFill>
                <a:srgbClr val="000000"/>
              </a:solidFill>
            </a:endParaRPr>
          </a:p>
        </p:txBody>
      </p:sp>
      <p:pic>
        <p:nvPicPr>
          <p:cNvPr id="30724" name="Picture 8" descr="http://2.bp.blogspot.com/-H4NkakCJRbk/UBZub3Wiy0I/AAAAAAAAACE/17ZmhTIhDW0/s1600/Mcgreg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1335088"/>
            <a:ext cx="2214563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9906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Szkoła behawioralna – kierunek stosunków międzyludzkich</a:t>
            </a:r>
            <a:endParaRPr lang="en-US" altLang="pl-PL" sz="35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50" y="620713"/>
            <a:ext cx="8964613" cy="5903912"/>
          </a:xfrm>
        </p:spPr>
        <p:txBody>
          <a:bodyPr/>
          <a:lstStyle/>
          <a:p>
            <a:pPr marL="457200" indent="-457200">
              <a:lnSpc>
                <a:spcPct val="114000"/>
              </a:lnSpc>
              <a:spcBef>
                <a:spcPts val="300"/>
              </a:spcBef>
            </a:pPr>
            <a:r>
              <a:rPr lang="pl-PL" altLang="pl-PL" sz="2100" smtClean="0"/>
              <a:t>W swojej teorii Douglas McGregor przedstawił dwa odmienne poglądy na temat podejścia menedżerów do kierowania ludźmi, postrzegania ludzkiej natury, podejścia do pracy, obowiązków i podejmowania nowych wyzwań przez pracowników.</a:t>
            </a:r>
          </a:p>
          <a:p>
            <a:pPr marL="457200" indent="-457200">
              <a:lnSpc>
                <a:spcPct val="114000"/>
              </a:lnSpc>
              <a:spcBef>
                <a:spcPts val="300"/>
              </a:spcBef>
            </a:pPr>
            <a:r>
              <a:rPr lang="pl-PL" altLang="pl-PL" sz="2100" b="1" smtClean="0"/>
              <a:t>Zgodnie z teorią X </a:t>
            </a:r>
            <a:r>
              <a:rPr lang="pl-PL" altLang="pl-PL" sz="2100" smtClean="0"/>
              <a:t>menedżerowie postrzegają swoich pracowników jako niechętnie odnoszących się do swoich obowiązków, charakteryzujących się negatywnym i niechętnym podejściem do swoich zadań, dążących do unikania pracy, nowych wyzwań i odpowiedzialności:</a:t>
            </a:r>
          </a:p>
          <a:p>
            <a:pPr marL="857250" lvl="1" indent="-457200">
              <a:lnSpc>
                <a:spcPct val="114000"/>
              </a:lnSpc>
              <a:spcBef>
                <a:spcPts val="300"/>
              </a:spcBef>
            </a:pPr>
            <a:r>
              <a:rPr lang="pl-PL" altLang="pl-PL" sz="2100" smtClean="0"/>
              <a:t>człowiek nie lubi pracy i w miarę możliwości będzie jej unikał,</a:t>
            </a:r>
          </a:p>
          <a:p>
            <a:pPr marL="857250" lvl="1" indent="-457200">
              <a:lnSpc>
                <a:spcPct val="114000"/>
              </a:lnSpc>
              <a:spcBef>
                <a:spcPts val="300"/>
              </a:spcBef>
            </a:pPr>
            <a:r>
              <a:rPr lang="pl-PL" altLang="pl-PL" sz="2100" smtClean="0"/>
              <a:t>człowieka trzeba zmuszać lub przekupywać aby podjął należyte wysiłki,</a:t>
            </a:r>
          </a:p>
          <a:p>
            <a:pPr marL="857250" lvl="1" indent="-457200">
              <a:lnSpc>
                <a:spcPct val="114000"/>
              </a:lnSpc>
              <a:spcBef>
                <a:spcPts val="300"/>
              </a:spcBef>
            </a:pPr>
            <a:r>
              <a:rPr lang="pl-PL" altLang="pl-PL" sz="2100" smtClean="0"/>
              <a:t>ludzie wolą by nimi kierowano, pragną unikać odpowiedzialności, pragną głównie bezpieczeństwa. Ich ambicje są niewielkie,</a:t>
            </a:r>
          </a:p>
          <a:p>
            <a:pPr marL="857250" lvl="1" indent="-457200">
              <a:lnSpc>
                <a:spcPct val="114000"/>
              </a:lnSpc>
              <a:spcBef>
                <a:spcPts val="300"/>
              </a:spcBef>
            </a:pPr>
            <a:r>
              <a:rPr lang="pl-PL" altLang="pl-PL" sz="2100" smtClean="0"/>
              <a:t>człowiek jest motywowany głównie przez pieniądze i podejmuje pracę głównie z obawy o zabezpieczenie materialne,</a:t>
            </a:r>
          </a:p>
          <a:p>
            <a:pPr marL="857250" lvl="1" indent="-457200">
              <a:lnSpc>
                <a:spcPct val="114000"/>
              </a:lnSpc>
              <a:spcBef>
                <a:spcPts val="300"/>
              </a:spcBef>
            </a:pPr>
            <a:r>
              <a:rPr lang="pl-PL" altLang="pl-PL" sz="2100" smtClean="0"/>
              <a:t>aby pracownicy wykazali zaangażowanie trzeba ich kontrolować oraz stosować system kar. Najczęściej i tak wykonują oni swoje zadania źle.</a:t>
            </a:r>
          </a:p>
        </p:txBody>
      </p:sp>
      <p:sp>
        <p:nvSpPr>
          <p:cNvPr id="28675" name="Tytuł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658813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Teoria XY Douglasa McGregora</a:t>
            </a:r>
          </a:p>
        </p:txBody>
      </p:sp>
    </p:spTree>
    <p:extLst>
      <p:ext uri="{BB962C8B-B14F-4D97-AF65-F5344CB8AC3E}">
        <p14:creationId xmlns:p14="http://schemas.microsoft.com/office/powerpoint/2010/main" val="4057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50" y="620713"/>
            <a:ext cx="8964613" cy="5903912"/>
          </a:xfrm>
        </p:spPr>
        <p:txBody>
          <a:bodyPr/>
          <a:lstStyle/>
          <a:p>
            <a:pPr marL="457200" indent="-457200">
              <a:spcBef>
                <a:spcPts val="300"/>
              </a:spcBef>
            </a:pPr>
            <a:r>
              <a:rPr lang="pl-PL" altLang="pl-PL" sz="2100" b="1" smtClean="0"/>
              <a:t>Zgodnie z teorią Y </a:t>
            </a:r>
            <a:r>
              <a:rPr lang="pl-PL" altLang="pl-PL" sz="2100" smtClean="0"/>
              <a:t>menedżerowie postrzegają swoich pracowników jako pozytywnie nastawionych do pracy i swoich zadań, skłonnych do samodzielnego podejmowania nowych wyzwań i nie wymagających rygorystycznej kontroli ze strony szefa:</a:t>
            </a:r>
          </a:p>
          <a:p>
            <a:pPr marL="857250" lvl="1" indent="-457200">
              <a:spcBef>
                <a:spcPts val="300"/>
              </a:spcBef>
            </a:pPr>
            <a:r>
              <a:rPr lang="pl-PL" altLang="pl-PL" sz="1700" smtClean="0"/>
              <a:t>praca jest niezbędna dla rozwoju człowieka i jest naturalną częścią jego życia, ludzie nie wykazują wrodzonej awersji do pracy, </a:t>
            </a:r>
          </a:p>
          <a:p>
            <a:pPr marL="857250" lvl="1" indent="-457200">
              <a:spcBef>
                <a:spcPts val="300"/>
              </a:spcBef>
            </a:pPr>
            <a:r>
              <a:rPr lang="pl-PL" altLang="pl-PL" sz="1700" smtClean="0"/>
              <a:t>człowiek interesuje się swoją pracą i w odpowiednich warunkach może się nią cieszyć,</a:t>
            </a:r>
          </a:p>
          <a:p>
            <a:pPr marL="857250" lvl="1" indent="-457200">
              <a:spcBef>
                <a:spcPts val="300"/>
              </a:spcBef>
            </a:pPr>
            <a:r>
              <a:rPr lang="pl-PL" altLang="pl-PL" sz="1700" smtClean="0"/>
              <a:t>samodyscyplina wewnętrzna pracownika jest bardziej skuteczna niż rygor zewnętrzny,</a:t>
            </a:r>
          </a:p>
          <a:p>
            <a:pPr marL="857250" lvl="1" indent="-457200">
              <a:spcBef>
                <a:spcPts val="300"/>
              </a:spcBef>
            </a:pPr>
            <a:r>
              <a:rPr lang="pl-PL" altLang="pl-PL" sz="1700" smtClean="0"/>
              <a:t>człowiek sam kieruje się w stronę akceptowalnych i jasno określonych celów. Potrafi w sposób nowatorki rozwiązać wyznaczone zadania,</a:t>
            </a:r>
          </a:p>
          <a:p>
            <a:pPr marL="857250" lvl="1" indent="-457200">
              <a:spcBef>
                <a:spcPts val="300"/>
              </a:spcBef>
            </a:pPr>
            <a:r>
              <a:rPr lang="pl-PL" altLang="pl-PL" sz="1700" smtClean="0"/>
              <a:t>dla pracownika największym motywatorem jest możliwość samorealizacji i rozwoju swoich umiejętności i osobowości,</a:t>
            </a:r>
          </a:p>
          <a:p>
            <a:pPr marL="857250" lvl="1" indent="-457200">
              <a:spcBef>
                <a:spcPts val="300"/>
              </a:spcBef>
            </a:pPr>
            <a:r>
              <a:rPr lang="pl-PL" altLang="pl-PL" sz="1700" smtClean="0"/>
              <a:t>ludzie lubią podejmować wyzwania i przyjmują odpowiedzialność za swoje czyny,</a:t>
            </a:r>
          </a:p>
          <a:p>
            <a:pPr marL="857250" lvl="1" indent="-457200">
              <a:spcBef>
                <a:spcPts val="300"/>
              </a:spcBef>
            </a:pPr>
            <a:r>
              <a:rPr lang="pl-PL" altLang="pl-PL" sz="1700" smtClean="0"/>
              <a:t>ludzie nie są głupi, ale w złych warunkach organizacyjnych ich możliwości intelektualne są wykorzystywane tylko częściowo.</a:t>
            </a:r>
          </a:p>
          <a:p>
            <a:pPr marL="457200" indent="-457200">
              <a:spcBef>
                <a:spcPts val="300"/>
              </a:spcBef>
            </a:pPr>
            <a:r>
              <a:rPr lang="pl-PL" altLang="pl-PL" sz="2100" smtClean="0"/>
              <a:t>Kiedy kierownik przyjmuje perspektywę X to rzeczywiście pracownicy przyjmują taką postawę wobec wykonywanej pracy i wykonują tylko tyle, aby otrzymać wynagrodzenie. Kiery kierownik przyjmuje perspektywę Y pracownicy angażują się w swoją pracę i przekraczają własne ograniczenia, a współpraca jest pozytywnie odbierana przez obie strony.</a:t>
            </a:r>
          </a:p>
        </p:txBody>
      </p:sp>
      <p:sp>
        <p:nvSpPr>
          <p:cNvPr id="29699" name="Tytuł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658813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Teoria XY Douglasa McGregora</a:t>
            </a:r>
          </a:p>
        </p:txBody>
      </p:sp>
    </p:spTree>
    <p:extLst>
      <p:ext uri="{BB962C8B-B14F-4D97-AF65-F5344CB8AC3E}">
        <p14:creationId xmlns:p14="http://schemas.microsoft.com/office/powerpoint/2010/main" val="305899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0" y="1916832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dirty="0">
                <a:solidFill>
                  <a:srgbClr val="000099"/>
                </a:solidFill>
              </a:rPr>
              <a:t>Trening menedżerski </a:t>
            </a:r>
            <a:r>
              <a:rPr lang="pl-PL" altLang="pl-PL" sz="4000" dirty="0" smtClean="0">
                <a:solidFill>
                  <a:srgbClr val="000099"/>
                </a:solidFill>
              </a:rPr>
              <a:t>5</a:t>
            </a:r>
            <a:endParaRPr lang="pl-PL" altLang="pl-PL" sz="40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40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4000" dirty="0" smtClean="0">
                <a:solidFill>
                  <a:srgbClr val="000099"/>
                </a:solidFill>
              </a:rPr>
              <a:t>Kierownik zespołu </a:t>
            </a:r>
            <a:br>
              <a:rPr lang="pl-PL" altLang="pl-PL" sz="4000" dirty="0" smtClean="0">
                <a:solidFill>
                  <a:srgbClr val="000099"/>
                </a:solidFill>
              </a:rPr>
            </a:br>
            <a:r>
              <a:rPr lang="pl-PL" altLang="pl-PL" sz="4000" dirty="0" smtClean="0">
                <a:solidFill>
                  <a:srgbClr val="000099"/>
                </a:solidFill>
              </a:rPr>
              <a:t>– nadzorca czy partner?</a:t>
            </a:r>
            <a:endParaRPr lang="pl-PL" altLang="pl-PL" sz="4000" dirty="0">
              <a:solidFill>
                <a:srgbClr val="000099"/>
              </a:solidFill>
            </a:endParaRPr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5000"/>
              </a:spcBef>
              <a:buFontTx/>
              <a:buNone/>
            </a:pPr>
            <a:endParaRPr lang="pl-PL" altLang="pl-PL" sz="3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50" y="620713"/>
            <a:ext cx="8964613" cy="5903912"/>
          </a:xfrm>
        </p:spPr>
        <p:txBody>
          <a:bodyPr/>
          <a:lstStyle/>
          <a:p>
            <a:pPr marL="457200" indent="-457200">
              <a:spcBef>
                <a:spcPts val="300"/>
              </a:spcBef>
            </a:pPr>
            <a:r>
              <a:rPr lang="pl-PL" altLang="pl-PL" sz="1900" smtClean="0"/>
              <a:t>Wykres Ishikawy, znany także jako diagram ryby (lub rybich ości) to metoda opracowana przez japońskiego profesora Kaoru Ishikawę. Służy ona do identyfikacji możliwych przyczyn określonego problemu o złożonym i wieloaspektowym charakterze. Struktura gotowego diagramu przypomina kształtem szkielet ryby – stąd pochodzi nazwa wykresu.</a:t>
            </a:r>
          </a:p>
          <a:p>
            <a:pPr marL="457200" indent="-457200">
              <a:spcBef>
                <a:spcPts val="300"/>
              </a:spcBef>
            </a:pPr>
            <a:r>
              <a:rPr lang="pl-PL" altLang="pl-PL" sz="1900" smtClean="0"/>
              <a:t>Zgodnie z założeniami diagram jest przydatny do analizy przyczyn problemu i wyszczególnieniu jego najistotniejszych obszarów, nad którymi należy popracować i poszukać usprawnień i udoskonaleń.</a:t>
            </a:r>
          </a:p>
          <a:p>
            <a:pPr marL="457200" indent="-457200">
              <a:spcBef>
                <a:spcPts val="300"/>
              </a:spcBef>
            </a:pPr>
            <a:r>
              <a:rPr lang="pl-PL" altLang="pl-PL" sz="1900" smtClean="0"/>
              <a:t>Procedura zastosowania tej metody obejmuje 4 kroki:</a:t>
            </a:r>
          </a:p>
          <a:p>
            <a:pPr marL="857250" lvl="1" indent="-457200">
              <a:spcBef>
                <a:spcPts val="300"/>
              </a:spcBef>
            </a:pPr>
            <a:r>
              <a:rPr lang="pl-PL" altLang="pl-PL" sz="1900" b="1" smtClean="0"/>
              <a:t>Krok 1:</a:t>
            </a:r>
            <a:r>
              <a:rPr lang="pl-PL" altLang="pl-PL" sz="1900" smtClean="0"/>
              <a:t> w miejscu symbolizującym głowę ryby wpisuje się określony </a:t>
            </a:r>
            <a:r>
              <a:rPr lang="pl-PL" altLang="pl-PL" sz="1900" b="1" smtClean="0"/>
              <a:t>problem</a:t>
            </a:r>
          </a:p>
          <a:p>
            <a:pPr marL="857250" lvl="1" indent="-457200">
              <a:spcBef>
                <a:spcPts val="300"/>
              </a:spcBef>
            </a:pPr>
            <a:r>
              <a:rPr lang="pl-PL" altLang="pl-PL" sz="1900" b="1" smtClean="0"/>
              <a:t>Krok 2: </a:t>
            </a:r>
            <a:r>
              <a:rPr lang="pl-PL" altLang="pl-PL" sz="1900" smtClean="0"/>
              <a:t>na końcach żeber szkieletu wpisuje się wszystkie możliwe kategorie (grupy) przyczyn problemu. Wśród kategorii najczęściej wyróżniane są:</a:t>
            </a:r>
          </a:p>
          <a:p>
            <a:pPr marL="1257300" lvl="2" indent="-457200">
              <a:spcBef>
                <a:spcPts val="300"/>
              </a:spcBef>
            </a:pPr>
            <a:r>
              <a:rPr lang="pl-PL" altLang="pl-PL" sz="1900" smtClean="0"/>
              <a:t>człowiek – grupa przyczyn społecznych związanych z ludźmi</a:t>
            </a:r>
          </a:p>
          <a:p>
            <a:pPr marL="1257300" lvl="2" indent="-457200">
              <a:spcBef>
                <a:spcPts val="300"/>
              </a:spcBef>
            </a:pPr>
            <a:r>
              <a:rPr lang="pl-PL" altLang="pl-PL" sz="1900" smtClean="0"/>
              <a:t>maszyna – grupa przyczyn technicznych związanych z maszynami, wyposażeniem</a:t>
            </a:r>
          </a:p>
          <a:p>
            <a:pPr marL="1257300" lvl="2" indent="-457200">
              <a:spcBef>
                <a:spcPts val="300"/>
              </a:spcBef>
            </a:pPr>
            <a:r>
              <a:rPr lang="pl-PL" altLang="pl-PL" sz="1900" smtClean="0"/>
              <a:t>stosowane metody/procedury – grupa przyczyn organizacyjnych, związanych z metodami zarządzania</a:t>
            </a:r>
          </a:p>
          <a:p>
            <a:pPr marL="1257300" lvl="2" indent="-457200">
              <a:spcBef>
                <a:spcPts val="300"/>
              </a:spcBef>
            </a:pPr>
            <a:r>
              <a:rPr lang="pl-PL" altLang="pl-PL" sz="1900" smtClean="0"/>
              <a:t>kierownictwo – grupa przyczyn związana z pracą kierownictwa</a:t>
            </a:r>
          </a:p>
          <a:p>
            <a:pPr marL="1257300" lvl="2" indent="-457200">
              <a:spcBef>
                <a:spcPts val="300"/>
              </a:spcBef>
            </a:pPr>
            <a:r>
              <a:rPr lang="pl-PL" altLang="pl-PL" sz="1900" smtClean="0"/>
              <a:t>otoczenie – grupa przyczyn zewnętrznych, pochodzących z otoczenia</a:t>
            </a:r>
          </a:p>
          <a:p>
            <a:pPr marL="457200" indent="-457200">
              <a:spcBef>
                <a:spcPts val="300"/>
              </a:spcBef>
            </a:pPr>
            <a:endParaRPr lang="pl-PL" altLang="pl-PL" sz="1900" smtClean="0"/>
          </a:p>
        </p:txBody>
      </p:sp>
      <p:sp>
        <p:nvSpPr>
          <p:cNvPr id="26627" name="Tytuł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658813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Wykres Ishikawy</a:t>
            </a:r>
          </a:p>
        </p:txBody>
      </p:sp>
    </p:spTree>
    <p:extLst>
      <p:ext uri="{BB962C8B-B14F-4D97-AF65-F5344CB8AC3E}">
        <p14:creationId xmlns:p14="http://schemas.microsoft.com/office/powerpoint/2010/main" val="30253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Zarządzanie w organizacjach</a:t>
            </a: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173163" y="762000"/>
            <a:ext cx="69040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500" b="0" i="1">
                <a:solidFill>
                  <a:srgbClr val="000000"/>
                </a:solidFill>
              </a:rPr>
              <a:t>oznacza powiązanie i koordynację różnych zasobów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500" b="0" i="1">
                <a:solidFill>
                  <a:srgbClr val="000000"/>
                </a:solidFill>
              </a:rPr>
              <a:t>przez menedżerów dla osiągnięcia celów organizacji</a:t>
            </a: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1327150" y="2057400"/>
            <a:ext cx="6632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500" b="0" i="1">
                <a:solidFill>
                  <a:srgbClr val="000000"/>
                </a:solidFill>
              </a:rPr>
              <a:t>Zarządzanie najczęściej definiuje się przy pomocy </a:t>
            </a:r>
            <a:br>
              <a:rPr lang="pl-PL" altLang="pl-PL" sz="2500" b="0" i="1">
                <a:solidFill>
                  <a:srgbClr val="000000"/>
                </a:solidFill>
              </a:rPr>
            </a:br>
            <a:r>
              <a:rPr lang="pl-PL" altLang="pl-PL" sz="2500" i="1" u="sng">
                <a:solidFill>
                  <a:srgbClr val="000000"/>
                </a:solidFill>
              </a:rPr>
              <a:t>funkcji</a:t>
            </a:r>
            <a:r>
              <a:rPr lang="pl-PL" altLang="pl-PL" sz="2500" b="0" i="1">
                <a:solidFill>
                  <a:srgbClr val="000000"/>
                </a:solidFill>
              </a:rPr>
              <a:t> realizowanych przez menedżerów</a:t>
            </a:r>
          </a:p>
        </p:txBody>
      </p:sp>
    </p:spTree>
    <p:extLst>
      <p:ext uri="{BB962C8B-B14F-4D97-AF65-F5344CB8AC3E}">
        <p14:creationId xmlns:p14="http://schemas.microsoft.com/office/powerpoint/2010/main" val="202274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4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zawartości 2"/>
          <p:cNvSpPr>
            <a:spLocks noGrp="1"/>
          </p:cNvSpPr>
          <p:nvPr>
            <p:ph idx="1"/>
          </p:nvPr>
        </p:nvSpPr>
        <p:spPr>
          <a:xfrm>
            <a:off x="107950" y="620713"/>
            <a:ext cx="8964613" cy="936625"/>
          </a:xfrm>
        </p:spPr>
        <p:txBody>
          <a:bodyPr/>
          <a:lstStyle/>
          <a:p>
            <a:pPr marL="457200" indent="-457200">
              <a:spcBef>
                <a:spcPts val="300"/>
              </a:spcBef>
            </a:pPr>
            <a:r>
              <a:rPr lang="pl-PL" altLang="pl-PL" sz="2300" b="1" smtClean="0"/>
              <a:t>Krok 3: </a:t>
            </a:r>
            <a:r>
              <a:rPr lang="pl-PL" altLang="pl-PL" sz="2300" smtClean="0"/>
              <a:t>na końcach „ości” biegnących od żeber zapisywane są konkretne przyczyny problemu zaliczane do danej kategorii</a:t>
            </a:r>
          </a:p>
        </p:txBody>
      </p:sp>
      <p:sp>
        <p:nvSpPr>
          <p:cNvPr id="27651" name="Tytuł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658813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Wykres Ishikawy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107950" y="5661025"/>
            <a:ext cx="89646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ts val="300"/>
              </a:spcBef>
              <a:buFontTx/>
              <a:buChar char="•"/>
              <a:defRPr/>
            </a:pPr>
            <a:r>
              <a:rPr lang="pl-PL" sz="2300" kern="0" dirty="0">
                <a:solidFill>
                  <a:srgbClr val="000000"/>
                </a:solidFill>
                <a:latin typeface="Times New Roman"/>
              </a:rPr>
              <a:t>Krok 4: </a:t>
            </a:r>
            <a:r>
              <a:rPr lang="pl-PL" sz="2300" b="0" kern="0" dirty="0">
                <a:solidFill>
                  <a:srgbClr val="000000"/>
                </a:solidFill>
                <a:latin typeface="Times New Roman"/>
              </a:rPr>
              <a:t>Tak przygotowany diagram służy do dalszej pracy, obejmującej m.in. analizę relacji pomiędzy przyczynami problemu oraz formułowanie problemów do rozwiązania.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57325"/>
            <a:ext cx="72009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pl-PL" altLang="en-US" sz="3500" b="1" smtClean="0">
                <a:solidFill>
                  <a:srgbClr val="000099"/>
                </a:solidFill>
              </a:rPr>
              <a:t>Podejście ilościowe</a:t>
            </a:r>
          </a:p>
        </p:txBody>
      </p:sp>
      <p:sp>
        <p:nvSpPr>
          <p:cNvPr id="131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2209800"/>
          </a:xfrm>
        </p:spPr>
        <p:txBody>
          <a:bodyPr/>
          <a:lstStyle/>
          <a:p>
            <a:r>
              <a:rPr lang="pl-PL" altLang="en-US" sz="2100" smtClean="0"/>
              <a:t>Wyrosło z potrzeb związanych z prowadzeniem II wojny światowej. </a:t>
            </a:r>
          </a:p>
          <a:p>
            <a:r>
              <a:rPr lang="pl-PL" altLang="en-US" sz="2100" smtClean="0"/>
              <a:t>W celu rozwiązywania złożonych problemów sztuki wojennej zaczęto wtedy tworzyć zespoły badań operacyjnych i wykorzystywać metody matematyczne i statystyczne do optymalizacji działań.</a:t>
            </a:r>
          </a:p>
          <a:p>
            <a:r>
              <a:rPr lang="pl-PL" altLang="en-US" sz="2100" smtClean="0"/>
              <a:t>Po skończeniu wojny zauważono, że badania operacyjne są przydatne również do rozwiązywania problemów pojawiających się w przemyśle.</a:t>
            </a:r>
          </a:p>
        </p:txBody>
      </p:sp>
      <p:sp>
        <p:nvSpPr>
          <p:cNvPr id="131076" name="Rectangle 5"/>
          <p:cNvSpPr>
            <a:spLocks noChangeArrowheads="1"/>
          </p:cNvSpPr>
          <p:nvPr/>
        </p:nvSpPr>
        <p:spPr bwMode="auto">
          <a:xfrm>
            <a:off x="304800" y="3276600"/>
            <a:ext cx="8610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pl-PL" altLang="en-US" sz="2200" smtClean="0">
                <a:solidFill>
                  <a:srgbClr val="000099"/>
                </a:solidFill>
              </a:rPr>
              <a:t>Ilościowa teoria zarządzania</a:t>
            </a:r>
            <a:endParaRPr lang="pl-PL" altLang="en-US" sz="2200" b="0" smtClean="0">
              <a:solidFill>
                <a:srgbClr val="000000"/>
              </a:solidFill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pl-PL" altLang="en-US" sz="2200" b="0" smtClean="0">
                <a:solidFill>
                  <a:srgbClr val="000000"/>
                </a:solidFill>
              </a:rPr>
              <a:t>Koncentruje się na </a:t>
            </a:r>
            <a:r>
              <a:rPr lang="pl-PL" altLang="en-US" sz="2200" smtClean="0">
                <a:solidFill>
                  <a:srgbClr val="000000"/>
                </a:solidFill>
              </a:rPr>
              <a:t>opracowywaniu</a:t>
            </a:r>
            <a:r>
              <a:rPr lang="pl-PL" altLang="en-US" sz="2200" b="0" smtClean="0">
                <a:solidFill>
                  <a:srgbClr val="000000"/>
                </a:solidFill>
              </a:rPr>
              <a:t> </a:t>
            </a:r>
            <a:r>
              <a:rPr lang="pl-PL" altLang="en-US" sz="2200" smtClean="0">
                <a:solidFill>
                  <a:srgbClr val="000000"/>
                </a:solidFill>
              </a:rPr>
              <a:t>modeli matematycznych</a:t>
            </a:r>
            <a:r>
              <a:rPr lang="pl-PL" altLang="en-US" sz="2200" b="0" smtClean="0">
                <a:solidFill>
                  <a:srgbClr val="000000"/>
                </a:solidFill>
              </a:rPr>
              <a:t>. 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pl-PL" altLang="en-US" sz="2200" b="0" smtClean="0">
                <a:solidFill>
                  <a:srgbClr val="000000"/>
                </a:solidFill>
              </a:rPr>
              <a:t>Model matematyczny jest </a:t>
            </a:r>
            <a:r>
              <a:rPr lang="pl-PL" altLang="en-US" sz="2200" smtClean="0">
                <a:solidFill>
                  <a:srgbClr val="000000"/>
                </a:solidFill>
              </a:rPr>
              <a:t>uproszczonym przedstawieniem systemu</a:t>
            </a:r>
            <a:r>
              <a:rPr lang="pl-PL" altLang="en-US" sz="2200" b="0" smtClean="0">
                <a:solidFill>
                  <a:srgbClr val="000000"/>
                </a:solidFill>
              </a:rPr>
              <a:t>, procesu lub relacji. 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pl-PL" altLang="en-US" sz="2200" b="0" smtClean="0">
                <a:solidFill>
                  <a:srgbClr val="000000"/>
                </a:solidFill>
              </a:rPr>
              <a:t>Stosowane do określania najlepszych sposobów organizacji pracy (np. ilość pracowników)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pl-PL" altLang="en-US" sz="2200" b="0" smtClean="0">
                <a:solidFill>
                  <a:srgbClr val="000000"/>
                </a:solidFill>
              </a:rPr>
              <a:t>Pozwalają na symulację rzeczywistości i ograniczenia kosztów (np. symulacje kolizji samochodów).</a:t>
            </a:r>
          </a:p>
        </p:txBody>
      </p:sp>
    </p:spTree>
    <p:extLst>
      <p:ext uri="{BB962C8B-B14F-4D97-AF65-F5344CB8AC3E}">
        <p14:creationId xmlns:p14="http://schemas.microsoft.com/office/powerpoint/2010/main" val="19346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pl-PL" altLang="en-US" sz="3500" b="1" smtClean="0">
                <a:solidFill>
                  <a:srgbClr val="000099"/>
                </a:solidFill>
              </a:rPr>
              <a:t>Podejście ilościowe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19812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en-US" sz="2200" b="1" smtClean="0">
                <a:solidFill>
                  <a:srgbClr val="000099"/>
                </a:solidFill>
              </a:rPr>
              <a:t>Zarządzanie operacyjne</a:t>
            </a:r>
            <a:endParaRPr lang="pl-PL" altLang="en-US" sz="2200" smtClean="0">
              <a:solidFill>
                <a:srgbClr val="000099"/>
              </a:solidFill>
            </a:endParaRPr>
          </a:p>
          <a:p>
            <a:r>
              <a:rPr lang="pl-PL" altLang="en-US" sz="2200" smtClean="0"/>
              <a:t>Techniki zarządzania operacyjnego zajmują się wspomaganiem organizacji (decyzji) w bardziej efektywnym wytwarzaniu produktów lub usług </a:t>
            </a:r>
          </a:p>
          <a:p>
            <a:r>
              <a:rPr lang="pl-PL" altLang="en-US" sz="2200" smtClean="0"/>
              <a:t>można je zastosować do szerokiej gamy problemów.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304800" y="2667000"/>
            <a:ext cx="861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pl-PL" altLang="en-US" sz="2200" smtClean="0">
                <a:solidFill>
                  <a:srgbClr val="000000"/>
                </a:solidFill>
              </a:rPr>
              <a:t>Metody te są stosowane w takich dziedzinach, jak np.:</a:t>
            </a:r>
            <a:endParaRPr lang="pl-PL" altLang="en-US" sz="2200" b="0" smtClean="0">
              <a:solidFill>
                <a:srgbClr val="000000"/>
              </a:solidFill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pl-PL" altLang="en-US" sz="2200" b="0" smtClean="0">
                <a:solidFill>
                  <a:srgbClr val="000000"/>
                </a:solidFill>
              </a:rPr>
              <a:t>planowanie finansowe, 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pl-PL" altLang="en-US" sz="2200" b="0" smtClean="0">
                <a:solidFill>
                  <a:srgbClr val="000000"/>
                </a:solidFill>
              </a:rPr>
              <a:t>programowanie produkcji, 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pl-PL" altLang="en-US" sz="2200" b="0" smtClean="0">
                <a:solidFill>
                  <a:srgbClr val="000000"/>
                </a:solidFill>
              </a:rPr>
              <a:t>opracowywanie strategii wdraża-nia nowych wyrobów, 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pl-PL" altLang="en-US" sz="2200" b="0" smtClean="0">
                <a:solidFill>
                  <a:srgbClr val="000000"/>
                </a:solidFill>
              </a:rPr>
              <a:t>planowanie programów doskonalenia siły roboczej, 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pl-PL" altLang="en-US" sz="2200" b="0" smtClean="0">
                <a:solidFill>
                  <a:srgbClr val="000000"/>
                </a:solidFill>
              </a:rPr>
              <a:t>utrzymywanie zapasów na optymalnym poziomie.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304800" y="5334000"/>
            <a:ext cx="807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pl-PL" altLang="en-US" sz="2200" b="0" smtClean="0">
                <a:solidFill>
                  <a:srgbClr val="000000"/>
                </a:solidFill>
              </a:rPr>
              <a:t>Rozwój podejścia ilościowego w zarządzaniu był możliwy dzięki dynamicznemu rozwojowi maszyn liczących i techniki.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pl-PL" altLang="en-US" sz="2200" b="0" smtClean="0">
                <a:solidFill>
                  <a:srgbClr val="000000"/>
                </a:solidFill>
              </a:rPr>
              <a:t>Należy pamiętać, że podejście ilościowe </a:t>
            </a:r>
            <a:r>
              <a:rPr lang="pl-PL" altLang="en-US" sz="2200" smtClean="0">
                <a:solidFill>
                  <a:srgbClr val="000000"/>
                </a:solidFill>
              </a:rPr>
              <a:t>nie jest w stanie w pełni wyjaśnić</a:t>
            </a:r>
            <a:r>
              <a:rPr lang="pl-PL" altLang="en-US" sz="2200" b="0" smtClean="0">
                <a:solidFill>
                  <a:srgbClr val="000000"/>
                </a:solidFill>
              </a:rPr>
              <a:t> czy przewidzieć ludzkich zachowań w organizacjach</a:t>
            </a:r>
          </a:p>
        </p:txBody>
      </p:sp>
    </p:spTree>
    <p:extLst>
      <p:ext uri="{BB962C8B-B14F-4D97-AF65-F5344CB8AC3E}">
        <p14:creationId xmlns:p14="http://schemas.microsoft.com/office/powerpoint/2010/main" val="4872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pl-PL" altLang="en-US" sz="3500" b="1" smtClean="0">
                <a:solidFill>
                  <a:srgbClr val="000099"/>
                </a:solidFill>
              </a:rPr>
              <a:t>Podejścia integrujące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9067800" cy="41148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en-US" sz="2200" b="1" smtClean="0">
                <a:solidFill>
                  <a:srgbClr val="000099"/>
                </a:solidFill>
              </a:rPr>
              <a:t>Podejście systemowe</a:t>
            </a:r>
            <a:endParaRPr lang="pl-PL" altLang="en-US" sz="2200" smtClean="0"/>
          </a:p>
          <a:p>
            <a:r>
              <a:rPr lang="pl-PL" altLang="en-US" sz="2200" smtClean="0"/>
              <a:t>W kierunku systemowym organizację traktuje się jako jednolity, celowy system, złożony z wzajemnie powiązanych części. </a:t>
            </a:r>
          </a:p>
          <a:p>
            <a:r>
              <a:rPr lang="pl-PL" altLang="en-US" sz="2200" smtClean="0"/>
              <a:t>Kierownicy w swoich działaniach nie mogą ograniczać się do tradycyjnego schematu organizacyjnego. </a:t>
            </a:r>
          </a:p>
          <a:p>
            <a:r>
              <a:rPr lang="pl-PL" altLang="en-US" sz="2200" smtClean="0"/>
              <a:t>Muszą uwzględniać znaczenie wzajemnych stosunków z ludźmi, komórkami i jednostkami organizacyjnymi oraz otoczeniem.</a:t>
            </a:r>
          </a:p>
          <a:p>
            <a:r>
              <a:rPr lang="pl-PL" altLang="en-US" sz="2200" smtClean="0"/>
              <a:t>Warunkiem sprawnego zarządzania jest dynamiczny i wzajemnie powiązany charakter organizacji i zadań kierowniczych, a także umiejętność łączenia dobrej organizacji z odpowiednim kierowaniem ludźmi.</a:t>
            </a:r>
          </a:p>
          <a:p>
            <a:r>
              <a:rPr lang="pl-PL" altLang="en-US" sz="2200" smtClean="0"/>
              <a:t>W podejściu tym zaczęto zwracać uwagę na </a:t>
            </a:r>
            <a:r>
              <a:rPr lang="pl-PL" altLang="en-US" sz="2200" b="1" smtClean="0"/>
              <a:t>efekt synergii</a:t>
            </a:r>
            <a:r>
              <a:rPr lang="pl-PL" altLang="en-US" sz="2200" smtClean="0"/>
              <a:t> – współpraca i wzajemne oddziaływanie odrębnych działów w organizacji prowadzą do większej ich efektywności, niż gdyby każdy działał w oderwaniu od innych.</a:t>
            </a:r>
          </a:p>
        </p:txBody>
      </p:sp>
      <p:sp>
        <p:nvSpPr>
          <p:cNvPr id="133124" name="Rectangle 5"/>
          <p:cNvSpPr>
            <a:spLocks noChangeArrowheads="1"/>
          </p:cNvSpPr>
          <p:nvPr/>
        </p:nvSpPr>
        <p:spPr bwMode="auto">
          <a:xfrm>
            <a:off x="1143000" y="685800"/>
            <a:ext cx="6878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en-US" sz="2400" b="0" i="1" smtClean="0">
                <a:solidFill>
                  <a:srgbClr val="000000"/>
                </a:solidFill>
              </a:rPr>
              <a:t>starają się integrować dorobek klasyków zarządzania. </a:t>
            </a:r>
            <a:br>
              <a:rPr lang="pl-PL" altLang="en-US" sz="2400" b="0" i="1" smtClean="0">
                <a:solidFill>
                  <a:srgbClr val="000000"/>
                </a:solidFill>
              </a:rPr>
            </a:br>
            <a:r>
              <a:rPr lang="pl-PL" altLang="en-US" sz="2400" b="0" i="1" smtClean="0">
                <a:solidFill>
                  <a:srgbClr val="000000"/>
                </a:solidFill>
              </a:rPr>
              <a:t>Można wyróżnić tu dwa podejścia:</a:t>
            </a:r>
          </a:p>
        </p:txBody>
      </p:sp>
    </p:spTree>
    <p:extLst>
      <p:ext uri="{BB962C8B-B14F-4D97-AF65-F5344CB8AC3E}">
        <p14:creationId xmlns:p14="http://schemas.microsoft.com/office/powerpoint/2010/main" val="2178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pl-PL" altLang="en-US" sz="3500" b="1" smtClean="0">
                <a:solidFill>
                  <a:srgbClr val="000099"/>
                </a:solidFill>
              </a:rPr>
              <a:t>Podejścia integrujące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9067800" cy="41148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en-US" sz="2200" b="1" smtClean="0">
                <a:solidFill>
                  <a:srgbClr val="000099"/>
                </a:solidFill>
              </a:rPr>
              <a:t>Podejście sytuacyjne</a:t>
            </a:r>
          </a:p>
          <a:p>
            <a:r>
              <a:rPr lang="pl-PL" altLang="en-US" sz="2200" smtClean="0"/>
              <a:t>Podejście to zrodziło się z analizy efektywności wykorzystania koncepcje głównych szkół zarządzania w sytuacjach rzeczywistych. </a:t>
            </a:r>
          </a:p>
          <a:p>
            <a:r>
              <a:rPr lang="pl-PL" altLang="en-US" sz="2200" smtClean="0"/>
              <a:t>Poszukiwano wyjaśnień, dlaczego metody bardzo skuteczne w jednej sytuacji zawodzą w innej. Zwolennicy kierunku systemowego uważają, że dlatego, bo sytuacje, w których je stosowano się różnią.</a:t>
            </a:r>
          </a:p>
          <a:p>
            <a:r>
              <a:rPr lang="pl-PL" altLang="en-US" sz="2200" smtClean="0"/>
              <a:t>Zgodnie z tym kierunkiem </a:t>
            </a:r>
            <a:r>
              <a:rPr lang="pl-PL" altLang="en-US" sz="2200" b="1" smtClean="0"/>
              <a:t>nie ma stałych rozwiązań, dobrych w każdych warunkach. </a:t>
            </a:r>
          </a:p>
          <a:p>
            <a:r>
              <a:rPr lang="pl-PL" altLang="en-US" sz="2200" smtClean="0"/>
              <a:t>Zadaniem kierownika jest ustalenie, która metoda w danej sytuacji, w określonych warunkach i w danym czasie najlepiej posłuży do osiągnięcia przyjętych celów. </a:t>
            </a:r>
          </a:p>
          <a:p>
            <a:r>
              <a:rPr lang="pl-PL" altLang="en-US" sz="2200" b="1" smtClean="0"/>
              <a:t>Zarządzanie to sztuka</a:t>
            </a:r>
            <a:r>
              <a:rPr lang="pl-PL" altLang="en-US" sz="2200" smtClean="0"/>
              <a:t>, umiejętność analizy sytuacji oraz każdorazowego dostosowywania rozwiązania do sytuacji.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143000" y="685800"/>
            <a:ext cx="6878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en-US" sz="2400" b="0" i="1" smtClean="0">
                <a:solidFill>
                  <a:srgbClr val="000000"/>
                </a:solidFill>
              </a:rPr>
              <a:t>starają się integrować dorobek klasyków zarządzania. </a:t>
            </a:r>
            <a:br>
              <a:rPr lang="pl-PL" altLang="en-US" sz="2400" b="0" i="1" smtClean="0">
                <a:solidFill>
                  <a:srgbClr val="000000"/>
                </a:solidFill>
              </a:rPr>
            </a:br>
            <a:r>
              <a:rPr lang="pl-PL" altLang="en-US" sz="2400" b="0" i="1" smtClean="0">
                <a:solidFill>
                  <a:srgbClr val="000000"/>
                </a:solidFill>
              </a:rPr>
              <a:t>Można wyróżnić tu dwa podejścia:</a:t>
            </a:r>
          </a:p>
        </p:txBody>
      </p:sp>
    </p:spTree>
    <p:extLst>
      <p:ext uri="{BB962C8B-B14F-4D97-AF65-F5344CB8AC3E}">
        <p14:creationId xmlns:p14="http://schemas.microsoft.com/office/powerpoint/2010/main" val="66636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990600"/>
          </a:xfrm>
        </p:spPr>
        <p:txBody>
          <a:bodyPr/>
          <a:lstStyle/>
          <a:p>
            <a:r>
              <a:rPr lang="pl-PL" altLang="en-US" sz="3500" b="1" smtClean="0">
                <a:solidFill>
                  <a:srgbClr val="000099"/>
                </a:solidFill>
              </a:rPr>
              <a:t>„Lean management" (koncepcja oszczędnego, odchudzonego zarządzania)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4114800"/>
          </a:xfrm>
        </p:spPr>
        <p:txBody>
          <a:bodyPr/>
          <a:lstStyle/>
          <a:p>
            <a:pPr algn="just">
              <a:spcAft>
                <a:spcPct val="35000"/>
              </a:spcAft>
            </a:pPr>
            <a:r>
              <a:rPr lang="pl-PL" altLang="en-US" sz="2400" smtClean="0"/>
              <a:t>Polega na </a:t>
            </a:r>
            <a:r>
              <a:rPr lang="pl-PL" altLang="en-US" sz="2400" b="1" smtClean="0"/>
              <a:t>obniżaniu kosztów</a:t>
            </a:r>
            <a:r>
              <a:rPr lang="pl-PL" altLang="en-US" sz="2400" smtClean="0"/>
              <a:t> poprzez usuwanie zbędnych obszarów i integrację procesu produkcyjnego poprzez ścisłą współpracę dostawców z odbiorcami.</a:t>
            </a:r>
          </a:p>
          <a:p>
            <a:pPr algn="just">
              <a:spcAft>
                <a:spcPct val="35000"/>
              </a:spcAft>
            </a:pPr>
            <a:r>
              <a:rPr lang="pl-PL" altLang="en-US" sz="2400" smtClean="0"/>
              <a:t>Punktem wyjścia do powstania i upowszechnienia tej metody były obserwacje wskazujące działalność produkcyjna lub usługowa przedsiębiorstw przebiega częstokroć w warunkach nadmiernej ilości powierzchni produkcyjnych, budynków, maszyn, zasobów ludzkich..</a:t>
            </a:r>
          </a:p>
          <a:p>
            <a:pPr algn="just">
              <a:spcAft>
                <a:spcPct val="35000"/>
              </a:spcAft>
            </a:pPr>
            <a:r>
              <a:rPr lang="pl-PL" altLang="en-US" sz="2400" smtClean="0"/>
              <a:t>Zarządzanie   oparte   na   metodzie   „lean   management"   zakłada   „odchudzanie” przedsiębiorstwa poprzez </a:t>
            </a:r>
            <a:r>
              <a:rPr lang="pl-PL" altLang="en-US" sz="2400" b="1" smtClean="0"/>
              <a:t>wprowadzenie głębokich zmian</a:t>
            </a:r>
            <a:r>
              <a:rPr lang="pl-PL" altLang="en-US" sz="2400" smtClean="0"/>
              <a:t> w zakresie działalności, strukturze majątku, sposobach organizacji pracy oraz w sferze dobom, selekcji i szkolenia personelu. </a:t>
            </a:r>
          </a:p>
        </p:txBody>
      </p:sp>
    </p:spTree>
    <p:extLst>
      <p:ext uri="{BB962C8B-B14F-4D97-AF65-F5344CB8AC3E}">
        <p14:creationId xmlns:p14="http://schemas.microsoft.com/office/powerpoint/2010/main" val="45500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990600"/>
          </a:xfrm>
        </p:spPr>
        <p:txBody>
          <a:bodyPr/>
          <a:lstStyle/>
          <a:p>
            <a:r>
              <a:rPr lang="pl-PL" altLang="en-US" sz="3500" b="1" smtClean="0">
                <a:solidFill>
                  <a:srgbClr val="000099"/>
                </a:solidFill>
              </a:rPr>
              <a:t>„Lean management" (koncepcja oszczędnego, odchudzonego zarządzania)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4114800"/>
          </a:xfrm>
        </p:spPr>
        <p:txBody>
          <a:bodyPr/>
          <a:lstStyle/>
          <a:p>
            <a:pPr algn="just"/>
            <a:r>
              <a:rPr lang="pl-PL" altLang="en-US" sz="2400" smtClean="0"/>
              <a:t>Niezbędnym narzędziem są tutaj „dywestycje”, oznaczające dobrowolne lub wymuszone ograniczenie dotychczasowego zakresu działalności przedsiębiorstwa poprzez pozbycie się (sprzedaż), lub zaprzestanie określonej działalności (wycofanie się, likwidację).</a:t>
            </a:r>
          </a:p>
          <a:p>
            <a:pPr algn="just"/>
            <a:r>
              <a:rPr lang="pl-PL" altLang="en-US" sz="2400" smtClean="0"/>
              <a:t>W ramach tej metody wykorzystuje się szereg przedsięwzięć, jak np.:</a:t>
            </a:r>
          </a:p>
          <a:p>
            <a:pPr lvl="1" algn="just"/>
            <a:r>
              <a:rPr lang="pl-PL" altLang="en-US" sz="2400" smtClean="0"/>
              <a:t>decentralizację zarządzania,</a:t>
            </a:r>
          </a:p>
          <a:p>
            <a:pPr lvl="1" algn="just"/>
            <a:r>
              <a:rPr lang="pl-PL" altLang="en-US" sz="2400" smtClean="0"/>
              <a:t>wdrażanie przedsięwzięć restrukturyzacyjnych, czy rozwojowych,</a:t>
            </a:r>
          </a:p>
          <a:p>
            <a:pPr lvl="1" algn="just"/>
            <a:r>
              <a:rPr lang="pl-PL" altLang="en-US" sz="2400" smtClean="0"/>
              <a:t>optymalizację procesów wytwórczych, pomocniczych i usługowych,</a:t>
            </a:r>
          </a:p>
          <a:p>
            <a:pPr lvl="1" algn="just"/>
            <a:r>
              <a:rPr lang="pl-PL" altLang="en-US" sz="2400" smtClean="0"/>
              <a:t>metodę just-in-time,</a:t>
            </a:r>
          </a:p>
          <a:p>
            <a:pPr lvl="1" algn="just"/>
            <a:r>
              <a:rPr lang="pl-PL" altLang="en-US" sz="2400" smtClean="0"/>
              <a:t>outsourcing.</a:t>
            </a:r>
          </a:p>
        </p:txBody>
      </p:sp>
    </p:spTree>
    <p:extLst>
      <p:ext uri="{BB962C8B-B14F-4D97-AF65-F5344CB8AC3E}">
        <p14:creationId xmlns:p14="http://schemas.microsoft.com/office/powerpoint/2010/main" val="32262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pl-PL" altLang="en-US" sz="3500" b="1" smtClean="0">
                <a:solidFill>
                  <a:srgbClr val="000099"/>
                </a:solidFill>
              </a:rPr>
              <a:t>Benchmarking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4114800"/>
          </a:xfrm>
        </p:spPr>
        <p:txBody>
          <a:bodyPr/>
          <a:lstStyle/>
          <a:p>
            <a:pPr algn="just">
              <a:spcAft>
                <a:spcPct val="20000"/>
              </a:spcAft>
            </a:pPr>
            <a:r>
              <a:rPr lang="pl-PL" altLang="en-US" sz="2300" smtClean="0"/>
              <a:t>To metoda porównywania własnych rozwiązań z najlepszymi firmami po to, by doskonalić się poprzez uczenie się od innych i wzorowanie się na sprawdzonych już efektywnych rozwiązaniach.</a:t>
            </a:r>
          </a:p>
          <a:p>
            <a:pPr algn="just">
              <a:spcAft>
                <a:spcPct val="20000"/>
              </a:spcAft>
            </a:pPr>
            <a:r>
              <a:rPr lang="pl-PL" altLang="en-US" sz="2300" smtClean="0"/>
              <a:t>Ważnym elementem tej metody jest </a:t>
            </a:r>
            <a:r>
              <a:rPr lang="pl-PL" altLang="en-US" sz="2300" b="1" smtClean="0"/>
              <a:t>wybór firmy wzorcowej</a:t>
            </a:r>
            <a:r>
              <a:rPr lang="pl-PL" altLang="en-US" sz="2300" smtClean="0"/>
              <a:t>. Może być nią lider rynkowy lub konkurent, osiągający dużo lepsze wyniki niż nasze przedsiębiorstwo. </a:t>
            </a:r>
          </a:p>
          <a:p>
            <a:pPr algn="just">
              <a:spcAft>
                <a:spcPct val="20000"/>
              </a:spcAft>
            </a:pPr>
            <a:r>
              <a:rPr lang="pl-PL" altLang="en-US" sz="2300" b="1" smtClean="0"/>
              <a:t>Benchmarking ogólny</a:t>
            </a:r>
            <a:r>
              <a:rPr lang="pl-PL" altLang="en-US" sz="2300" smtClean="0"/>
              <a:t> obejmuje wykorzystanie najlepszych rozwiązań w zakresie ogólnego zarządzania</a:t>
            </a:r>
          </a:p>
          <a:p>
            <a:pPr algn="just">
              <a:spcAft>
                <a:spcPct val="20000"/>
              </a:spcAft>
            </a:pPr>
            <a:r>
              <a:rPr lang="pl-PL" altLang="en-US" sz="2300" b="1" smtClean="0"/>
              <a:t>Benchmarking funkcjonalny</a:t>
            </a:r>
            <a:r>
              <a:rPr lang="pl-PL" altLang="en-US" sz="2300" smtClean="0"/>
              <a:t> obejmuje wykorzystanie najlepszych rozwiązań w odniesieniu do poszczególnych funkcji organizacji np. </a:t>
            </a:r>
          </a:p>
          <a:p>
            <a:pPr lvl="1" algn="just">
              <a:spcAft>
                <a:spcPct val="20000"/>
              </a:spcAft>
            </a:pPr>
            <a:r>
              <a:rPr lang="pl-PL" altLang="en-US" sz="2100" smtClean="0"/>
              <a:t>planowania strategicznego, marketingu, produkcji, zarządzania zasobami ludzkimi. </a:t>
            </a:r>
          </a:p>
          <a:p>
            <a:pPr algn="just">
              <a:spcAft>
                <a:spcPct val="20000"/>
              </a:spcAft>
            </a:pPr>
            <a:r>
              <a:rPr lang="pl-PL" altLang="en-US" sz="2300" b="1" smtClean="0"/>
              <a:t>Benchmarking wewnętrzny</a:t>
            </a:r>
            <a:r>
              <a:rPr lang="pl-PL" altLang="en-US" sz="2300" smtClean="0"/>
              <a:t> polega na przejmowaniu efektywnych rozwiązań przez określony wydział, dział czy departament z innych komórek tego samego przedsiębiorstwa.</a:t>
            </a:r>
          </a:p>
        </p:txBody>
      </p:sp>
    </p:spTree>
    <p:extLst>
      <p:ext uri="{BB962C8B-B14F-4D97-AF65-F5344CB8AC3E}">
        <p14:creationId xmlns:p14="http://schemas.microsoft.com/office/powerpoint/2010/main" val="110216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237520" y="109081"/>
            <a:ext cx="65213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000" dirty="0" err="1" smtClean="0">
                <a:solidFill>
                  <a:srgbClr val="000099"/>
                </a:solidFill>
              </a:rPr>
              <a:t>Corporate</a:t>
            </a:r>
            <a:r>
              <a:rPr lang="pl-PL" altLang="pl-PL" sz="3000" dirty="0" smtClean="0">
                <a:solidFill>
                  <a:srgbClr val="000099"/>
                </a:solidFill>
              </a:rPr>
              <a:t> </a:t>
            </a:r>
            <a:r>
              <a:rPr lang="pl-PL" altLang="pl-PL" sz="3000" dirty="0" err="1" smtClean="0">
                <a:solidFill>
                  <a:srgbClr val="000099"/>
                </a:solidFill>
              </a:rPr>
              <a:t>Social</a:t>
            </a:r>
            <a:r>
              <a:rPr lang="pl-PL" altLang="pl-PL" sz="3000" dirty="0" smtClean="0">
                <a:solidFill>
                  <a:srgbClr val="000099"/>
                </a:solidFill>
              </a:rPr>
              <a:t> </a:t>
            </a:r>
            <a:r>
              <a:rPr lang="pl-PL" altLang="pl-PL" sz="3000" dirty="0" err="1" smtClean="0">
                <a:solidFill>
                  <a:srgbClr val="000099"/>
                </a:solidFill>
              </a:rPr>
              <a:t>Responsibility</a:t>
            </a:r>
            <a:r>
              <a:rPr lang="pl-PL" altLang="pl-PL" sz="3000" dirty="0" smtClean="0">
                <a:solidFill>
                  <a:srgbClr val="000099"/>
                </a:solidFill>
              </a:rPr>
              <a:t> (</a:t>
            </a:r>
            <a:r>
              <a:rPr lang="pl-PL" altLang="pl-PL" sz="3000" dirty="0" err="1" smtClean="0">
                <a:solidFill>
                  <a:srgbClr val="000099"/>
                </a:solidFill>
              </a:rPr>
              <a:t>CSR</a:t>
            </a:r>
            <a:r>
              <a:rPr lang="pl-PL" altLang="pl-PL" sz="3000" dirty="0" smtClean="0">
                <a:solidFill>
                  <a:srgbClr val="000099"/>
                </a:solidFill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000" dirty="0" smtClean="0">
                <a:solidFill>
                  <a:srgbClr val="000099"/>
                </a:solidFill>
              </a:rPr>
              <a:t>Społeczna odpowiedzialność biznesu</a:t>
            </a:r>
            <a:endParaRPr lang="pl-PL" altLang="pl-PL" sz="3000" dirty="0">
              <a:solidFill>
                <a:srgbClr val="000099"/>
              </a:solidFill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07504" y="120588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300"/>
              </a:spcBef>
            </a:pPr>
            <a:r>
              <a:rPr lang="pl-PL" altLang="pl-PL" sz="2000" b="0" dirty="0" smtClean="0">
                <a:solidFill>
                  <a:srgbClr val="000000"/>
                </a:solidFill>
              </a:rPr>
              <a:t>Koncepcja zgodnie z którą firmy w trakcie swojego funkcjonowania dobrowolnie </a:t>
            </a:r>
            <a:r>
              <a:rPr lang="pl-PL" altLang="pl-PL" sz="2000" b="0" dirty="0">
                <a:solidFill>
                  <a:srgbClr val="000000"/>
                </a:solidFill>
              </a:rPr>
              <a:t>uwzględniają interesy społeczne i ochronę środowiska, a także relacje z różnymi grupami interesariuszy</a:t>
            </a:r>
          </a:p>
          <a:p>
            <a:pPr algn="just">
              <a:spcBef>
                <a:spcPts val="300"/>
              </a:spcBef>
            </a:pPr>
            <a:r>
              <a:rPr lang="pl-PL" altLang="pl-PL" sz="2000" b="0" dirty="0" smtClean="0">
                <a:solidFill>
                  <a:srgbClr val="000000"/>
                </a:solidFill>
              </a:rPr>
              <a:t>Zakłada nie tylko spełnianie wymogów formalnych </a:t>
            </a:r>
            <a:r>
              <a:rPr lang="pl-PL" altLang="pl-PL" sz="2000" b="0" dirty="0">
                <a:solidFill>
                  <a:srgbClr val="000000"/>
                </a:solidFill>
              </a:rPr>
              <a:t>i prawnych, ale </a:t>
            </a:r>
            <a:r>
              <a:rPr lang="pl-PL" altLang="pl-PL" sz="2000" dirty="0" smtClean="0">
                <a:solidFill>
                  <a:srgbClr val="000000"/>
                </a:solidFill>
              </a:rPr>
              <a:t>dodatkowo </a:t>
            </a:r>
            <a:r>
              <a:rPr lang="pl-PL" altLang="pl-PL" sz="2000" b="0" dirty="0" smtClean="0">
                <a:solidFill>
                  <a:srgbClr val="000000"/>
                </a:solidFill>
              </a:rPr>
              <a:t>inwestycje </a:t>
            </a:r>
            <a:r>
              <a:rPr lang="pl-PL" altLang="pl-PL" sz="2000" b="0" dirty="0">
                <a:solidFill>
                  <a:srgbClr val="000000"/>
                </a:solidFill>
              </a:rPr>
              <a:t>w zasoby ludzkie, w ochronę środowiska i relacje z </a:t>
            </a:r>
            <a:r>
              <a:rPr lang="pl-PL" altLang="pl-PL" sz="2000" b="0" dirty="0" smtClean="0">
                <a:solidFill>
                  <a:srgbClr val="000000"/>
                </a:solidFill>
              </a:rPr>
              <a:t>interesariuszami</a:t>
            </a:r>
            <a:r>
              <a:rPr lang="pl-PL" altLang="pl-PL" sz="2000" b="0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ts val="300"/>
              </a:spcBef>
            </a:pPr>
            <a:r>
              <a:rPr lang="pl-PL" altLang="pl-PL" sz="2000" b="0" dirty="0" smtClean="0">
                <a:solidFill>
                  <a:srgbClr val="000000"/>
                </a:solidFill>
              </a:rPr>
              <a:t>Działania z zakresu </a:t>
            </a:r>
            <a:r>
              <a:rPr lang="pl-PL" altLang="pl-PL" sz="2000" b="0" dirty="0" err="1" smtClean="0">
                <a:solidFill>
                  <a:srgbClr val="000000"/>
                </a:solidFill>
              </a:rPr>
              <a:t>CSR</a:t>
            </a:r>
            <a:r>
              <a:rPr lang="pl-PL" altLang="pl-PL" sz="2000" b="0" dirty="0" smtClean="0">
                <a:solidFill>
                  <a:srgbClr val="000000"/>
                </a:solidFill>
              </a:rPr>
              <a:t> obejmują najczęściej następujące sfery:</a:t>
            </a:r>
          </a:p>
          <a:p>
            <a:pPr lvl="1" algn="just">
              <a:spcBef>
                <a:spcPts val="300"/>
              </a:spcBef>
            </a:pPr>
            <a:r>
              <a:rPr lang="pl-PL" altLang="pl-PL" sz="2000" dirty="0" smtClean="0">
                <a:solidFill>
                  <a:srgbClr val="000000"/>
                </a:solidFill>
              </a:rPr>
              <a:t>sferę gospodarczą</a:t>
            </a:r>
            <a:r>
              <a:rPr lang="pl-PL" altLang="pl-PL" sz="2000" b="0" dirty="0" smtClean="0">
                <a:solidFill>
                  <a:srgbClr val="000000"/>
                </a:solidFill>
              </a:rPr>
              <a:t>: uczciwa konkurencja, transparentność </a:t>
            </a:r>
            <a:r>
              <a:rPr lang="pl-PL" altLang="pl-PL" sz="2000" b="0" dirty="0">
                <a:solidFill>
                  <a:srgbClr val="000000"/>
                </a:solidFill>
              </a:rPr>
              <a:t>przy zawieraniu umów, </a:t>
            </a:r>
            <a:r>
              <a:rPr lang="pl-PL" altLang="pl-PL" sz="2000" b="0" dirty="0" smtClean="0">
                <a:solidFill>
                  <a:srgbClr val="000000"/>
                </a:solidFill>
              </a:rPr>
              <a:t>uwzględnianie wpływ </a:t>
            </a:r>
            <a:r>
              <a:rPr lang="pl-PL" altLang="pl-PL" sz="2000" b="0" dirty="0">
                <a:solidFill>
                  <a:srgbClr val="000000"/>
                </a:solidFill>
              </a:rPr>
              <a:t>gospodarki na społeczeństwo</a:t>
            </a:r>
            <a:r>
              <a:rPr lang="pl-PL" altLang="pl-PL" sz="2000" b="0" dirty="0" smtClean="0">
                <a:solidFill>
                  <a:srgbClr val="000000"/>
                </a:solidFill>
              </a:rPr>
              <a:t>,</a:t>
            </a:r>
            <a:endParaRPr lang="pl-PL" altLang="pl-PL" sz="2000" b="0" dirty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pl-PL" altLang="pl-PL" sz="2000" dirty="0" smtClean="0">
                <a:solidFill>
                  <a:srgbClr val="000000"/>
                </a:solidFill>
              </a:rPr>
              <a:t>sferę środowiskową</a:t>
            </a:r>
            <a:r>
              <a:rPr lang="pl-PL" altLang="pl-PL" sz="2000" b="0" dirty="0" smtClean="0">
                <a:solidFill>
                  <a:srgbClr val="000000"/>
                </a:solidFill>
              </a:rPr>
              <a:t>: </a:t>
            </a:r>
            <a:r>
              <a:rPr lang="pl-PL" altLang="pl-PL" sz="2000" b="0" dirty="0">
                <a:solidFill>
                  <a:srgbClr val="000000"/>
                </a:solidFill>
              </a:rPr>
              <a:t>bezpieczeństwo środowiska przy produkcji (szkody, wypadki, ryzyko), kontrola emisji substancji, użycie zasobów </a:t>
            </a:r>
            <a:r>
              <a:rPr lang="pl-PL" altLang="pl-PL" sz="2000" b="0" dirty="0" smtClean="0">
                <a:solidFill>
                  <a:srgbClr val="000000"/>
                </a:solidFill>
              </a:rPr>
              <a:t>odnawialnych.</a:t>
            </a:r>
            <a:endParaRPr lang="pl-PL" altLang="pl-PL" sz="2000" b="0" dirty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pl-PL" altLang="pl-PL" sz="2000" dirty="0" smtClean="0">
                <a:solidFill>
                  <a:srgbClr val="000000"/>
                </a:solidFill>
              </a:rPr>
              <a:t>wewnętrzną sferę społeczną</a:t>
            </a:r>
            <a:r>
              <a:rPr lang="pl-PL" altLang="pl-PL" sz="2000" b="0" dirty="0" smtClean="0">
                <a:solidFill>
                  <a:srgbClr val="000000"/>
                </a:solidFill>
              </a:rPr>
              <a:t>: prawa pracownicze, zabezpieczenie </a:t>
            </a:r>
            <a:r>
              <a:rPr lang="pl-PL" altLang="pl-PL" sz="2000" b="0" dirty="0">
                <a:solidFill>
                  <a:srgbClr val="000000"/>
                </a:solidFill>
              </a:rPr>
              <a:t>emerytalne, </a:t>
            </a:r>
            <a:r>
              <a:rPr lang="pl-PL" altLang="pl-PL" sz="2000" b="0" dirty="0" smtClean="0">
                <a:solidFill>
                  <a:srgbClr val="000000"/>
                </a:solidFill>
              </a:rPr>
              <a:t>BHP, poszanowanie </a:t>
            </a:r>
            <a:r>
              <a:rPr lang="pl-PL" altLang="pl-PL" sz="2000" b="0" dirty="0">
                <a:solidFill>
                  <a:srgbClr val="000000"/>
                </a:solidFill>
              </a:rPr>
              <a:t>standardów pracy, </a:t>
            </a:r>
            <a:r>
              <a:rPr lang="pl-PL" altLang="pl-PL" sz="2000" b="0" dirty="0" smtClean="0">
                <a:solidFill>
                  <a:srgbClr val="000000"/>
                </a:solidFill>
              </a:rPr>
              <a:t>równości szans</a:t>
            </a:r>
            <a:r>
              <a:rPr lang="pl-PL" altLang="pl-PL" sz="2000" b="0" dirty="0">
                <a:solidFill>
                  <a:srgbClr val="000000"/>
                </a:solidFill>
              </a:rPr>
              <a:t>,</a:t>
            </a:r>
          </a:p>
          <a:p>
            <a:pPr lvl="1" algn="just">
              <a:spcBef>
                <a:spcPts val="300"/>
              </a:spcBef>
            </a:pPr>
            <a:r>
              <a:rPr lang="pl-PL" altLang="pl-PL" sz="2000" dirty="0" smtClean="0">
                <a:solidFill>
                  <a:srgbClr val="000000"/>
                </a:solidFill>
              </a:rPr>
              <a:t>zewnętrzną sferę społeczną</a:t>
            </a:r>
            <a:r>
              <a:rPr lang="pl-PL" altLang="pl-PL" sz="2000" b="0" dirty="0" smtClean="0">
                <a:solidFill>
                  <a:srgbClr val="000000"/>
                </a:solidFill>
              </a:rPr>
              <a:t>: uznanie potrzeb i interesów społeczności.</a:t>
            </a:r>
            <a:endParaRPr lang="pl-PL" altLang="pl-PL" sz="2000" b="0" dirty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pl-PL" altLang="pl-PL" sz="2000" dirty="0" smtClean="0">
                <a:solidFill>
                  <a:srgbClr val="000000"/>
                </a:solidFill>
              </a:rPr>
              <a:t>sferę zarządzania </a:t>
            </a:r>
            <a:r>
              <a:rPr lang="pl-PL" altLang="pl-PL" sz="2000" dirty="0">
                <a:solidFill>
                  <a:srgbClr val="000000"/>
                </a:solidFill>
              </a:rPr>
              <a:t>korporacyjnego</a:t>
            </a:r>
            <a:r>
              <a:rPr lang="pl-PL" altLang="pl-PL" sz="2000" b="0" dirty="0">
                <a:solidFill>
                  <a:srgbClr val="000000"/>
                </a:solidFill>
              </a:rPr>
              <a:t>: ochrona praw </a:t>
            </a:r>
            <a:r>
              <a:rPr lang="pl-PL" altLang="pl-PL" sz="2000" b="0" dirty="0" smtClean="0">
                <a:solidFill>
                  <a:srgbClr val="000000"/>
                </a:solidFill>
              </a:rPr>
              <a:t>udziałowców/inwestorów, kodeks etycznego biznesy, ograniczenie korupcji, utrzymanie </a:t>
            </a:r>
            <a:r>
              <a:rPr lang="pl-PL" altLang="pl-PL" sz="2000" b="0" dirty="0">
                <a:solidFill>
                  <a:srgbClr val="000000"/>
                </a:solidFill>
              </a:rPr>
              <a:t>transparentności i odpowiedzialności w procesie podejmowania decyzji w </a:t>
            </a:r>
            <a:r>
              <a:rPr lang="pl-PL" altLang="pl-PL" sz="2000" b="0" dirty="0" smtClean="0">
                <a:solidFill>
                  <a:srgbClr val="000000"/>
                </a:solidFill>
              </a:rPr>
              <a:t>zarządzaniu.</a:t>
            </a:r>
            <a:endParaRPr lang="pl-PL" altLang="pl-PL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0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04800" y="44054"/>
            <a:ext cx="8610600" cy="4048128"/>
            <a:chOff x="192" y="2109"/>
            <a:chExt cx="5424" cy="255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30" y="2109"/>
              <a:ext cx="387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l-PL" altLang="en-US" sz="3000" dirty="0" smtClean="0">
                  <a:solidFill>
                    <a:srgbClr val="000099"/>
                  </a:solidFill>
                </a:rPr>
                <a:t>Total </a:t>
              </a:r>
              <a:r>
                <a:rPr lang="pl-PL" altLang="en-US" sz="3000" dirty="0" err="1" smtClean="0">
                  <a:solidFill>
                    <a:srgbClr val="000099"/>
                  </a:solidFill>
                </a:rPr>
                <a:t>Quality</a:t>
              </a:r>
              <a:r>
                <a:rPr lang="pl-PL" altLang="en-US" sz="3000" dirty="0" smtClean="0">
                  <a:solidFill>
                    <a:srgbClr val="000099"/>
                  </a:solidFill>
                </a:rPr>
                <a:t> Management (TQM) </a:t>
              </a:r>
              <a:br>
                <a:rPr lang="pl-PL" altLang="en-US" sz="3000" dirty="0" smtClean="0">
                  <a:solidFill>
                    <a:srgbClr val="000099"/>
                  </a:solidFill>
                </a:rPr>
              </a:br>
              <a:r>
                <a:rPr lang="pl-PL" altLang="en-US" sz="3000" dirty="0" smtClean="0">
                  <a:solidFill>
                    <a:srgbClr val="000099"/>
                  </a:solidFill>
                </a:rPr>
                <a:t>– kompleksowe zarządzanie jakością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92" y="2835"/>
              <a:ext cx="5424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>
                <a:spcBef>
                  <a:spcPct val="20000"/>
                </a:spcBef>
                <a:spcAft>
                  <a:spcPts val="1000"/>
                </a:spcAft>
                <a:buFontTx/>
                <a:buChar char="•"/>
              </a:pPr>
              <a:r>
                <a:rPr lang="pl-PL" altLang="en-US" sz="2500" b="0" dirty="0" smtClean="0">
                  <a:solidFill>
                    <a:srgbClr val="000000"/>
                  </a:solidFill>
                </a:rPr>
                <a:t>Oznacza ustawiczne doskonalenie procesów w organizacji prowadzących do wysokiej jakości wyrobów i usług. </a:t>
              </a:r>
            </a:p>
            <a:p>
              <a:pPr algn="just">
                <a:spcBef>
                  <a:spcPct val="20000"/>
                </a:spcBef>
                <a:spcAft>
                  <a:spcPts val="1000"/>
                </a:spcAft>
                <a:buFontTx/>
                <a:buChar char="•"/>
              </a:pPr>
              <a:r>
                <a:rPr lang="pl-PL" altLang="en-US" sz="2500" b="0" dirty="0" smtClean="0">
                  <a:solidFill>
                    <a:srgbClr val="000000"/>
                  </a:solidFill>
                </a:rPr>
                <a:t>Następuje tu nastawienie kultury organizacji na zadowolenie klientów przez zastosowanie zintegrowanego systemu narzędzi, metod i szkoleń prowadzących do uzyskiwania stałej poprawy na każdym stanowisku pracy. </a:t>
              </a:r>
            </a:p>
            <a:p>
              <a:pPr algn="just">
                <a:spcBef>
                  <a:spcPct val="20000"/>
                </a:spcBef>
                <a:spcAft>
                  <a:spcPts val="1000"/>
                </a:spcAft>
                <a:buFontTx/>
                <a:buChar char="•"/>
              </a:pPr>
              <a:r>
                <a:rPr lang="pl-PL" altLang="en-US" sz="2500" b="0" dirty="0" smtClean="0">
                  <a:solidFill>
                    <a:srgbClr val="000000"/>
                  </a:solidFill>
                </a:rPr>
                <a:t>Wykorzystywana jest tu </a:t>
              </a:r>
              <a:r>
                <a:rPr lang="pl-PL" altLang="en-US" sz="2500" dirty="0" smtClean="0">
                  <a:solidFill>
                    <a:srgbClr val="000000"/>
                  </a:solidFill>
                </a:rPr>
                <a:t>metoda </a:t>
              </a:r>
              <a:r>
                <a:rPr lang="pl-PL" altLang="en-US" sz="2500" dirty="0" err="1" smtClean="0">
                  <a:solidFill>
                    <a:srgbClr val="000000"/>
                  </a:solidFill>
                </a:rPr>
                <a:t>kaizen</a:t>
              </a:r>
              <a:r>
                <a:rPr lang="pl-PL" altLang="en-US" sz="2500" b="0" dirty="0" smtClean="0">
                  <a:solidFill>
                    <a:srgbClr val="000000"/>
                  </a:solidFill>
                </a:rPr>
                <a:t>, co oznacza poszukiwanie w firmie wszelkich, choćby najdrobniejszych usprawnień w najróżniejszych dziedzinach (nie kończące się poszukiwanie doskonałości)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43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Funkcje zarządzania / działania kierownicze:</a:t>
            </a:r>
          </a:p>
        </p:txBody>
      </p:sp>
      <p:sp>
        <p:nvSpPr>
          <p:cNvPr id="374787" name="Rectangle 1027"/>
          <p:cNvSpPr>
            <a:spLocks noChangeArrowheads="1"/>
          </p:cNvSpPr>
          <p:nvPr/>
        </p:nvSpPr>
        <p:spPr bwMode="auto">
          <a:xfrm>
            <a:off x="1300163" y="1524000"/>
            <a:ext cx="66849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500" b="0" i="1">
                <a:solidFill>
                  <a:srgbClr val="000000"/>
                </a:solidFill>
              </a:rPr>
              <a:t>Na podstawie analizy specyfiki pracy kierowniczej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500" b="0" i="1">
                <a:solidFill>
                  <a:srgbClr val="000000"/>
                </a:solidFill>
              </a:rPr>
              <a:t>wyróżnia się </a:t>
            </a:r>
            <a:r>
              <a:rPr lang="pl-PL" altLang="pl-PL" sz="2500" i="1">
                <a:solidFill>
                  <a:srgbClr val="000000"/>
                </a:solidFill>
              </a:rPr>
              <a:t>4 podstawowe funkcje zarządzania</a:t>
            </a:r>
            <a:r>
              <a:rPr lang="pl-PL" altLang="pl-PL" sz="2500" b="0" i="1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7938" y="2301875"/>
            <a:ext cx="9136062" cy="2743200"/>
            <a:chOff x="5" y="2592"/>
            <a:chExt cx="5755" cy="1728"/>
          </a:xfrm>
        </p:grpSpPr>
        <p:sp>
          <p:nvSpPr>
            <p:cNvPr id="178182" name="Rectangle 1029"/>
            <p:cNvSpPr>
              <a:spLocks noChangeArrowheads="1"/>
            </p:cNvSpPr>
            <p:nvPr/>
          </p:nvSpPr>
          <p:spPr bwMode="auto">
            <a:xfrm>
              <a:off x="5" y="3034"/>
              <a:ext cx="183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2400" i="1">
                  <a:solidFill>
                    <a:srgbClr val="000000"/>
                  </a:solidFill>
                </a:rPr>
                <a:t>1. Planowanie i </a:t>
              </a:r>
              <a:br>
                <a:rPr lang="pl-PL" altLang="pl-PL" sz="2400" i="1">
                  <a:solidFill>
                    <a:srgbClr val="000000"/>
                  </a:solidFill>
                </a:rPr>
              </a:br>
              <a:r>
                <a:rPr lang="pl-PL" altLang="pl-PL" sz="2400" i="1">
                  <a:solidFill>
                    <a:srgbClr val="000000"/>
                  </a:solidFill>
                </a:rPr>
                <a:t>podejmowanie decyzji</a:t>
              </a:r>
            </a:p>
          </p:txBody>
        </p:sp>
        <p:sp>
          <p:nvSpPr>
            <p:cNvPr id="178183" name="Rectangle 1030"/>
            <p:cNvSpPr>
              <a:spLocks noChangeArrowheads="1"/>
            </p:cNvSpPr>
            <p:nvPr/>
          </p:nvSpPr>
          <p:spPr bwMode="auto">
            <a:xfrm>
              <a:off x="1318" y="3888"/>
              <a:ext cx="15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2400" i="1">
                  <a:solidFill>
                    <a:srgbClr val="000000"/>
                  </a:solidFill>
                </a:rPr>
                <a:t>2. Organizowanie</a:t>
              </a:r>
            </a:p>
          </p:txBody>
        </p:sp>
        <p:sp>
          <p:nvSpPr>
            <p:cNvPr id="178184" name="Rectangle 1031"/>
            <p:cNvSpPr>
              <a:spLocks noChangeArrowheads="1"/>
            </p:cNvSpPr>
            <p:nvPr/>
          </p:nvSpPr>
          <p:spPr bwMode="auto">
            <a:xfrm>
              <a:off x="3037" y="3572"/>
              <a:ext cx="1619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2400" i="1">
                  <a:solidFill>
                    <a:srgbClr val="000000"/>
                  </a:solidFill>
                </a:rPr>
                <a:t>3. Przewodzenie i </a:t>
              </a:r>
              <a:br>
                <a:rPr lang="pl-PL" altLang="pl-PL" sz="2400" i="1">
                  <a:solidFill>
                    <a:srgbClr val="000000"/>
                  </a:solidFill>
                </a:rPr>
              </a:br>
              <a:r>
                <a:rPr lang="pl-PL" altLang="pl-PL" sz="2400" i="1">
                  <a:solidFill>
                    <a:srgbClr val="000000"/>
                  </a:solidFill>
                </a:rPr>
                <a:t>kierowanie ludźmi </a:t>
              </a:r>
              <a:br>
                <a:rPr lang="pl-PL" altLang="pl-PL" sz="2400" i="1">
                  <a:solidFill>
                    <a:srgbClr val="000000"/>
                  </a:solidFill>
                </a:rPr>
              </a:br>
              <a:r>
                <a:rPr lang="pl-PL" altLang="pl-PL" sz="2400" i="1">
                  <a:solidFill>
                    <a:srgbClr val="000000"/>
                  </a:solidFill>
                </a:rPr>
                <a:t>– motywowanie</a:t>
              </a:r>
            </a:p>
          </p:txBody>
        </p:sp>
        <p:sp>
          <p:nvSpPr>
            <p:cNvPr id="178185" name="Rectangle 1032"/>
            <p:cNvSpPr>
              <a:spLocks noChangeArrowheads="1"/>
            </p:cNvSpPr>
            <p:nvPr/>
          </p:nvSpPr>
          <p:spPr bwMode="auto">
            <a:xfrm>
              <a:off x="4279" y="3072"/>
              <a:ext cx="14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2400" i="1">
                  <a:solidFill>
                    <a:srgbClr val="000000"/>
                  </a:solidFill>
                </a:rPr>
                <a:t>4. Kontrolowanie</a:t>
              </a:r>
            </a:p>
          </p:txBody>
        </p:sp>
        <p:sp>
          <p:nvSpPr>
            <p:cNvPr id="178186" name="Line 1033"/>
            <p:cNvSpPr>
              <a:spLocks noChangeShapeType="1"/>
            </p:cNvSpPr>
            <p:nvPr/>
          </p:nvSpPr>
          <p:spPr bwMode="auto">
            <a:xfrm flipH="1">
              <a:off x="1056" y="2592"/>
              <a:ext cx="187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78187" name="Line 1034"/>
            <p:cNvSpPr>
              <a:spLocks noChangeShapeType="1"/>
            </p:cNvSpPr>
            <p:nvPr/>
          </p:nvSpPr>
          <p:spPr bwMode="auto">
            <a:xfrm flipH="1">
              <a:off x="2208" y="2592"/>
              <a:ext cx="72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78188" name="Line 1035"/>
            <p:cNvSpPr>
              <a:spLocks noChangeShapeType="1"/>
            </p:cNvSpPr>
            <p:nvPr/>
          </p:nvSpPr>
          <p:spPr bwMode="auto">
            <a:xfrm>
              <a:off x="2928" y="2592"/>
              <a:ext cx="912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  <p:sp>
          <p:nvSpPr>
            <p:cNvPr id="178189" name="Line 1036"/>
            <p:cNvSpPr>
              <a:spLocks noChangeShapeType="1"/>
            </p:cNvSpPr>
            <p:nvPr/>
          </p:nvSpPr>
          <p:spPr bwMode="auto">
            <a:xfrm>
              <a:off x="2928" y="2592"/>
              <a:ext cx="187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pl-PL" sz="2900" b="0">
                <a:solidFill>
                  <a:srgbClr val="000000"/>
                </a:solidFill>
              </a:endParaRPr>
            </a:p>
          </p:txBody>
        </p:sp>
      </p:grpSp>
      <p:sp>
        <p:nvSpPr>
          <p:cNvPr id="374797" name="Rectangle 1037"/>
          <p:cNvSpPr>
            <a:spLocks noChangeArrowheads="1"/>
          </p:cNvSpPr>
          <p:nvPr/>
        </p:nvSpPr>
        <p:spPr bwMode="auto">
          <a:xfrm>
            <a:off x="381000" y="5486400"/>
            <a:ext cx="845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pl-PL" altLang="pl-PL" sz="2400" b="0">
                <a:solidFill>
                  <a:srgbClr val="000000"/>
                </a:solidFill>
              </a:rPr>
              <a:t>Ujęcie to wywodzi się z klasycznej definicji H. Fayola, który wyróżniał 5 funkcji zarządzania: przewidywanie, organizowanie, rozkazywanie, koordynowanie, kontrolowanie.</a:t>
            </a:r>
          </a:p>
        </p:txBody>
      </p:sp>
    </p:spTree>
    <p:extLst>
      <p:ext uri="{BB962C8B-B14F-4D97-AF65-F5344CB8AC3E}">
        <p14:creationId xmlns:p14="http://schemas.microsoft.com/office/powerpoint/2010/main" val="65138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autoUpdateAnimBg="0"/>
      <p:bldP spid="374797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914400"/>
          </a:xfrm>
        </p:spPr>
        <p:txBody>
          <a:bodyPr/>
          <a:lstStyle/>
          <a:p>
            <a:r>
              <a:rPr lang="pl-PL" altLang="pl-PL" sz="3000" b="1" dirty="0" err="1" smtClean="0">
                <a:solidFill>
                  <a:srgbClr val="000099"/>
                </a:solidFill>
              </a:rPr>
              <a:t>Customer</a:t>
            </a:r>
            <a:r>
              <a:rPr lang="pl-PL" altLang="pl-PL" sz="3000" b="1" dirty="0" smtClean="0">
                <a:solidFill>
                  <a:srgbClr val="000099"/>
                </a:solidFill>
              </a:rPr>
              <a:t> </a:t>
            </a:r>
            <a:r>
              <a:rPr lang="pl-PL" altLang="pl-PL" sz="3000" b="1" dirty="0" err="1" smtClean="0">
                <a:solidFill>
                  <a:srgbClr val="000099"/>
                </a:solidFill>
              </a:rPr>
              <a:t>Relationship</a:t>
            </a:r>
            <a:r>
              <a:rPr lang="pl-PL" altLang="pl-PL" sz="3000" b="1" dirty="0" smtClean="0">
                <a:solidFill>
                  <a:srgbClr val="000099"/>
                </a:solidFill>
              </a:rPr>
              <a:t> Management (CRM) – zarządzanie relacjami z klientami</a:t>
            </a:r>
          </a:p>
        </p:txBody>
      </p:sp>
      <p:sp>
        <p:nvSpPr>
          <p:cNvPr id="138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02432"/>
            <a:ext cx="8610600" cy="2514600"/>
          </a:xfrm>
        </p:spPr>
        <p:txBody>
          <a:bodyPr/>
          <a:lstStyle/>
          <a:p>
            <a:pPr algn="just"/>
            <a:r>
              <a:rPr lang="pl-PL" altLang="pl-PL" sz="2200" dirty="0" smtClean="0"/>
              <a:t>Analizowanie działalności wszystkich działów przedsiębiorstwa z punktu widzenia tworzenia korzyści zapewnianych klientowi. </a:t>
            </a:r>
          </a:p>
          <a:p>
            <a:pPr lvl="1" algn="just"/>
            <a:r>
              <a:rPr lang="pl-PL" altLang="pl-PL" sz="2200" dirty="0" smtClean="0"/>
              <a:t>Nastawienie na maksymalizację przychodów od klientów i jednocześnie zwiększenie ich zadowolenia.</a:t>
            </a:r>
          </a:p>
          <a:p>
            <a:pPr algn="just"/>
            <a:r>
              <a:rPr lang="pl-PL" altLang="pl-PL" sz="2200" dirty="0" smtClean="0"/>
              <a:t>Oznacza projektowanie i doskonalenie procesów, struktur organizacyjnych, instrumentów i kwalifikacji pracowników w celu poprawy i utrzymania korzystnych relacji z klientami. </a:t>
            </a:r>
          </a:p>
          <a:p>
            <a:pPr algn="just"/>
            <a:r>
              <a:rPr lang="pl-PL" altLang="pl-PL" sz="2200" dirty="0" smtClean="0"/>
              <a:t>Firma stara się tu dokładnie identyfikować potrzeby, zwyczaje i upodobania klientów oraz utrzymywać wysoki poziom ich lojalności</a:t>
            </a:r>
          </a:p>
          <a:p>
            <a:pPr algn="just"/>
            <a:r>
              <a:rPr lang="pl-PL" altLang="pl-PL" sz="2200" dirty="0" smtClean="0"/>
              <a:t>Zakres wykorzystania CRM obejmuje m.in.:</a:t>
            </a:r>
            <a:endParaRPr lang="pl-PL" altLang="pl-PL" sz="2200" dirty="0"/>
          </a:p>
          <a:p>
            <a:pPr lvl="1" algn="just"/>
            <a:r>
              <a:rPr lang="pl-PL" altLang="pl-PL" sz="2200" dirty="0" smtClean="0"/>
              <a:t>mierzenie efektów i kosztów w zakresie marketingu i sprzedaży oraz współpracy z  poszczególnymi klientami (poszukiwanie klientów kluczowych),</a:t>
            </a:r>
          </a:p>
          <a:p>
            <a:pPr lvl="1" algn="just"/>
            <a:r>
              <a:rPr lang="pl-PL" altLang="pl-PL" sz="2200" dirty="0" smtClean="0"/>
              <a:t>nabywanie i ciągłą aktualizację i wykorzystywanie wiedzy o potrzebach klientów, ich motywacjach, preferencjach i zachowaniu.</a:t>
            </a:r>
          </a:p>
        </p:txBody>
      </p:sp>
    </p:spTree>
    <p:extLst>
      <p:ext uri="{BB962C8B-B14F-4D97-AF65-F5344CB8AC3E}">
        <p14:creationId xmlns:p14="http://schemas.microsoft.com/office/powerpoint/2010/main" val="226491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914400"/>
          </a:xfrm>
        </p:spPr>
        <p:txBody>
          <a:bodyPr/>
          <a:lstStyle/>
          <a:p>
            <a:r>
              <a:rPr lang="pl-PL" altLang="pl-PL" sz="3000" b="1" smtClean="0">
                <a:solidFill>
                  <a:srgbClr val="000099"/>
                </a:solidFill>
              </a:rPr>
              <a:t>Customer Relationship Management (CRM) – zarządzanie relacjami z klientami</a:t>
            </a:r>
          </a:p>
        </p:txBody>
      </p:sp>
      <p:sp>
        <p:nvSpPr>
          <p:cNvPr id="138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68760"/>
            <a:ext cx="8610600" cy="2514600"/>
          </a:xfrm>
        </p:spPr>
        <p:txBody>
          <a:bodyPr/>
          <a:lstStyle/>
          <a:p>
            <a:pPr algn="just"/>
            <a:r>
              <a:rPr lang="pl-PL" altLang="pl-PL" sz="2600" dirty="0" smtClean="0"/>
              <a:t>Wybrane narzędzia CRM:</a:t>
            </a:r>
          </a:p>
          <a:p>
            <a:pPr lvl="1" algn="just"/>
            <a:r>
              <a:rPr lang="pl-PL" altLang="pl-PL" sz="2600" dirty="0" smtClean="0"/>
              <a:t>Systemy informatyczne - szybki dostęp do kompleksowej informacji o kliencie i jego aktywności,</a:t>
            </a:r>
          </a:p>
          <a:p>
            <a:pPr lvl="1" algn="just"/>
            <a:r>
              <a:rPr lang="pl-PL" altLang="pl-PL" sz="2600" dirty="0" smtClean="0"/>
              <a:t>Standaryzacja procesu obsługi klienta.</a:t>
            </a:r>
          </a:p>
          <a:p>
            <a:pPr lvl="1" algn="just"/>
            <a:r>
              <a:rPr lang="pl-PL" altLang="pl-PL" sz="2600" dirty="0" smtClean="0"/>
              <a:t>Wielokanałowa i powtarzalna komunikacja z klientem.</a:t>
            </a:r>
          </a:p>
          <a:p>
            <a:pPr lvl="1" algn="just"/>
            <a:r>
              <a:rPr lang="pl-PL" altLang="pl-PL" sz="2600" dirty="0" smtClean="0"/>
              <a:t>Prowadzenie elektronicznych centrów dydaktyzujących oraz informacyjno-szkoleniowych,</a:t>
            </a:r>
          </a:p>
          <a:p>
            <a:pPr lvl="1" algn="just"/>
            <a:r>
              <a:rPr lang="pl-PL" altLang="pl-PL" sz="2600" dirty="0" smtClean="0"/>
              <a:t>Serwis i komunikacja on-line.</a:t>
            </a:r>
          </a:p>
          <a:p>
            <a:pPr lvl="1" algn="just"/>
            <a:r>
              <a:rPr lang="pl-PL" altLang="pl-PL" sz="2600" dirty="0" smtClean="0"/>
              <a:t>Obsługa reklamacji.</a:t>
            </a:r>
          </a:p>
          <a:p>
            <a:pPr lvl="1" algn="just"/>
            <a:r>
              <a:rPr lang="pl-PL" altLang="pl-PL" sz="2600" dirty="0" smtClean="0"/>
              <a:t>Zbieranie, przetwarzanie i propagowanie informacji marketingowych wewnątrz i na zewnątrz firmy.</a:t>
            </a:r>
          </a:p>
          <a:p>
            <a:pPr lvl="1" algn="just"/>
            <a:r>
              <a:rPr lang="pl-PL" altLang="pl-PL" sz="2600" dirty="0" smtClean="0"/>
              <a:t>Zaangażowanie klienta jako </a:t>
            </a:r>
            <a:r>
              <a:rPr lang="pl-PL" altLang="pl-PL" sz="2600" dirty="0" err="1" smtClean="0"/>
              <a:t>prosumera</a:t>
            </a:r>
            <a:r>
              <a:rPr lang="pl-PL" altLang="pl-PL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7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660400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99"/>
                </a:solidFill>
              </a:rPr>
              <a:t>Strategia </a:t>
            </a:r>
            <a:r>
              <a:rPr lang="pl-PL" altLang="pl-PL" sz="3500" b="1" dirty="0" smtClean="0">
                <a:solidFill>
                  <a:srgbClr val="000099"/>
                </a:solidFill>
              </a:rPr>
              <a:t>(metoda) STP</a:t>
            </a:r>
            <a:endParaRPr lang="pl-PL" altLang="pl-PL" sz="3500" b="1" dirty="0" smtClean="0">
              <a:solidFill>
                <a:srgbClr val="0000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50" y="765175"/>
            <a:ext cx="8964613" cy="5903913"/>
          </a:xfrm>
        </p:spPr>
        <p:txBody>
          <a:bodyPr/>
          <a:lstStyle/>
          <a:p>
            <a:pPr>
              <a:spcAft>
                <a:spcPts val="300"/>
              </a:spcAft>
              <a:defRPr/>
            </a:pPr>
            <a:r>
              <a:rPr lang="pl-PL" sz="2100" dirty="0" smtClean="0"/>
              <a:t>Celem tej strategii jest zdefiniowanie i określenie działań promocyjnych skierowanych do </a:t>
            </a:r>
            <a:r>
              <a:rPr lang="pl-PL" sz="2100" b="1" dirty="0" smtClean="0"/>
              <a:t>grup docelowych klientów </a:t>
            </a:r>
            <a:r>
              <a:rPr lang="pl-PL" sz="2100" dirty="0" smtClean="0"/>
              <a:t>firmy.</a:t>
            </a:r>
          </a:p>
          <a:p>
            <a:pPr>
              <a:spcAft>
                <a:spcPts val="300"/>
              </a:spcAft>
              <a:defRPr/>
            </a:pPr>
            <a:r>
              <a:rPr lang="pl-PL" sz="2100" dirty="0" smtClean="0"/>
              <a:t>Pozwala ona skoncentrować działania na mniejszym fragmencie rynku i przez to zmniejszyć koszty (i jednocześnie zwiększyć skuteczność) dotarcia do finalnych odbiorców produktów i usług.</a:t>
            </a:r>
          </a:p>
          <a:p>
            <a:pPr>
              <a:spcAft>
                <a:spcPts val="300"/>
              </a:spcAft>
              <a:defRPr/>
            </a:pPr>
            <a:r>
              <a:rPr lang="pl-PL" sz="2100" dirty="0" smtClean="0"/>
              <a:t>Składa się z 3 kolejnych kroków: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l-PL" sz="2100" b="1" dirty="0" smtClean="0"/>
              <a:t>Segmentacja rynku (</a:t>
            </a:r>
            <a:r>
              <a:rPr lang="pl-PL" sz="2100" b="1" dirty="0" err="1" smtClean="0"/>
              <a:t>Segmenting</a:t>
            </a:r>
            <a:r>
              <a:rPr lang="pl-PL" sz="2100" b="1" dirty="0" smtClean="0"/>
              <a:t>)</a:t>
            </a:r>
          </a:p>
          <a:p>
            <a:pPr marL="857250" lvl="1" indent="-457200">
              <a:spcAft>
                <a:spcPts val="300"/>
              </a:spcAft>
              <a:defRPr/>
            </a:pPr>
            <a:r>
              <a:rPr lang="pl-PL" sz="2100" dirty="0" smtClean="0"/>
              <a:t>podział wszystkich potencjalnych nabywców na rynku na kilka oddzielnych grup, których cechy istotnie odróżniają ich od innych grup, są to m.in.: określone potrzeby, upodobania, zachowania oraz dochody. Na przykład na rynku past do zębów można wyróżnić grupy, takie jak: </a:t>
            </a:r>
          </a:p>
          <a:p>
            <a:pPr marL="1257300" lvl="2" indent="-457200">
              <a:spcAft>
                <a:spcPts val="300"/>
              </a:spcAft>
              <a:defRPr/>
            </a:pPr>
            <a:r>
              <a:rPr lang="pl-PL" sz="2100" dirty="0" smtClean="0"/>
              <a:t>grupa młodych kobiet, która z pasty korzysta dla ładnego i zdrowego uśmiechu, </a:t>
            </a:r>
          </a:p>
          <a:p>
            <a:pPr marL="1257300" lvl="2" indent="-457200">
              <a:spcAft>
                <a:spcPts val="300"/>
              </a:spcAft>
              <a:defRPr/>
            </a:pPr>
            <a:r>
              <a:rPr lang="pl-PL" sz="2100" dirty="0" smtClean="0"/>
              <a:t>grupa osób w średnim wieku, używających pasty dla zapobiegania próchnicy, </a:t>
            </a:r>
          </a:p>
          <a:p>
            <a:pPr marL="1257300" lvl="2" indent="-457200">
              <a:spcAft>
                <a:spcPts val="300"/>
              </a:spcAft>
              <a:defRPr/>
            </a:pPr>
            <a:r>
              <a:rPr lang="pl-PL" sz="2100" dirty="0" smtClean="0"/>
              <a:t>osoby starsze, które pragną zapobiegać chorobom dziąseł.</a:t>
            </a:r>
          </a:p>
        </p:txBody>
      </p:sp>
    </p:spTree>
    <p:extLst>
      <p:ext uri="{BB962C8B-B14F-4D97-AF65-F5344CB8AC3E}">
        <p14:creationId xmlns:p14="http://schemas.microsoft.com/office/powerpoint/2010/main" val="15708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250825" y="33338"/>
            <a:ext cx="8642350" cy="658812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Strategia STP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50" y="620713"/>
            <a:ext cx="8964613" cy="5903912"/>
          </a:xfrm>
        </p:spPr>
        <p:txBody>
          <a:bodyPr/>
          <a:lstStyle/>
          <a:p>
            <a:pPr marL="457200" indent="-457200">
              <a:buFont typeface="Times New Roman" pitchFamily="18" charset="0"/>
              <a:buAutoNum type="arabicPeriod" startAt="2"/>
            </a:pPr>
            <a:r>
              <a:rPr lang="pl-PL" altLang="pl-PL" sz="1800" b="1" smtClean="0"/>
              <a:t>Wybór segmentów docelowych (Targeting)</a:t>
            </a:r>
          </a:p>
          <a:p>
            <a:pPr marL="857250" lvl="1" indent="-457200"/>
            <a:r>
              <a:rPr lang="pl-PL" altLang="pl-PL" sz="1800" smtClean="0"/>
              <a:t>z wyodrębnionych segmentów wybiera się te, które są najatrakcyjniejsze dla firmy pod względem określonych kryteriów, np. opłacalności, tempa wzrostu rynku.</a:t>
            </a:r>
          </a:p>
          <a:p>
            <a:pPr marL="857250" lvl="1" indent="-457200"/>
            <a:r>
              <a:rPr lang="pl-PL" altLang="pl-PL" sz="1800" smtClean="0"/>
              <a:t>Możliwe są tu następujące wybory:</a:t>
            </a:r>
          </a:p>
          <a:p>
            <a:pPr marL="1257300" lvl="2" indent="-457200"/>
            <a:r>
              <a:rPr lang="pl-PL" altLang="pl-PL" sz="1800" b="1" smtClean="0"/>
              <a:t>koncentracja jednosegmentowa </a:t>
            </a:r>
            <a:r>
              <a:rPr lang="pl-PL" altLang="pl-PL" sz="1800" smtClean="0"/>
              <a:t>– gdy firma spośród wielu segmentów decyduje się skierować swoją ofertę tylko na jeden z nich, np. firma Volkswagen w USA nastawiona jest na produkcję tylko małych samochodów osobowych,</a:t>
            </a:r>
          </a:p>
          <a:p>
            <a:pPr marL="1257300" lvl="2" indent="-457200"/>
            <a:r>
              <a:rPr lang="pl-PL" altLang="pl-PL" sz="1800" b="1" smtClean="0"/>
              <a:t>specjalizacja selektywna </a:t>
            </a:r>
            <a:r>
              <a:rPr lang="pl-PL" altLang="pl-PL" sz="1800" smtClean="0"/>
              <a:t>– gdy firma wybiera pewną liczbę segmentów, co najmniej 2, z których każdy jest dla niej atrakcyjny i odpowiada jej celom i zasobom. Np. firma Nivea produkuje oddzielnie kosmetyki dla 3 dużych segmentów rynku: dzieci, kobiet oraz mężczyzn,</a:t>
            </a:r>
          </a:p>
          <a:p>
            <a:pPr marL="1257300" lvl="2" indent="-457200"/>
            <a:r>
              <a:rPr lang="pl-PL" altLang="pl-PL" sz="1800" b="1" smtClean="0"/>
              <a:t>specjalizacja produktowa </a:t>
            </a:r>
            <a:r>
              <a:rPr lang="pl-PL" altLang="pl-PL" sz="1800" smtClean="0"/>
              <a:t>– firma koncentruje się na sprzedaży jednego produktu, który oferuje w kilku segmentach, np. producent mikroskopów sprzedaje je do uniwersytetów, szpitali, laboratoriów, agencji rządowych itd.</a:t>
            </a:r>
          </a:p>
          <a:p>
            <a:pPr marL="1257300" lvl="2" indent="-457200"/>
            <a:r>
              <a:rPr lang="pl-PL" altLang="pl-PL" sz="1800" b="1" smtClean="0"/>
              <a:t>specjalizacja rynkowa </a:t>
            </a:r>
            <a:r>
              <a:rPr lang="pl-PL" altLang="pl-PL" sz="1800" smtClean="0"/>
              <a:t>– firma koncentruje się na maksymalnie pełnej obsłudze jednego segmentu rynku, np. firma dostarczająca pełną gamę produktów i usług dla laboratoriów uniwersyteckich – sprzęt, odczynniki, serwis sprzętu, szkolenia pracowników.</a:t>
            </a:r>
          </a:p>
          <a:p>
            <a:pPr marL="1257300" lvl="2" indent="-457200"/>
            <a:r>
              <a:rPr lang="pl-PL" altLang="pl-PL" sz="1800" b="1" smtClean="0"/>
              <a:t>pełne pokrycie rynku </a:t>
            </a:r>
            <a:r>
              <a:rPr lang="pl-PL" altLang="pl-PL" sz="1800" smtClean="0"/>
              <a:t>– firma usiłuje zaspokajać potrzeby wszystkich grup klientów, np. Microsoft dostarcza oprogramowanie dla klientów indywidualnych, szkół, małych i dużych przedsiębiorstw, instytucji publicznych itd.</a:t>
            </a:r>
          </a:p>
        </p:txBody>
      </p:sp>
    </p:spTree>
    <p:extLst>
      <p:ext uri="{BB962C8B-B14F-4D97-AF65-F5344CB8AC3E}">
        <p14:creationId xmlns:p14="http://schemas.microsoft.com/office/powerpoint/2010/main" val="3485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6604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Strategia STP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50" y="765175"/>
            <a:ext cx="8964613" cy="5903913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Aft>
                <a:spcPts val="500"/>
              </a:spcAft>
              <a:buFont typeface="Times New Roman" pitchFamily="18" charset="0"/>
              <a:buAutoNum type="arabicPeriod" startAt="3"/>
            </a:pPr>
            <a:r>
              <a:rPr lang="pl-PL" altLang="pl-PL" sz="2500" b="1" smtClean="0"/>
              <a:t>Pozycjonowanie oferty rynkowej (Positioning)</a:t>
            </a:r>
          </a:p>
          <a:p>
            <a:pPr marL="857250" lvl="1" indent="-457200">
              <a:lnSpc>
                <a:spcPct val="110000"/>
              </a:lnSpc>
              <a:spcAft>
                <a:spcPts val="500"/>
              </a:spcAft>
            </a:pPr>
            <a:r>
              <a:rPr lang="pl-PL" altLang="pl-PL" sz="2500" smtClean="0"/>
              <a:t>sprowadza się do określenia jakie produkty będą kierowane na poszczególne segmenty oraz w jaki sposób będzie kreowana przewaga konkurencyjna w poszczególnych segmentach rynku, </a:t>
            </a:r>
          </a:p>
          <a:p>
            <a:pPr marL="857250" lvl="1" indent="-457200">
              <a:lnSpc>
                <a:spcPct val="110000"/>
              </a:lnSpc>
              <a:spcAft>
                <a:spcPts val="500"/>
              </a:spcAft>
            </a:pPr>
            <a:r>
              <a:rPr lang="pl-PL" altLang="pl-PL" sz="2500" smtClean="0"/>
              <a:t>wśród metod budowania przewagi konkurencyjnej można wyróżnić np. w wysoką jakość, niską cenę, najlepszą obsługę, przywiązanie do tradycji, personalizację oferty, szeroki zasięg geograficzny, działania dystrybucyjne, serwis i szereg innych czynników.</a:t>
            </a:r>
          </a:p>
        </p:txBody>
      </p:sp>
    </p:spTree>
    <p:extLst>
      <p:ext uri="{BB962C8B-B14F-4D97-AF65-F5344CB8AC3E}">
        <p14:creationId xmlns:p14="http://schemas.microsoft.com/office/powerpoint/2010/main" val="24597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50" y="620713"/>
            <a:ext cx="8964613" cy="5903912"/>
          </a:xfrm>
        </p:spPr>
        <p:txBody>
          <a:bodyPr/>
          <a:lstStyle/>
          <a:p>
            <a:pPr marL="457200" indent="-457200">
              <a:spcAft>
                <a:spcPts val="800"/>
              </a:spcAft>
            </a:pPr>
            <a:r>
              <a:rPr lang="pl-PL" altLang="pl-PL" sz="2200" smtClean="0"/>
              <a:t>Burza mózgów jest metodą heurystyczną, służącą do twórczego rozwiązywania problemów</a:t>
            </a:r>
          </a:p>
          <a:p>
            <a:pPr marL="457200" indent="-457200">
              <a:spcAft>
                <a:spcPts val="800"/>
              </a:spcAft>
            </a:pPr>
            <a:r>
              <a:rPr lang="pl-PL" altLang="pl-PL" sz="2200" smtClean="0"/>
              <a:t>Pozwala ona zwiększyć efektywność grupowego rozwiązywania problemów i dojścia do właściwego rozwiązania.</a:t>
            </a:r>
          </a:p>
          <a:p>
            <a:pPr marL="457200" indent="-457200">
              <a:spcAft>
                <a:spcPts val="800"/>
              </a:spcAft>
            </a:pPr>
            <a:r>
              <a:rPr lang="pl-PL" altLang="pl-PL" sz="2200" smtClean="0"/>
              <a:t>Problem do rozwiązania powinien być ściśle zdefiniowany, żeby grupa uczestników dobrze go rozumiała. Grupa powinna wyznaczyć jedną osobę, która będzie prowadzić burzę mózgów i zapisywać podawane pomysły na tablicy tak, aby wszyscy je wiedzieli.</a:t>
            </a:r>
          </a:p>
          <a:p>
            <a:pPr marL="457200" indent="-457200">
              <a:spcAft>
                <a:spcPts val="800"/>
              </a:spcAft>
            </a:pPr>
            <a:r>
              <a:rPr lang="pl-PL" altLang="pl-PL" sz="2200" i="1" smtClean="0"/>
              <a:t>„Pamiętajcie, potrzebujemy tak wiele pomysłów jak tylko jest to możliwe – im będą bardziej śmiałe, tym lepiej i pamiętajcie – nie dokonujemy żadnej oceny”</a:t>
            </a:r>
          </a:p>
          <a:p>
            <a:pPr marL="457200" indent="-457200">
              <a:spcAft>
                <a:spcPts val="800"/>
              </a:spcAft>
            </a:pPr>
            <a:r>
              <a:rPr lang="pl-PL" altLang="pl-PL" sz="2200" smtClean="0"/>
              <a:t>Napływające pomysły powodują, iż jeden pomysł staje się inspiracją dla kolejnego i w ciągu trwania burzy mózgów może pojawić się ten, nadający się na rozwiązanie problemu.</a:t>
            </a:r>
          </a:p>
          <a:p>
            <a:pPr marL="457200" indent="-457200">
              <a:spcAft>
                <a:spcPts val="800"/>
              </a:spcAft>
            </a:pPr>
            <a:endParaRPr lang="pl-PL" altLang="pl-PL" sz="2200" smtClean="0"/>
          </a:p>
          <a:p>
            <a:pPr marL="457200" indent="-457200">
              <a:spcAft>
                <a:spcPts val="800"/>
              </a:spcAft>
            </a:pPr>
            <a:endParaRPr lang="pl-PL" altLang="pl-PL" sz="2200" smtClean="0"/>
          </a:p>
        </p:txBody>
      </p:sp>
      <p:sp>
        <p:nvSpPr>
          <p:cNvPr id="22531" name="Tytuł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658813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Burza mózgów</a:t>
            </a:r>
          </a:p>
        </p:txBody>
      </p:sp>
    </p:spTree>
    <p:extLst>
      <p:ext uri="{BB962C8B-B14F-4D97-AF65-F5344CB8AC3E}">
        <p14:creationId xmlns:p14="http://schemas.microsoft.com/office/powerpoint/2010/main" val="272948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50" y="620713"/>
            <a:ext cx="8964613" cy="5903912"/>
          </a:xfrm>
        </p:spPr>
        <p:txBody>
          <a:bodyPr/>
          <a:lstStyle/>
          <a:p>
            <a:pPr marL="457200" indent="-457200"/>
            <a:r>
              <a:rPr lang="pl-PL" altLang="pl-PL" sz="2100" smtClean="0"/>
              <a:t>Twórca metody, Alex Osborn sformułował cztery zasady, które warunkują i maksymalizują efektywne przeprowadzenie burzy mózgów:</a:t>
            </a:r>
          </a:p>
          <a:p>
            <a:pPr marL="857250" lvl="1" indent="-457200">
              <a:buFont typeface="Times New Roman" pitchFamily="18" charset="0"/>
              <a:buAutoNum type="arabicPeriod"/>
            </a:pPr>
            <a:r>
              <a:rPr lang="pl-PL" altLang="pl-PL" sz="2100" b="1" smtClean="0"/>
              <a:t>Wykluczenie krytyki </a:t>
            </a:r>
            <a:r>
              <a:rPr lang="pl-PL" altLang="pl-PL" sz="2100" smtClean="0"/>
              <a:t>– negatywne uwagi dotyczące pomysłów muszą być pozostawione na okres późniejszy</a:t>
            </a:r>
          </a:p>
          <a:p>
            <a:pPr marL="857250" lvl="1" indent="-457200">
              <a:buFont typeface="Times New Roman" pitchFamily="18" charset="0"/>
              <a:buAutoNum type="arabicPeriod"/>
            </a:pPr>
            <a:r>
              <a:rPr lang="pl-PL" altLang="pl-PL" sz="2100" b="1" smtClean="0"/>
              <a:t>Popieranie pomysłowości </a:t>
            </a:r>
            <a:r>
              <a:rPr lang="pl-PL" altLang="pl-PL" sz="2100" smtClean="0"/>
              <a:t>– im bardziej śmiałe pomysły, tym lepiej. Łatwiej jest coś złagodzić niż później rozwinąć</a:t>
            </a:r>
          </a:p>
          <a:p>
            <a:pPr marL="857250" lvl="1" indent="-457200">
              <a:buFont typeface="Times New Roman" pitchFamily="18" charset="0"/>
              <a:buAutoNum type="arabicPeriod"/>
            </a:pPr>
            <a:r>
              <a:rPr lang="pl-PL" altLang="pl-PL" sz="2100" b="1" smtClean="0"/>
              <a:t>Zachęcanie do tworzenia wielu pomysłów </a:t>
            </a:r>
            <a:r>
              <a:rPr lang="pl-PL" altLang="pl-PL" sz="2100" smtClean="0"/>
              <a:t>– im większa liczba pomysłów, tym większa jest szansa na uzyskanie wartościowego rozwiązania</a:t>
            </a:r>
          </a:p>
          <a:p>
            <a:pPr marL="857250" lvl="1" indent="-457200">
              <a:buFont typeface="Times New Roman" pitchFamily="18" charset="0"/>
              <a:buAutoNum type="arabicPeriod"/>
            </a:pPr>
            <a:r>
              <a:rPr lang="pl-PL" altLang="pl-PL" sz="2100" b="1" smtClean="0"/>
              <a:t>Zachęcanie do łączenia i ulepszania pomysłów </a:t>
            </a:r>
            <a:r>
              <a:rPr lang="pl-PL" altLang="pl-PL" sz="2100" smtClean="0"/>
              <a:t>– uczestnicy powinni proponować w jaki sposób pomysły innych osób mogą zostać połączone w celu stworzenia dalszych, nowych pomysłów.</a:t>
            </a:r>
          </a:p>
          <a:p>
            <a:pPr marL="457200" indent="-457200"/>
            <a:r>
              <a:rPr lang="pl-PL" altLang="pl-PL" sz="2100" smtClean="0"/>
              <a:t>Krytyka następuje dopiero po zakończeniu burzy mózgów i służy do wyboru pomysłów pasujących do rozwiązania początkowo wyznaczonego problemu.</a:t>
            </a:r>
          </a:p>
          <a:p>
            <a:pPr marL="457200" indent="-457200"/>
            <a:r>
              <a:rPr lang="pl-PL" altLang="pl-PL" sz="2100" smtClean="0"/>
              <a:t>Często wybrane pomysły poddaje się dyskusji lub ocenie eksperckiej (zewnętrznej). Taka metoda w większości przypadków prowadzi do skutecznego rozwiązania problemu.</a:t>
            </a:r>
          </a:p>
          <a:p>
            <a:pPr marL="457200" indent="-457200"/>
            <a:endParaRPr lang="pl-PL" altLang="pl-PL" sz="2100" smtClean="0"/>
          </a:p>
          <a:p>
            <a:pPr marL="457200" indent="-457200"/>
            <a:endParaRPr lang="pl-PL" altLang="pl-PL" sz="2100" smtClean="0"/>
          </a:p>
        </p:txBody>
      </p:sp>
      <p:sp>
        <p:nvSpPr>
          <p:cNvPr id="23555" name="Tytuł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658813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Burza mózgów</a:t>
            </a:r>
          </a:p>
        </p:txBody>
      </p:sp>
    </p:spTree>
    <p:extLst>
      <p:ext uri="{BB962C8B-B14F-4D97-AF65-F5344CB8AC3E}">
        <p14:creationId xmlns:p14="http://schemas.microsoft.com/office/powerpoint/2010/main" val="19220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0" y="1916832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dirty="0">
                <a:solidFill>
                  <a:srgbClr val="000099"/>
                </a:solidFill>
              </a:rPr>
              <a:t>Trening menedżerski </a:t>
            </a:r>
            <a:r>
              <a:rPr lang="pl-PL" altLang="pl-PL" sz="4000" dirty="0" smtClean="0">
                <a:solidFill>
                  <a:srgbClr val="000099"/>
                </a:solidFill>
              </a:rPr>
              <a:t>6</a:t>
            </a:r>
            <a:endParaRPr lang="pl-PL" altLang="pl-PL" sz="40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40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4000" dirty="0" smtClean="0">
                <a:solidFill>
                  <a:srgbClr val="000099"/>
                </a:solidFill>
              </a:rPr>
              <a:t>„Najważniejszy jest klient”</a:t>
            </a:r>
            <a:endParaRPr lang="pl-PL" altLang="pl-PL" sz="4000" dirty="0">
              <a:solidFill>
                <a:srgbClr val="000099"/>
              </a:solidFill>
            </a:endParaRPr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5000"/>
              </a:spcBef>
              <a:buFontTx/>
              <a:buNone/>
            </a:pPr>
            <a:endParaRPr lang="pl-PL" altLang="pl-PL" sz="3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ytuł 1"/>
          <p:cNvSpPr>
            <a:spLocks noGrp="1"/>
          </p:cNvSpPr>
          <p:nvPr>
            <p:ph type="title"/>
          </p:nvPr>
        </p:nvSpPr>
        <p:spPr>
          <a:xfrm>
            <a:off x="250825" y="320675"/>
            <a:ext cx="8642350" cy="660400"/>
          </a:xfrm>
        </p:spPr>
        <p:txBody>
          <a:bodyPr/>
          <a:lstStyle/>
          <a:p>
            <a:r>
              <a:rPr lang="pl-PL" altLang="pl-PL" sz="3600" b="1" dirty="0" smtClean="0">
                <a:solidFill>
                  <a:srgbClr val="000099"/>
                </a:solidFill>
              </a:rPr>
              <a:t>Outsourcing</a:t>
            </a:r>
            <a:endParaRPr lang="pl-PL" altLang="pl-PL" sz="3500" b="1" dirty="0" smtClean="0">
              <a:solidFill>
                <a:srgbClr val="000099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474788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5000"/>
              </a:lnSpc>
              <a:spcBef>
                <a:spcPts val="1000"/>
              </a:spcBef>
              <a:defRPr/>
            </a:pPr>
            <a:r>
              <a:rPr lang="pl-PL" altLang="pl-PL" sz="2800" b="0" kern="0" dirty="0" smtClean="0"/>
              <a:t>Outsourcing - metoda, która sprowadza się do </a:t>
            </a:r>
            <a:r>
              <a:rPr lang="pl-PL" altLang="pl-PL" sz="2800" kern="0" dirty="0" smtClean="0"/>
              <a:t>zawężenia zakresu zadań przedsiębiorstwa</a:t>
            </a:r>
            <a:r>
              <a:rPr lang="pl-PL" altLang="pl-PL" sz="2800" b="0" kern="0" dirty="0" smtClean="0"/>
              <a:t> i powierzenia ich wykonywania </a:t>
            </a:r>
            <a:r>
              <a:rPr lang="pl-PL" altLang="pl-PL" sz="2800" kern="0" dirty="0" smtClean="0"/>
              <a:t>partnerowi zewnętrznemu</a:t>
            </a:r>
            <a:r>
              <a:rPr lang="pl-PL" altLang="pl-PL" sz="2800" b="0" kern="0" dirty="0" smtClean="0"/>
              <a:t>. </a:t>
            </a:r>
          </a:p>
          <a:p>
            <a:pPr>
              <a:lnSpc>
                <a:spcPct val="105000"/>
              </a:lnSpc>
              <a:spcBef>
                <a:spcPts val="1000"/>
              </a:spcBef>
              <a:defRPr/>
            </a:pPr>
            <a:r>
              <a:rPr lang="pl-PL" altLang="pl-PL" sz="2800" b="0" kern="0" dirty="0" smtClean="0"/>
              <a:t>Idea outsourcingu zakłada, że </a:t>
            </a:r>
            <a:r>
              <a:rPr lang="pl-PL" altLang="pl-PL" sz="2800" kern="0" dirty="0" smtClean="0"/>
              <a:t>dla prawie każdej</a:t>
            </a:r>
            <a:r>
              <a:rPr lang="pl-PL" altLang="pl-PL" sz="2800" b="0" kern="0" dirty="0" smtClean="0"/>
              <a:t> funkcji, obszaru, procesu realizowanych w strukturze organizacyjnej przedsiębiorstwa można znaleźć alternatywę w postaci usług oferowanych przez </a:t>
            </a:r>
            <a:r>
              <a:rPr lang="pl-PL" altLang="pl-PL" sz="2800" kern="0" dirty="0" smtClean="0"/>
              <a:t>zewnętrzne, wyspecjalizowane przedsiębiorstwa</a:t>
            </a:r>
            <a:endParaRPr lang="pl-PL" altLang="pl-PL" sz="2800" b="0" kern="0" dirty="0"/>
          </a:p>
          <a:p>
            <a:pPr>
              <a:lnSpc>
                <a:spcPct val="105000"/>
              </a:lnSpc>
              <a:spcBef>
                <a:spcPts val="1000"/>
              </a:spcBef>
              <a:defRPr/>
            </a:pPr>
            <a:r>
              <a:rPr lang="pl-PL" altLang="pl-PL" sz="2800" b="0" kern="0" dirty="0" smtClean="0"/>
              <a:t>Główne rodzaje outsourcingu: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610" name="Group 2"/>
          <p:cNvGraphicFramePr>
            <a:graphicFrameLocks noGrp="1"/>
          </p:cNvGraphicFramePr>
          <p:nvPr/>
        </p:nvGraphicFramePr>
        <p:xfrm>
          <a:off x="323850" y="115888"/>
          <a:ext cx="8569325" cy="6620196"/>
        </p:xfrm>
        <a:graphic>
          <a:graphicData uri="http://schemas.openxmlformats.org/drawingml/2006/table">
            <a:tbl>
              <a:tblPr/>
              <a:tblGrid>
                <a:gridCol w="2082800"/>
                <a:gridCol w="3241675"/>
                <a:gridCol w="3244850"/>
              </a:tblGrid>
              <a:tr h="647560">
                <a:tc rowSpan="2">
                  <a:txBody>
                    <a:bodyPr/>
                    <a:lstStyle/>
                    <a:p>
                      <a:pPr marL="0" marR="0" lvl="0" indent="215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outsourcing</a:t>
                      </a:r>
                    </a:p>
                    <a:p>
                      <a:pPr marL="0" marR="0" lvl="0" indent="215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15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15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 </a:t>
                      </a:r>
                    </a:p>
                    <a:p>
                      <a:pPr marL="0" marR="0" lvl="0" indent="215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przekazania działalności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Outsourcing kapitałowy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Outsourcing kontraktowy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62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stała współpraca z podmiotem powiązanym kapitałowo i właścicielsko</a:t>
                      </a:r>
                      <a:endParaRPr kumimoji="0" lang="pl-PL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stała współpraca z podmiotem niezależnym kapitałowo</a:t>
                      </a:r>
                      <a:endParaRPr kumimoji="0" lang="pl-PL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4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wydzielenie działań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15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Wydzielenie kapitałowe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stworzenie na bazie kadrowej, infrastrukturalnej, organizacyjnej i kapitałowej nowego podmiotu zależnego, który rozpoczyna samodzielny byt rynkowy; świadczy on usługi jednostce macierzystej, jak również podmiotom zewnętrznym.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15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Wydzielenie kontraktowe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15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likwidacja dotychczas realizowanej funkcji w przedsiębiorstwie i nawiązanie sformalizowanej współpracy z zewnętrznym, niezależnym dostawcą, który zapewnia realizację zadań; możliwość częściowego transferu kadry i innych zasobów do dostawcy.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5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zlecanie działań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15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Zlecenie kapitałowe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15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zakup udziałów lub akcji w firmie świadczącej wymagane usługi lub realizującej określone zadania; w efekcie następuje przejęcie kapitałowe i powstanie podmiotu zależnego.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15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Zlecenie kontraktowe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15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nawiązanie współpracy z niezależnym kapitałowo i właścicielsko dostawcą, który rozpoczyna realizację określonej funkcji.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5671" name="Rectangle 23"/>
          <p:cNvSpPr>
            <a:spLocks noChangeArrowheads="1"/>
          </p:cNvSpPr>
          <p:nvPr/>
        </p:nvSpPr>
        <p:spPr bwMode="auto">
          <a:xfrm>
            <a:off x="381000" y="407988"/>
            <a:ext cx="1123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pl-PL" altLang="pl-PL" sz="2200" b="0">
              <a:solidFill>
                <a:srgbClr val="000000"/>
              </a:solidFill>
            </a:endParaRPr>
          </a:p>
        </p:txBody>
      </p:sp>
      <p:sp>
        <p:nvSpPr>
          <p:cNvPr id="155672" name="Line 24"/>
          <p:cNvSpPr>
            <a:spLocks noChangeShapeType="1"/>
          </p:cNvSpPr>
          <p:nvPr/>
        </p:nvSpPr>
        <p:spPr bwMode="auto">
          <a:xfrm>
            <a:off x="323850" y="188913"/>
            <a:ext cx="2089150" cy="16557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Zarządzanie - funkcje zarządzania</a:t>
            </a:r>
          </a:p>
        </p:txBody>
      </p:sp>
      <p:sp>
        <p:nvSpPr>
          <p:cNvPr id="3758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l-PL" altLang="pl-PL" sz="3000" b="1" smtClean="0">
                <a:solidFill>
                  <a:srgbClr val="000099"/>
                </a:solidFill>
              </a:rPr>
              <a:t>Planowanie i podejmowanie decyzji</a:t>
            </a:r>
            <a:endParaRPr lang="pl-PL" altLang="pl-PL" sz="2500" smtClean="0"/>
          </a:p>
          <a:p>
            <a:pPr lvl="1"/>
            <a:r>
              <a:rPr lang="pl-PL" altLang="pl-PL" sz="2400" smtClean="0"/>
              <a:t>wytyczanie celów organizacji oraz określanie sposobu ich najlepszej realizacji,</a:t>
            </a:r>
          </a:p>
          <a:p>
            <a:pPr lvl="1"/>
            <a:r>
              <a:rPr lang="pl-PL" altLang="pl-PL" sz="2400" smtClean="0"/>
              <a:t>podejmowanie decyzji, czyli wybór sposobów działania spośród zestawu dostępnych możliwości.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pl-PL" altLang="pl-PL" sz="3000" b="1" smtClean="0">
                <a:solidFill>
                  <a:srgbClr val="000099"/>
                </a:solidFill>
              </a:rPr>
              <a:t>Organizowanie</a:t>
            </a:r>
            <a:endParaRPr lang="pl-PL" altLang="pl-PL" sz="2500" smtClean="0"/>
          </a:p>
          <a:p>
            <a:pPr lvl="1"/>
            <a:r>
              <a:rPr lang="pl-PL" altLang="pl-PL" sz="2400" smtClean="0"/>
              <a:t>logiczne grupowanie działań i zasobów,</a:t>
            </a:r>
          </a:p>
          <a:p>
            <a:pPr lvl="1"/>
            <a:r>
              <a:rPr lang="pl-PL" altLang="pl-PL" sz="2400" smtClean="0"/>
              <a:t>proces porządkowania i rozdzielania pracy, przydzielania uprawnień decyzyjnych i zasobów poszczególnym członkom organizacji, tak by mogli realizować jej cele,</a:t>
            </a:r>
          </a:p>
          <a:p>
            <a:pPr lvl="1"/>
            <a:r>
              <a:rPr lang="pl-PL" altLang="pl-PL" sz="2400" smtClean="0"/>
              <a:t>składa się na nie: podział pracy, dobór personelu, tworzenie struktury organizacyjnej przedsiębiorstwa, podział obowiązków pomiędzy komórki organizacyjne i stanowiska pracy.</a:t>
            </a:r>
          </a:p>
        </p:txBody>
      </p:sp>
    </p:spTree>
    <p:extLst>
      <p:ext uri="{BB962C8B-B14F-4D97-AF65-F5344CB8AC3E}">
        <p14:creationId xmlns:p14="http://schemas.microsoft.com/office/powerpoint/2010/main" val="280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ytuł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660400"/>
          </a:xfrm>
        </p:spPr>
        <p:txBody>
          <a:bodyPr/>
          <a:lstStyle/>
          <a:p>
            <a:r>
              <a:rPr lang="pl-PL" altLang="pl-PL" sz="3600" b="1" smtClean="0">
                <a:solidFill>
                  <a:srgbClr val="000099"/>
                </a:solidFill>
              </a:rPr>
              <a:t>Cechy outsourcingu</a:t>
            </a:r>
            <a:endParaRPr lang="pl-PL" altLang="pl-PL" sz="3500" b="1" smtClean="0">
              <a:solidFill>
                <a:srgbClr val="000099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90805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500"/>
              </a:spcBef>
              <a:defRPr/>
            </a:pPr>
            <a:r>
              <a:rPr lang="pl-PL" altLang="pl-PL" sz="2300" b="0" kern="0" dirty="0" smtClean="0"/>
              <a:t>Rekomendacja do stosowania w stosunku do tych obszarów firmy, </a:t>
            </a:r>
            <a:r>
              <a:rPr lang="pl-PL" altLang="pl-PL" sz="2300" kern="0" dirty="0" smtClean="0"/>
              <a:t>które nie są uznawane </a:t>
            </a:r>
            <a:r>
              <a:rPr lang="pl-PL" altLang="pl-PL" sz="2300" u="sng" kern="0" dirty="0" smtClean="0"/>
              <a:t>za obszary kluczowe</a:t>
            </a:r>
            <a:r>
              <a:rPr lang="pl-PL" altLang="pl-PL" sz="2300" b="0" kern="0" dirty="0" smtClean="0"/>
              <a:t>, w podstawowy sposób decydujące o przewadze rynkowej firmy.</a:t>
            </a:r>
          </a:p>
          <a:p>
            <a:pPr lvl="1">
              <a:spcBef>
                <a:spcPts val="500"/>
              </a:spcBef>
              <a:defRPr/>
            </a:pPr>
            <a:r>
              <a:rPr lang="pl-PL" altLang="pl-PL" sz="2300" b="0" kern="0" dirty="0" smtClean="0"/>
              <a:t>stosowany w odniesieniu do obszarów uzupełniających</a:t>
            </a:r>
          </a:p>
          <a:p>
            <a:pPr>
              <a:spcBef>
                <a:spcPts val="500"/>
              </a:spcBef>
              <a:defRPr/>
            </a:pPr>
            <a:r>
              <a:rPr lang="pl-PL" altLang="pl-PL" sz="2300" b="0" kern="0" dirty="0" smtClean="0"/>
              <a:t>Nastawiony na budowanie trwałych relacji partnerskich z dostawcami, które pozwalają dzielić się zarówno korzyściami, jak i ryzykiem ze współpracy.</a:t>
            </a:r>
          </a:p>
          <a:p>
            <a:pPr lvl="1">
              <a:spcBef>
                <a:spcPts val="500"/>
              </a:spcBef>
              <a:defRPr/>
            </a:pPr>
            <a:r>
              <a:rPr lang="pl-PL" altLang="pl-PL" sz="2300" b="0" kern="0" dirty="0" smtClean="0"/>
              <a:t>Nie jest to zwykła relacja dostawca-odbiorca (</a:t>
            </a:r>
            <a:r>
              <a:rPr lang="pl-PL" altLang="pl-PL" sz="2300" b="0" kern="0" dirty="0" err="1" smtClean="0"/>
              <a:t>umowa-zlecenie</a:t>
            </a:r>
            <a:r>
              <a:rPr lang="pl-PL" altLang="pl-PL" sz="2300" b="0" kern="0" dirty="0" smtClean="0"/>
              <a:t>), lecz układ partnerski, w którym obie strony są mocno osadzone .</a:t>
            </a:r>
          </a:p>
          <a:p>
            <a:pPr>
              <a:spcBef>
                <a:spcPts val="500"/>
              </a:spcBef>
              <a:defRPr/>
            </a:pPr>
            <a:r>
              <a:rPr lang="pl-PL" altLang="pl-PL" sz="2300" b="0" kern="0" dirty="0" smtClean="0"/>
              <a:t>Dwukierunkowa wymiana zasobów i informacji dotyczącej wzajemnej współpracy, koordynacji działań i zaufania.</a:t>
            </a:r>
          </a:p>
          <a:p>
            <a:pPr>
              <a:spcBef>
                <a:spcPts val="500"/>
              </a:spcBef>
              <a:defRPr/>
            </a:pPr>
            <a:r>
              <a:rPr lang="pl-PL" altLang="pl-PL" sz="2300" b="0" kern="0" dirty="0" smtClean="0"/>
              <a:t>Długoterminowy charakter.</a:t>
            </a:r>
          </a:p>
          <a:p>
            <a:pPr>
              <a:spcBef>
                <a:spcPts val="500"/>
              </a:spcBef>
              <a:defRPr/>
            </a:pPr>
            <a:r>
              <a:rPr lang="pl-PL" altLang="pl-PL" sz="2300" b="0" kern="0" dirty="0" smtClean="0"/>
              <a:t>Przeniesienie odpowiedzialności za realizację funkcji na dostawcę</a:t>
            </a:r>
          </a:p>
          <a:p>
            <a:pPr>
              <a:spcBef>
                <a:spcPts val="500"/>
              </a:spcBef>
              <a:defRPr/>
            </a:pPr>
            <a:r>
              <a:rPr lang="pl-PL" altLang="pl-PL" sz="2300" b="0" kern="0" dirty="0" smtClean="0"/>
              <a:t>Sformalizowanie współpracy na podstawie pisemnej umowy (kontraktu).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Korzyści z wykorzystania outsourcingu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41148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pl-PL" sz="2200" b="1" smtClean="0"/>
              <a:t>Korzyści strategiczne:</a:t>
            </a:r>
            <a:r>
              <a:rPr lang="pl-PL" altLang="pl-PL" sz="2200" smtClean="0"/>
              <a:t> </a:t>
            </a:r>
          </a:p>
          <a:p>
            <a:pPr lvl="1"/>
            <a:r>
              <a:rPr lang="pl-PL" altLang="pl-PL" sz="2200" smtClean="0"/>
              <a:t>skoncentrowanie się przedsiębiorstwa na działalności kluczowej i rozwijanie kluczowych kompetencji,</a:t>
            </a:r>
          </a:p>
          <a:p>
            <a:pPr lvl="1"/>
            <a:r>
              <a:rPr lang="pl-PL" altLang="pl-PL" sz="2200" smtClean="0"/>
              <a:t>dostęp do zasobów lub umiejętności, których przedsiębiorstwo nie posiada w swojej strukturze lub na które go nie stać,</a:t>
            </a:r>
          </a:p>
          <a:p>
            <a:pPr lvl="1"/>
            <a:r>
              <a:rPr lang="pl-PL" altLang="pl-PL" sz="2200" smtClean="0"/>
              <a:t>bezinwestycyjny rozwój niektórych sfer przedsiębiorstwa - dostawca usługi sam inwestuje w technologię.</a:t>
            </a:r>
          </a:p>
          <a:p>
            <a:pPr>
              <a:buFontTx/>
              <a:buNone/>
            </a:pPr>
            <a:endParaRPr lang="pl-PL" altLang="pl-PL" sz="1800" smtClean="0"/>
          </a:p>
          <a:p>
            <a:pPr>
              <a:buFontTx/>
              <a:buNone/>
            </a:pPr>
            <a:r>
              <a:rPr lang="pl-PL" altLang="pl-PL" sz="2200" b="1" smtClean="0"/>
              <a:t>Korzyści ekonomiczno-finansowe:</a:t>
            </a:r>
            <a:endParaRPr lang="pl-PL" altLang="pl-PL" sz="2200" smtClean="0"/>
          </a:p>
          <a:p>
            <a:pPr lvl="1"/>
            <a:r>
              <a:rPr lang="pl-PL" altLang="pl-PL" sz="2200" smtClean="0"/>
              <a:t>ograniczenie kosztów realizacji funkcji (ograniczenie zatrudnienia i zasobów)</a:t>
            </a:r>
          </a:p>
          <a:p>
            <a:pPr lvl="1"/>
            <a:r>
              <a:rPr lang="pl-PL" altLang="pl-PL" sz="2200" smtClean="0"/>
              <a:t>zamiana kosztów stałych w zmienne</a:t>
            </a:r>
          </a:p>
          <a:p>
            <a:pPr lvl="1"/>
            <a:r>
              <a:rPr lang="pl-PL" altLang="pl-PL" sz="2200" smtClean="0"/>
              <a:t>zwiększenie przychodów firmy związane z koncentracją na kluczowej działalności</a:t>
            </a:r>
          </a:p>
          <a:p>
            <a:pPr lvl="1"/>
            <a:r>
              <a:rPr lang="pl-PL" altLang="pl-PL" sz="2200" smtClean="0"/>
              <a:t>uzyskanie dodatkowych przychodów w przypadku wydzielenia funkcji.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Korzyści z wykorzystania outsourcingu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98525"/>
            <a:ext cx="8534400" cy="41148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pl-PL" sz="2100" b="1" smtClean="0"/>
              <a:t>Korzyści organizacyjno-kadrowe:</a:t>
            </a:r>
            <a:endParaRPr lang="pl-PL" altLang="pl-PL" sz="2100" smtClean="0"/>
          </a:p>
          <a:p>
            <a:pPr lvl="1"/>
            <a:r>
              <a:rPr lang="pl-PL" altLang="pl-PL" sz="2100" smtClean="0"/>
              <a:t>wyzwolenie wewnętrznych zasobów i czasu kierownictwa,</a:t>
            </a:r>
          </a:p>
          <a:p>
            <a:pPr lvl="1"/>
            <a:r>
              <a:rPr lang="pl-PL" altLang="pl-PL" sz="2100" smtClean="0"/>
              <a:t>zmniejszenie ryzyka prowadzenia działalności gospodarczej,</a:t>
            </a:r>
          </a:p>
          <a:p>
            <a:pPr lvl="1"/>
            <a:r>
              <a:rPr lang="pl-PL" altLang="pl-PL" sz="2100" smtClean="0"/>
              <a:t>korzystny wpływ na wielkość zatrudnienia (? sprawa kontrowersyjna),</a:t>
            </a:r>
          </a:p>
          <a:p>
            <a:pPr lvl="1"/>
            <a:r>
              <a:rPr lang="pl-PL" altLang="pl-PL" sz="2100" smtClean="0"/>
              <a:t>odchudzenie struktury organizacyjnej,</a:t>
            </a:r>
          </a:p>
          <a:p>
            <a:pPr lvl="1"/>
            <a:r>
              <a:rPr lang="pl-PL" altLang="pl-PL" sz="2100" smtClean="0"/>
              <a:t>uproszczenie struktur i procedur organizacyjnych.</a:t>
            </a:r>
          </a:p>
          <a:p>
            <a:pPr>
              <a:buFontTx/>
              <a:buNone/>
            </a:pPr>
            <a:endParaRPr lang="pl-PL" altLang="pl-PL" sz="1000" b="1" smtClean="0"/>
          </a:p>
          <a:p>
            <a:pPr>
              <a:buFontTx/>
              <a:buNone/>
            </a:pPr>
            <a:r>
              <a:rPr lang="pl-PL" altLang="pl-PL" sz="2100" b="1" smtClean="0"/>
              <a:t>Korzyści prawne:</a:t>
            </a:r>
            <a:endParaRPr lang="pl-PL" altLang="pl-PL" sz="2100" smtClean="0"/>
          </a:p>
          <a:p>
            <a:pPr lvl="1"/>
            <a:r>
              <a:rPr lang="pl-PL" altLang="pl-PL" sz="2100" smtClean="0"/>
              <a:t>przeniesienie na dostawcę odpowiedzialności za realizację funkcji,</a:t>
            </a:r>
          </a:p>
          <a:p>
            <a:pPr lvl="1"/>
            <a:r>
              <a:rPr lang="pl-PL" altLang="pl-PL" sz="2100" smtClean="0"/>
              <a:t>poczucie bezpieczeństwa związane z trwałością współpracy z dostawcą zewnętrznym.</a:t>
            </a:r>
          </a:p>
          <a:p>
            <a:pPr>
              <a:buFontTx/>
              <a:buNone/>
            </a:pPr>
            <a:endParaRPr lang="pl-PL" altLang="pl-PL" sz="1000" b="1" smtClean="0"/>
          </a:p>
          <a:p>
            <a:pPr>
              <a:buFontTx/>
              <a:buNone/>
            </a:pPr>
            <a:r>
              <a:rPr lang="pl-PL" altLang="pl-PL" sz="2100" b="1" smtClean="0"/>
              <a:t>Korzyści techniczno-technologiczne:</a:t>
            </a:r>
          </a:p>
          <a:p>
            <a:pPr lvl="1"/>
            <a:r>
              <a:rPr lang="pl-PL" altLang="pl-PL" sz="2100" smtClean="0"/>
              <a:t>poprawa jakości realizacji funkcji,</a:t>
            </a:r>
          </a:p>
          <a:p>
            <a:pPr lvl="1"/>
            <a:r>
              <a:rPr lang="pl-PL" altLang="pl-PL" sz="2100" smtClean="0"/>
              <a:t>redukcja czasu wykonania usług,</a:t>
            </a:r>
          </a:p>
          <a:p>
            <a:pPr lvl="1"/>
            <a:r>
              <a:rPr lang="pl-PL" altLang="pl-PL" sz="2100" smtClean="0"/>
              <a:t>dostęp do zasobów technologicznych.</a:t>
            </a:r>
          </a:p>
          <a:p>
            <a:endParaRPr lang="pl-PL" altLang="pl-PL" sz="2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Korzyści z wykorzystania outsourcingu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27088"/>
            <a:ext cx="8839200" cy="41148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pl-PL" sz="2400" b="1" smtClean="0"/>
              <a:t>Korzyści motywacyjne:</a:t>
            </a:r>
            <a:endParaRPr lang="pl-PL" altLang="pl-PL" sz="2400" smtClean="0"/>
          </a:p>
          <a:p>
            <a:pPr lvl="1"/>
            <a:r>
              <a:rPr lang="pl-PL" altLang="pl-PL" sz="2400" smtClean="0"/>
              <a:t>upowszechnienie myślenia i działania ekonomicznego,</a:t>
            </a:r>
          </a:p>
          <a:p>
            <a:pPr lvl="1"/>
            <a:r>
              <a:rPr lang="pl-PL" altLang="pl-PL" sz="2400" smtClean="0"/>
              <a:t>rozwijanie przedsiębiorczości,</a:t>
            </a:r>
          </a:p>
          <a:p>
            <a:pPr lvl="1"/>
            <a:r>
              <a:rPr lang="pl-PL" altLang="pl-PL" sz="2400" smtClean="0"/>
              <a:t>większa motywacja do pracy,</a:t>
            </a:r>
          </a:p>
          <a:p>
            <a:pPr lvl="1"/>
            <a:r>
              <a:rPr lang="pl-PL" altLang="pl-PL" sz="2400" smtClean="0"/>
              <a:t>większe zadowolenie i komfort psychiczny w prowadzeniu firmy.</a:t>
            </a:r>
          </a:p>
          <a:p>
            <a:endParaRPr lang="pl-PL" altLang="pl-PL" sz="2400" smtClean="0"/>
          </a:p>
          <a:p>
            <a:pPr>
              <a:buFontTx/>
              <a:buNone/>
            </a:pPr>
            <a:r>
              <a:rPr lang="pl-PL" altLang="pl-PL" sz="2400" b="1" smtClean="0"/>
              <a:t>Korzyści rynkowe (pośrednie!!!):</a:t>
            </a:r>
            <a:endParaRPr lang="pl-PL" altLang="pl-PL" sz="2400" smtClean="0"/>
          </a:p>
          <a:p>
            <a:pPr lvl="1"/>
            <a:r>
              <a:rPr lang="pl-PL" altLang="pl-PL" sz="2400" smtClean="0"/>
              <a:t>poprawa pozycji konkurencyjnej,</a:t>
            </a:r>
          </a:p>
          <a:p>
            <a:pPr lvl="1"/>
            <a:r>
              <a:rPr lang="pl-PL" altLang="pl-PL" sz="2400" smtClean="0"/>
              <a:t>zdobycie nowych klientów,</a:t>
            </a:r>
          </a:p>
          <a:p>
            <a:pPr lvl="1"/>
            <a:r>
              <a:rPr lang="pl-PL" altLang="pl-PL" sz="2400" smtClean="0"/>
              <a:t>zwiększenie udziału w rynku,</a:t>
            </a:r>
          </a:p>
          <a:p>
            <a:pPr lvl="1"/>
            <a:r>
              <a:rPr lang="pl-PL" altLang="pl-PL" sz="2400" smtClean="0"/>
              <a:t>zróżnicowanie lub wzbogacenie oferty,</a:t>
            </a:r>
          </a:p>
          <a:p>
            <a:pPr lvl="1"/>
            <a:r>
              <a:rPr lang="pl-PL" altLang="pl-PL" sz="2400" smtClean="0"/>
              <a:t>wzrost zadowolenia i satysfakcji dotychczasowych odbiorców.</a:t>
            </a:r>
          </a:p>
          <a:p>
            <a:pPr lvl="1"/>
            <a:endParaRPr lang="pl-PL" altLang="pl-PL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Zagrożenia związane z wykorzystaniem outsourcingu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10600" cy="4114800"/>
          </a:xfrm>
        </p:spPr>
        <p:txBody>
          <a:bodyPr/>
          <a:lstStyle/>
          <a:p>
            <a:pPr marL="0" indent="0">
              <a:spcBef>
                <a:spcPts val="300"/>
              </a:spcBef>
              <a:buFontTx/>
              <a:buNone/>
            </a:pPr>
            <a:r>
              <a:rPr lang="pl-PL" altLang="pl-PL" sz="2100" b="1" smtClean="0"/>
              <a:t>Zagrożenia strategiczne:</a:t>
            </a:r>
          </a:p>
          <a:p>
            <a:pPr lvl="1">
              <a:spcBef>
                <a:spcPts val="300"/>
              </a:spcBef>
            </a:pPr>
            <a:r>
              <a:rPr lang="pl-PL" altLang="pl-PL" sz="2100" smtClean="0"/>
              <a:t>przekazanie na zewnętrz obszarów związanych z kluczowymi kompetencjami, budową przewagi konkurencyjnej firmy macierzystej i/lub charakteryzujących się wyjątkową rentownością,</a:t>
            </a:r>
          </a:p>
          <a:p>
            <a:pPr lvl="1">
              <a:spcBef>
                <a:spcPts val="300"/>
              </a:spcBef>
            </a:pPr>
            <a:r>
              <a:rPr lang="pl-PL" altLang="pl-PL" sz="2100" smtClean="0"/>
              <a:t>trudności związane z ponownym włączeniem przekazanej na zewnątrz działalności do struktury organizacyjnej przedsiębiorstwa,</a:t>
            </a:r>
          </a:p>
          <a:p>
            <a:pPr lvl="1">
              <a:spcBef>
                <a:spcPts val="300"/>
              </a:spcBef>
            </a:pPr>
            <a:r>
              <a:rPr lang="pl-PL" altLang="pl-PL" sz="2100" smtClean="0"/>
              <a:t>niebezpieczeństwo przenikania poufnych informacji poza strukturę organizacji.</a:t>
            </a:r>
          </a:p>
          <a:p>
            <a:pPr lvl="1">
              <a:spcBef>
                <a:spcPts val="300"/>
              </a:spcBef>
            </a:pPr>
            <a:endParaRPr lang="pl-PL" altLang="pl-PL" sz="2100" smtClean="0"/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pl-PL" altLang="pl-PL" sz="2100" b="1" smtClean="0"/>
              <a:t>Zagrożenia rynkowe:</a:t>
            </a:r>
          </a:p>
          <a:p>
            <a:pPr lvl="1">
              <a:spcBef>
                <a:spcPts val="300"/>
              </a:spcBef>
            </a:pPr>
            <a:r>
              <a:rPr lang="pl-PL" altLang="pl-PL" sz="2100" smtClean="0"/>
              <a:t>ograniczenie lub utrata tożsamości rynkowej firmy, co związane jest z zacieraniem jego indywidualnych cech charakterystycznych w wyniku przekazania zbyt szerokiego zakresu funkcji lub obszarów działalności wykonawcom zewnętrznym, </a:t>
            </a:r>
          </a:p>
          <a:p>
            <a:pPr lvl="1">
              <a:spcBef>
                <a:spcPts val="300"/>
              </a:spcBef>
            </a:pPr>
            <a:r>
              <a:rPr lang="pl-PL" altLang="pl-PL" sz="2100" smtClean="0"/>
              <a:t>trudności z  zapewnienia oryginalności własnych wyrobów poprzez zakup półproduktów, komponentów lub usług powszechnie dostępnych na rynku.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Zagrożenia związane z wykorzystaniem outsourcingu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5538"/>
            <a:ext cx="86106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altLang="pl-PL" sz="2200" b="1" dirty="0" smtClean="0"/>
              <a:t>Zagrożenia ekonomiczno-finansowe:</a:t>
            </a:r>
          </a:p>
          <a:p>
            <a:pPr lvl="1">
              <a:defRPr/>
            </a:pPr>
            <a:r>
              <a:rPr lang="pl-PL" altLang="pl-PL" sz="2200" dirty="0" smtClean="0"/>
              <a:t>wysokie obciążenia finansowe w momencie rozpoczęcia współpracy,</a:t>
            </a:r>
          </a:p>
          <a:p>
            <a:pPr lvl="1">
              <a:defRPr/>
            </a:pPr>
            <a:r>
              <a:rPr lang="pl-PL" altLang="pl-PL" sz="2200" dirty="0" smtClean="0"/>
              <a:t>uzależnienie od kondycji finansowej firmy usługowej,</a:t>
            </a:r>
          </a:p>
          <a:p>
            <a:pPr lvl="1">
              <a:defRPr/>
            </a:pPr>
            <a:r>
              <a:rPr lang="pl-PL" altLang="pl-PL" sz="2200" dirty="0" smtClean="0"/>
              <a:t>trudności w osiągnięciu spodziewanego poziomu obniżenia kosztów i wzrostu efektywności funkcjonowania przede wszystkim z powodu wzrostu cen usług stosowanych przez firmy zewnętrzne,</a:t>
            </a:r>
          </a:p>
          <a:p>
            <a:pPr lvl="1">
              <a:defRPr/>
            </a:pPr>
            <a:r>
              <a:rPr lang="pl-PL" altLang="pl-PL" sz="2200" dirty="0" smtClean="0"/>
              <a:t>możliwość poniesienia znacznych kosztów w przypadku zmiany firmy usługowej.</a:t>
            </a:r>
          </a:p>
          <a:p>
            <a:pPr>
              <a:defRPr/>
            </a:pPr>
            <a:endParaRPr lang="pl-PL" altLang="pl-PL" sz="2200" dirty="0" smtClean="0"/>
          </a:p>
          <a:p>
            <a:pPr marL="0" indent="0">
              <a:buFontTx/>
              <a:buNone/>
              <a:defRPr/>
            </a:pPr>
            <a:r>
              <a:rPr lang="pl-PL" altLang="pl-PL" sz="2200" b="1" dirty="0" smtClean="0"/>
              <a:t>Zagrożenia motywacyjne:</a:t>
            </a:r>
          </a:p>
          <a:p>
            <a:pPr lvl="1">
              <a:defRPr/>
            </a:pPr>
            <a:r>
              <a:rPr lang="pl-PL" altLang="pl-PL" sz="2200" dirty="0" smtClean="0"/>
              <a:t>poczucie braku stabilności zatrudnienia i zagrożenia utratą pracy wśród kierownictwa i pracowników firmy macierzystej,</a:t>
            </a:r>
          </a:p>
          <a:p>
            <a:pPr lvl="1">
              <a:defRPr/>
            </a:pPr>
            <a:r>
              <a:rPr lang="pl-PL" altLang="pl-PL" sz="2200" dirty="0" smtClean="0"/>
              <a:t>ograniczenie kreatywności własnych pracowników poprzez wykorzystanie zewnętrznych pomysłów i rozwiązań.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Zagrożenia związane z wykorzystaniem outsourcingu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5538"/>
            <a:ext cx="86106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2300" b="1" dirty="0" smtClean="0"/>
              <a:t>Zagrożenia organizacyjno-kadrowe:</a:t>
            </a:r>
          </a:p>
          <a:p>
            <a:pPr lvl="1"/>
            <a:r>
              <a:rPr lang="pl-PL" altLang="pl-PL" sz="2300" dirty="0" smtClean="0"/>
              <a:t>trudności w wypracowaniu prawidłowej współpracy pomiędzy firmą macierzystą i usługową, często z uwagi na niską lojalność partnerów,</a:t>
            </a:r>
          </a:p>
          <a:p>
            <a:pPr lvl="1"/>
            <a:r>
              <a:rPr lang="pl-PL" altLang="pl-PL" sz="2300" dirty="0" smtClean="0"/>
              <a:t>oportunistyczna postawa wykonawcy zlecenia, obejmująca brak aktywności i zaangażowania w realizację przyjętych zadań zgodnie z oczekiwaniami zleceniodawcy,</a:t>
            </a:r>
          </a:p>
          <a:p>
            <a:pPr lvl="1"/>
            <a:r>
              <a:rPr lang="pl-PL" altLang="pl-PL" sz="2300" dirty="0" smtClean="0"/>
              <a:t>brak możliwości pełnego wykorzystania zdolności i kreatywności osób zatrudnionych w firmach zewnętrznych z powodu możliwości bezpośredniego oddziaływania,</a:t>
            </a:r>
          </a:p>
          <a:p>
            <a:pPr lvl="1"/>
            <a:r>
              <a:rPr lang="pl-PL" altLang="pl-PL" sz="2300" dirty="0" smtClean="0"/>
              <a:t>negatywne społeczne skutków zastosowania tej metody związane z redukcją personelu w przypadku wydzielenia obszaru działalności.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Zagrożenia związane z wykorzystaniem outsourcingu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5538"/>
            <a:ext cx="86106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2300" b="1" smtClean="0"/>
              <a:t>Zagrożenia techniczno-technologiczne:</a:t>
            </a:r>
          </a:p>
          <a:p>
            <a:pPr lvl="1"/>
            <a:r>
              <a:rPr lang="pl-PL" altLang="pl-PL" sz="2300" smtClean="0"/>
              <a:t>realizacja obsługi zewnętrznej nie odpowiadająca ustalonym parametrom, np. zrealizowana w niewłaściwym terminie, w obniżonej jakości, czy w niewłaściwej ilości,</a:t>
            </a:r>
          </a:p>
          <a:p>
            <a:pPr lvl="1"/>
            <a:r>
              <a:rPr lang="pl-PL" altLang="pl-PL" sz="2300" smtClean="0"/>
              <a:t>zbyt małe nakłady firmy usługowej na unowocześnienie aparatu produkcyjnego, brak dostatecznej troski o rozwój produktu lub usługi, zaniedbania w szkoleniu personelu czy niedostateczne starania o redukcję kosztów,</a:t>
            </a:r>
          </a:p>
          <a:p>
            <a:pPr lvl="1"/>
            <a:r>
              <a:rPr lang="pl-PL" altLang="pl-PL" sz="2300" smtClean="0"/>
              <a:t>niekontrolowany odpływ informacji oraz know-how z przedsiębiorstwa za pośrednictwem zwalnianego personelu,</a:t>
            </a:r>
          </a:p>
          <a:p>
            <a:pPr lvl="1"/>
            <a:r>
              <a:rPr lang="pl-PL" altLang="pl-PL" sz="2300" smtClean="0"/>
              <a:t>wydzielenie określonych obszarów działalności i przekazanie ich na zewnątrz może utrudnić lub uniemożliwienie czerpania z nich nowej wiedzy i doświadczeń.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Umowa outsourcingowa jako podstawa współpracy partnerskiej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991600" cy="41148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pl-PL" altLang="pl-PL" sz="2400" smtClean="0"/>
              <a:t>Ważnym elementem każdego układu outsourcingowego staje się umowa, regulująca zakres czynności będących przedmiotem usługi, a także prawa i obowiązki stron. </a:t>
            </a:r>
          </a:p>
          <a:p>
            <a:pPr>
              <a:spcBef>
                <a:spcPct val="30000"/>
              </a:spcBef>
            </a:pPr>
            <a:r>
              <a:rPr lang="pl-PL" altLang="pl-PL" sz="2400" smtClean="0"/>
              <a:t>Pełni ona ważną rolę:</a:t>
            </a:r>
          </a:p>
          <a:p>
            <a:pPr lvl="1">
              <a:spcBef>
                <a:spcPct val="30000"/>
              </a:spcBef>
            </a:pPr>
            <a:r>
              <a:rPr lang="pl-PL" altLang="pl-PL" sz="2400" smtClean="0"/>
              <a:t>przed nawiązaniem współpracy,</a:t>
            </a:r>
          </a:p>
          <a:p>
            <a:pPr lvl="1">
              <a:spcBef>
                <a:spcPct val="30000"/>
              </a:spcBef>
            </a:pPr>
            <a:r>
              <a:rPr lang="pl-PL" altLang="pl-PL" sz="2400" smtClean="0"/>
              <a:t>w trakcie współpracy, </a:t>
            </a:r>
          </a:p>
          <a:p>
            <a:pPr lvl="1">
              <a:spcBef>
                <a:spcPct val="30000"/>
              </a:spcBef>
            </a:pPr>
            <a:r>
              <a:rPr lang="pl-PL" altLang="pl-PL" sz="2400" smtClean="0"/>
              <a:t>w przypadku wystąpienia nieprawidłowości i konieczności dochodzenia swoich roszczeń przez jedną ze stron.</a:t>
            </a:r>
          </a:p>
          <a:p>
            <a:pPr>
              <a:spcBef>
                <a:spcPct val="30000"/>
              </a:spcBef>
            </a:pPr>
            <a:r>
              <a:rPr lang="pl-PL" altLang="pl-PL" sz="2400" smtClean="0"/>
              <a:t>umowa „outsourcingu” nie występuje w polskim systemie prawnym,</a:t>
            </a:r>
          </a:p>
          <a:p>
            <a:pPr>
              <a:spcBef>
                <a:spcPct val="30000"/>
              </a:spcBef>
            </a:pPr>
            <a:r>
              <a:rPr lang="pl-PL" altLang="pl-PL" sz="2400" smtClean="0"/>
              <a:t>z prawnego punktu widzenia jest to najczęściej umowa-zlecenie (na podstawie KC)</a:t>
            </a:r>
          </a:p>
          <a:p>
            <a:pPr>
              <a:spcBef>
                <a:spcPct val="30000"/>
              </a:spcBef>
            </a:pPr>
            <a:r>
              <a:rPr lang="pl-PL" altLang="pl-PL" sz="2400" smtClean="0"/>
              <a:t>wymaga ona formy pisemnej (dla celów dowodowych!)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l-PL" altLang="pl-PL" sz="3500" b="1" smtClean="0">
                <a:solidFill>
                  <a:srgbClr val="000099"/>
                </a:solidFill>
              </a:rPr>
              <a:t>Przygotowanie umowy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991600" cy="41148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pl-PL" altLang="pl-PL" sz="2300" smtClean="0"/>
              <a:t>w teorii zwraca się uwagę, iż projekt kontraktu powinien być przygotowany przez </a:t>
            </a:r>
            <a:r>
              <a:rPr lang="pl-PL" altLang="pl-PL" sz="2300" b="1" smtClean="0"/>
              <a:t>przedsiębiorstwo macierzyste</a:t>
            </a:r>
            <a:r>
              <a:rPr lang="pl-PL" altLang="pl-PL" sz="2300" smtClean="0"/>
              <a:t> przed przystąpieniem do negocjacji,</a:t>
            </a:r>
          </a:p>
          <a:p>
            <a:pPr>
              <a:spcAft>
                <a:spcPct val="20000"/>
              </a:spcAft>
            </a:pPr>
            <a:r>
              <a:rPr lang="pl-PL" altLang="pl-PL" sz="2300" smtClean="0"/>
              <a:t>w praktyce jednak wiele firm outsourcingowych proponuje zawarcie kontraktu według standardowych umów na świadczone przez siebie usługi i niechętnie je zmienia (ew. warunki mogą podlegać negocjacjom).</a:t>
            </a:r>
          </a:p>
          <a:p>
            <a:pPr>
              <a:spcAft>
                <a:spcPct val="20000"/>
              </a:spcAft>
            </a:pPr>
            <a:r>
              <a:rPr lang="pl-PL" altLang="pl-PL" sz="2300" smtClean="0"/>
              <a:t>Należy pamiętać, że umowa outsourcingu powinna zawierać w sobie dwie perspektywy – aktualny stan interesów i relacji pomiędzy stronami oraz ich stan przyszły (w perspektywie wielu cykli interesów)</a:t>
            </a:r>
          </a:p>
          <a:p>
            <a:pPr>
              <a:spcAft>
                <a:spcPct val="20000"/>
              </a:spcAft>
            </a:pPr>
            <a:r>
              <a:rPr lang="pl-PL" altLang="pl-PL" sz="2300" smtClean="0"/>
              <a:t>umowa outsourcingu, pomimo swojego ogólnego schematu ramowego musi zawierać wiele specyficznych zapisów, charakterystycznych dla wydzielanego obszaru lub funkcji....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5046</TotalTime>
  <Words>8763</Words>
  <Application>Microsoft Office PowerPoint</Application>
  <PresentationFormat>Pokaz na ekranie (4:3)</PresentationFormat>
  <Paragraphs>937</Paragraphs>
  <Slides>115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15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115</vt:i4>
      </vt:variant>
    </vt:vector>
  </HeadingPairs>
  <TitlesOfParts>
    <vt:vector size="132" baseType="lpstr">
      <vt:lpstr>Motyw pakietu Office</vt:lpstr>
      <vt:lpstr>Projekt domyślny</vt:lpstr>
      <vt:lpstr>1_Projekt domyślny</vt:lpstr>
      <vt:lpstr>3_Projekt domyślny</vt:lpstr>
      <vt:lpstr>4_Projekt domyślny</vt:lpstr>
      <vt:lpstr>2_Motyw pakietu Office</vt:lpstr>
      <vt:lpstr>3_Motyw pakietu Office</vt:lpstr>
      <vt:lpstr>2_Projekt domyślny</vt:lpstr>
      <vt:lpstr>7_Projekt domyślny</vt:lpstr>
      <vt:lpstr>8_Projekt domyślny</vt:lpstr>
      <vt:lpstr>4_Motyw pakietu Office</vt:lpstr>
      <vt:lpstr>5_Motyw pakietu Office</vt:lpstr>
      <vt:lpstr>9_Projekt domyślny</vt:lpstr>
      <vt:lpstr>10_Projekt domyślny</vt:lpstr>
      <vt:lpstr>1_Motyw pakietu Office</vt:lpstr>
      <vt:lpstr>Dokument</vt:lpstr>
      <vt:lpstr>CorelPhotoPaint.Image.9</vt:lpstr>
      <vt:lpstr>Prezentacja programu PowerPoint</vt:lpstr>
      <vt:lpstr>Program zajęć</vt:lpstr>
      <vt:lpstr>Prezentacja programu PowerPoint</vt:lpstr>
      <vt:lpstr>Prezentacja programu PowerPoint</vt:lpstr>
      <vt:lpstr>Prezentacja programu PowerPoint</vt:lpstr>
      <vt:lpstr>Kierownikiem (menedżerem)  w organizacji jest ten, kto:</vt:lpstr>
      <vt:lpstr>Zarządzanie w organizacjach</vt:lpstr>
      <vt:lpstr>Funkcje zarządzania / działania kierownicze:</vt:lpstr>
      <vt:lpstr>Zarządzanie - funkcje zarządzania</vt:lpstr>
      <vt:lpstr>Zarządzanie - funkcje zarządzania</vt:lpstr>
      <vt:lpstr>Definicje zarządzania</vt:lpstr>
      <vt:lpstr>Planowanie i podejmowanie decyzji w zarządzaniu</vt:lpstr>
      <vt:lpstr>Prezentacja programu PowerPoint</vt:lpstr>
      <vt:lpstr>Model racjonalnego podejmowania decyzji</vt:lpstr>
      <vt:lpstr>Efekt synergii</vt:lpstr>
      <vt:lpstr>Prezentacja programu PowerPoint</vt:lpstr>
      <vt:lpstr>Zarządzanie publiczne</vt:lpstr>
      <vt:lpstr>Różnice w zarządzaniu firmą prywatną a organizacją publiczną</vt:lpstr>
      <vt:lpstr>Nowe zarządzanie publiczne</vt:lpstr>
      <vt:lpstr>Menedżerowie w organizacjach</vt:lpstr>
      <vt:lpstr>Prezentacja programu PowerPoint</vt:lpstr>
      <vt:lpstr>Prezentacja programu PowerPoint</vt:lpstr>
      <vt:lpstr>Prezentacja programu PowerPoint</vt:lpstr>
      <vt:lpstr>Podział menedżerów wg obszaru zarządzania</vt:lpstr>
      <vt:lpstr>Podział menedżerów ze względu  na stosunek do powierzanych  i zarządzanych przez nich zasobów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Otoczenie organizacji – kontekst zarządzania</vt:lpstr>
      <vt:lpstr>Rodzaje otoczenia firmy - kryteria</vt:lpstr>
      <vt:lpstr>Kryterium kierunku działania</vt:lpstr>
      <vt:lpstr>Elementy otoczenia ogólnego organizacji</vt:lpstr>
      <vt:lpstr>Kryterium zmienności otoczenia</vt:lpstr>
      <vt:lpstr>Kryterium zmienności otoczenia</vt:lpstr>
      <vt:lpstr>Kryterium zmienności otoczenia</vt:lpstr>
      <vt:lpstr>Kryterium złożoności otoczenia</vt:lpstr>
      <vt:lpstr>Prezentacja programu PowerPoint</vt:lpstr>
      <vt:lpstr>Ewolucja podejść do zarządzania organizacjami</vt:lpstr>
      <vt:lpstr>Rozwój naukowych koncepcji zarządzania</vt:lpstr>
      <vt:lpstr>Kierunek naukowego zarządzania</vt:lpstr>
      <vt:lpstr>Prezentacja programu PowerPoint</vt:lpstr>
      <vt:lpstr>Prezentacja programu PowerPoint</vt:lpstr>
      <vt:lpstr>Prezentacja programu PowerPoint</vt:lpstr>
      <vt:lpstr>Prezentacja programu PowerPoint</vt:lpstr>
      <vt:lpstr>Osiągnięcia kierunku naukowego zarządzania </vt:lpstr>
      <vt:lpstr>Mankamenty kierunku naukowego zarządzania </vt:lpstr>
      <vt:lpstr>Kierunek administracyjny</vt:lpstr>
      <vt:lpstr>14 zasad zarządzania Henriego Fayola</vt:lpstr>
      <vt:lpstr>14 Principles of Management by Henri Fayol</vt:lpstr>
      <vt:lpstr>5 funkcji zarządzania Henriego Fayola</vt:lpstr>
      <vt:lpstr>Kierunek administracyjny</vt:lpstr>
      <vt:lpstr>Szkoła behawioralna – kierunek stosunków międzyludzkich</vt:lpstr>
      <vt:lpstr>Szkoła behawioralna – kierunek stosunków międzyludzkich</vt:lpstr>
      <vt:lpstr>Badania Eltona Mayo w Hawthorne Works</vt:lpstr>
      <vt:lpstr>Badania Eltona Mayo w Hawthorne Works</vt:lpstr>
      <vt:lpstr>Badania Eltona Mayo w Hawthorne Works</vt:lpstr>
      <vt:lpstr>Szkoła behawioralna – kierunek stosunków międzyludzkich</vt:lpstr>
      <vt:lpstr>Teoria XY Douglasa McGregora</vt:lpstr>
      <vt:lpstr>Teoria XY Douglasa McGregora</vt:lpstr>
      <vt:lpstr>Prezentacja programu PowerPoint</vt:lpstr>
      <vt:lpstr>Wykres Ishikawy</vt:lpstr>
      <vt:lpstr>Wykres Ishikawy</vt:lpstr>
      <vt:lpstr>Podejście ilościowe</vt:lpstr>
      <vt:lpstr>Podejście ilościowe</vt:lpstr>
      <vt:lpstr>Podejścia integrujące</vt:lpstr>
      <vt:lpstr>Podejścia integrujące</vt:lpstr>
      <vt:lpstr>„Lean management" (koncepcja oszczędnego, odchudzonego zarządzania)</vt:lpstr>
      <vt:lpstr>„Lean management" (koncepcja oszczędnego, odchudzonego zarządzania)</vt:lpstr>
      <vt:lpstr>Benchmarking</vt:lpstr>
      <vt:lpstr>Prezentacja programu PowerPoint</vt:lpstr>
      <vt:lpstr>Prezentacja programu PowerPoint</vt:lpstr>
      <vt:lpstr>Customer Relationship Management (CRM) – zarządzanie relacjami z klientami</vt:lpstr>
      <vt:lpstr>Customer Relationship Management (CRM) – zarządzanie relacjami z klientami</vt:lpstr>
      <vt:lpstr>Strategia (metoda) STP</vt:lpstr>
      <vt:lpstr>Strategia STP</vt:lpstr>
      <vt:lpstr>Strategia STP</vt:lpstr>
      <vt:lpstr>Burza mózgów</vt:lpstr>
      <vt:lpstr>Burza mózgów</vt:lpstr>
      <vt:lpstr>Prezentacja programu PowerPoint</vt:lpstr>
      <vt:lpstr>Outsourcing</vt:lpstr>
      <vt:lpstr>Prezentacja programu PowerPoint</vt:lpstr>
      <vt:lpstr>Cechy outsourcingu</vt:lpstr>
      <vt:lpstr>Korzyści z wykorzystania outsourcingu</vt:lpstr>
      <vt:lpstr>Korzyści z wykorzystania outsourcingu</vt:lpstr>
      <vt:lpstr>Korzyści z wykorzystania outsourcingu</vt:lpstr>
      <vt:lpstr>Zagrożenia związane z wykorzystaniem outsourcingu</vt:lpstr>
      <vt:lpstr>Zagrożenia związane z wykorzystaniem outsourcingu</vt:lpstr>
      <vt:lpstr>Zagrożenia związane z wykorzystaniem outsourcingu</vt:lpstr>
      <vt:lpstr>Zagrożenia związane z wykorzystaniem outsourcingu</vt:lpstr>
      <vt:lpstr>Umowa outsourcingowa jako podstawa współpracy partnerskiej</vt:lpstr>
      <vt:lpstr>Przygotowanie umowy</vt:lpstr>
      <vt:lpstr>Ramowy schemat umowy outsorcingowej</vt:lpstr>
      <vt:lpstr>Prezentacja programu PowerPoint</vt:lpstr>
      <vt:lpstr>Analiza umów outsourcingowych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Formalne elementy umowy:</vt:lpstr>
      <vt:lpstr>Analiza treści umowy outsourcingowej</vt:lpstr>
      <vt:lpstr>Analiza treści - aspekty organizacyjne </vt:lpstr>
      <vt:lpstr>Analiza treści - obowiązki biura </vt:lpstr>
      <vt:lpstr>Analiza treści - obowiązki klienta </vt:lpstr>
      <vt:lpstr>Analiza treści - odpowiedzialność biura </vt:lpstr>
      <vt:lpstr>Analiza treści - wyłączenia odpowiedzialności </vt:lpstr>
      <vt:lpstr>Zadania dla zespołów</vt:lpstr>
    </vt:vector>
  </TitlesOfParts>
  <Company>Rachman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tytułu slajdu</dc:title>
  <dc:creator>Marek Matejun</dc:creator>
  <cp:lastModifiedBy>Kowalski Ryszard</cp:lastModifiedBy>
  <cp:revision>502</cp:revision>
  <cp:lastPrinted>2017-02-02T16:04:52Z</cp:lastPrinted>
  <dcterms:created xsi:type="dcterms:W3CDTF">2008-06-08T06:42:35Z</dcterms:created>
  <dcterms:modified xsi:type="dcterms:W3CDTF">2018-06-17T03:42:54Z</dcterms:modified>
</cp:coreProperties>
</file>